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30"/>
  </p:notesMasterIdLst>
  <p:sldIdLst>
    <p:sldId id="366" r:id="rId2"/>
    <p:sldId id="340" r:id="rId3"/>
    <p:sldId id="312" r:id="rId4"/>
    <p:sldId id="344" r:id="rId5"/>
    <p:sldId id="345" r:id="rId6"/>
    <p:sldId id="347" r:id="rId7"/>
    <p:sldId id="349" r:id="rId8"/>
    <p:sldId id="352" r:id="rId9"/>
    <p:sldId id="351" r:id="rId10"/>
    <p:sldId id="353" r:id="rId11"/>
    <p:sldId id="356" r:id="rId12"/>
    <p:sldId id="357" r:id="rId13"/>
    <p:sldId id="359" r:id="rId14"/>
    <p:sldId id="363" r:id="rId15"/>
    <p:sldId id="360" r:id="rId16"/>
    <p:sldId id="362" r:id="rId17"/>
    <p:sldId id="361" r:id="rId18"/>
    <p:sldId id="358" r:id="rId19"/>
    <p:sldId id="284" r:id="rId20"/>
    <p:sldId id="364" r:id="rId21"/>
    <p:sldId id="334" r:id="rId22"/>
    <p:sldId id="342" r:id="rId23"/>
    <p:sldId id="335" r:id="rId24"/>
    <p:sldId id="343" r:id="rId25"/>
    <p:sldId id="336" r:id="rId26"/>
    <p:sldId id="341" r:id="rId27"/>
    <p:sldId id="365" r:id="rId28"/>
    <p:sldId id="331"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5" autoAdjust="0"/>
    <p:restoredTop sz="85549" autoAdjust="0"/>
  </p:normalViewPr>
  <p:slideViewPr>
    <p:cSldViewPr>
      <p:cViewPr varScale="1">
        <p:scale>
          <a:sx n="91" d="100"/>
          <a:sy n="91" d="100"/>
        </p:scale>
        <p:origin x="828"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2" d="100"/>
          <a:sy n="72" d="100"/>
        </p:scale>
        <p:origin x="-2688"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74438CB-F255-4473-849E-84CA063407B6}" type="datetimeFigureOut">
              <a:rPr lang="en-US" smtClean="0"/>
              <a:t>6/7/2017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120F05-9FAC-45B4-BA1A-93BC150D93CB}" type="slidenum">
              <a:rPr lang="en-US" smtClean="0"/>
              <a:t>‹#›</a:t>
            </a:fld>
            <a:endParaRPr lang="en-US"/>
          </a:p>
        </p:txBody>
      </p:sp>
    </p:spTree>
    <p:extLst>
      <p:ext uri="{BB962C8B-B14F-4D97-AF65-F5344CB8AC3E}">
        <p14:creationId xmlns:p14="http://schemas.microsoft.com/office/powerpoint/2010/main" val="1882178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0" u="sng" baseline="0" dirty="0"/>
          </a:p>
          <a:p>
            <a:r>
              <a:rPr lang="en-US" b="0" u="none" baseline="0" dirty="0"/>
              <a:t>[If Part 1 was delivered on a different day, review the instructions below to prepare.]</a:t>
            </a:r>
          </a:p>
          <a:p>
            <a:pPr defTabSz="465861">
              <a:defRPr/>
            </a:pPr>
            <a:endParaRPr lang="en-US" b="0" u="none" baseline="0" dirty="0"/>
          </a:p>
          <a:p>
            <a:pPr defTabSz="465861">
              <a:defRPr/>
            </a:pPr>
            <a:r>
              <a:rPr lang="en-US" b="1" dirty="0"/>
              <a:t>[Before the training session]</a:t>
            </a:r>
          </a:p>
          <a:p>
            <a:pPr marL="178007" indent="-178007" defTabSz="465861">
              <a:buFont typeface="Arial"/>
              <a:buChar char="•"/>
              <a:defRPr/>
            </a:pPr>
            <a:r>
              <a:rPr lang="en-US" dirty="0"/>
              <a:t>Familiarize yourself with the content and flow of your session – run through the complete slide deck </a:t>
            </a:r>
          </a:p>
          <a:p>
            <a:pPr marL="178007" indent="-178007" defTabSz="465861">
              <a:buFont typeface="Arial"/>
              <a:buChar char="•"/>
              <a:defRPr/>
            </a:pPr>
            <a:r>
              <a:rPr lang="en-US" dirty="0"/>
              <a:t>Practice for timing and transitions</a:t>
            </a:r>
          </a:p>
          <a:p>
            <a:pPr marL="178007" indent="-178007" defTabSz="465861">
              <a:buFont typeface="Arial"/>
              <a:buChar char="•"/>
              <a:defRPr/>
            </a:pPr>
            <a:r>
              <a:rPr lang="en-US" dirty="0"/>
              <a:t>Have handouts ready for distribution </a:t>
            </a:r>
          </a:p>
          <a:p>
            <a:pPr marL="178007" indent="-178007" defTabSz="465861">
              <a:buFont typeface="Arial"/>
              <a:buChar char="•"/>
              <a:defRPr/>
            </a:pPr>
            <a:r>
              <a:rPr lang="en-US" dirty="0"/>
              <a:t>Have white board (or flip chart) and markers available </a:t>
            </a:r>
          </a:p>
          <a:p>
            <a:pPr marL="178007" indent="-178007" defTabSz="474686">
              <a:buFont typeface="Arial"/>
              <a:buChar char="•"/>
              <a:defRPr/>
            </a:pPr>
            <a:r>
              <a:rPr lang="en-US" b="0" dirty="0"/>
              <a:t>Test your access to the slides and video/audio functionality</a:t>
            </a:r>
          </a:p>
          <a:p>
            <a:pPr marL="178007" indent="-178007" defTabSz="474686">
              <a:buFont typeface="Arial"/>
              <a:buChar char="•"/>
              <a:defRPr/>
            </a:pPr>
            <a:r>
              <a:rPr lang="en-US" dirty="0"/>
              <a:t>Arrive to the room early and arrange it to promote</a:t>
            </a:r>
            <a:r>
              <a:rPr lang="en-US" baseline="0" dirty="0"/>
              <a:t> discussion</a:t>
            </a:r>
            <a:r>
              <a:rPr lang="en-US" dirty="0"/>
              <a:t> </a:t>
            </a:r>
          </a:p>
          <a:p>
            <a:pPr marL="178007" indent="-178007" defTabSz="474686">
              <a:buFont typeface="Arial"/>
              <a:buChar char="•"/>
              <a:defRPr/>
            </a:pPr>
            <a:r>
              <a:rPr lang="en-US" dirty="0"/>
              <a:t>Make</a:t>
            </a:r>
            <a:r>
              <a:rPr lang="en-US" baseline="0" dirty="0"/>
              <a:t> sure you have a clock in your line of vision</a:t>
            </a:r>
            <a:endParaRPr lang="en-US" dirty="0"/>
          </a:p>
          <a:p>
            <a:pPr defTabSz="474686">
              <a:defRPr/>
            </a:pPr>
            <a:endParaRPr lang="en-US" sz="1200" dirty="0"/>
          </a:p>
          <a:p>
            <a:pPr marL="0" indent="0" defTabSz="474686">
              <a:buFont typeface="Arial"/>
              <a:buNone/>
              <a:defRPr/>
            </a:pPr>
            <a:r>
              <a:rPr lang="en-US" b="1" dirty="0"/>
              <a:t>[Throughout</a:t>
            </a:r>
            <a:r>
              <a:rPr lang="en-US" b="1" baseline="0" dirty="0"/>
              <a:t> the session</a:t>
            </a:r>
            <a:r>
              <a:rPr lang="en-US" b="1" dirty="0"/>
              <a:t>]</a:t>
            </a:r>
          </a:p>
          <a:p>
            <a:pPr marL="195494" lvl="0" indent="-178007" defTabSz="474686">
              <a:buFont typeface="Arial"/>
              <a:buChar char="•"/>
              <a:defRPr/>
            </a:pPr>
            <a:r>
              <a:rPr lang="en-US" b="1" dirty="0"/>
              <a:t>Speak up </a:t>
            </a:r>
            <a:r>
              <a:rPr lang="en-US" dirty="0"/>
              <a:t>- make sure the whole room can hear</a:t>
            </a:r>
          </a:p>
          <a:p>
            <a:pPr marL="195494" lvl="0" indent="-178007" defTabSz="474686">
              <a:buFont typeface="Arial"/>
              <a:buChar char="•"/>
              <a:defRPr/>
            </a:pPr>
            <a:r>
              <a:rPr lang="en-US" b="1" dirty="0"/>
              <a:t>Look up </a:t>
            </a:r>
            <a:r>
              <a:rPr lang="en-US" dirty="0"/>
              <a:t>- keep focus on the learners,</a:t>
            </a:r>
            <a:r>
              <a:rPr lang="en-US" baseline="0" dirty="0"/>
              <a:t> </a:t>
            </a:r>
            <a:r>
              <a:rPr lang="en-US" dirty="0"/>
              <a:t>not your notes</a:t>
            </a:r>
          </a:p>
          <a:p>
            <a:pPr marL="195494" lvl="0" indent="-178007" defTabSz="474686">
              <a:buFont typeface="Arial"/>
              <a:buChar char="•"/>
              <a:defRPr/>
            </a:pPr>
            <a:r>
              <a:rPr lang="en-US" b="1" dirty="0"/>
              <a:t>Stay on time </a:t>
            </a:r>
          </a:p>
          <a:p>
            <a:pPr defTabSz="931723">
              <a:defRPr/>
            </a:pPr>
            <a:endParaRPr lang="en-US" sz="1200" b="1" dirty="0"/>
          </a:p>
          <a:p>
            <a:pPr defTabSz="931723">
              <a:defRPr/>
            </a:pPr>
            <a:r>
              <a:rPr lang="en-US" sz="1200" b="1" dirty="0"/>
              <a:t>[Review agenda and class materials]</a:t>
            </a:r>
          </a:p>
          <a:p>
            <a:pPr marL="174698" indent="-174698">
              <a:buFont typeface="Arial" panose="020B0604020202020204" pitchFamily="34" charset="0"/>
              <a:buChar char="•"/>
            </a:pPr>
            <a:r>
              <a:rPr lang="en-US" dirty="0">
                <a:solidFill>
                  <a:schemeClr val="tx1"/>
                </a:solidFill>
              </a:rPr>
              <a:t>Go over the agenda –</a:t>
            </a:r>
            <a:r>
              <a:rPr lang="en-US" baseline="0" dirty="0">
                <a:solidFill>
                  <a:schemeClr val="tx1"/>
                </a:solidFill>
              </a:rPr>
              <a:t> point out breaks and where restrooms are located</a:t>
            </a:r>
            <a:endParaRPr lang="en-US" dirty="0">
              <a:solidFill>
                <a:schemeClr val="tx1"/>
              </a:solidFill>
            </a:endParaRPr>
          </a:p>
          <a:p>
            <a:pPr marL="174698" indent="-174698">
              <a:buFont typeface="Arial" panose="020B0604020202020204" pitchFamily="34" charset="0"/>
              <a:buChar char="•"/>
            </a:pPr>
            <a:r>
              <a:rPr lang="en-US" dirty="0">
                <a:solidFill>
                  <a:schemeClr val="tx1"/>
                </a:solidFill>
              </a:rPr>
              <a:t>Briefly explain the materials </a:t>
            </a:r>
          </a:p>
          <a:p>
            <a:pPr marL="0" indent="0">
              <a:buFont typeface="Arial" panose="020B0604020202020204" pitchFamily="34" charset="0"/>
              <a:buNone/>
            </a:pPr>
            <a:endParaRPr lang="en-US" sz="1200" dirty="0"/>
          </a:p>
          <a:p>
            <a:r>
              <a:rPr lang="en-US" b="1" dirty="0">
                <a:solidFill>
                  <a:schemeClr val="tx1"/>
                </a:solidFill>
              </a:rPr>
              <a:t>[Review</a:t>
            </a:r>
            <a:r>
              <a:rPr lang="en-US" b="1" baseline="0" dirty="0">
                <a:solidFill>
                  <a:schemeClr val="tx1"/>
                </a:solidFill>
              </a:rPr>
              <a:t> ground rules]</a:t>
            </a:r>
          </a:p>
          <a:p>
            <a:pPr marL="174698" indent="-174698">
              <a:buFont typeface="Arial" panose="020B0604020202020204" pitchFamily="34" charset="0"/>
              <a:buChar char="•"/>
            </a:pPr>
            <a:r>
              <a:rPr lang="en-US" b="0" baseline="0" dirty="0">
                <a:solidFill>
                  <a:schemeClr val="tx1"/>
                </a:solidFill>
              </a:rPr>
              <a:t>There will be many opportunities for discussion which may involve sharing personal/professional experiences</a:t>
            </a:r>
          </a:p>
          <a:p>
            <a:pPr marL="631898" lvl="1" indent="-174698">
              <a:buFont typeface="Arial" panose="020B0604020202020204" pitchFamily="34" charset="0"/>
              <a:buChar char="•"/>
            </a:pPr>
            <a:r>
              <a:rPr lang="en-US" b="0" baseline="0" dirty="0">
                <a:solidFill>
                  <a:schemeClr val="tx1"/>
                </a:solidFill>
              </a:rPr>
              <a:t>Please respect each other’s privacy – what is shared in this room, stays in this room</a:t>
            </a:r>
          </a:p>
          <a:p>
            <a:pPr marL="631898" lvl="1" indent="-174698">
              <a:buFont typeface="Arial" panose="020B0604020202020204" pitchFamily="34" charset="0"/>
              <a:buChar char="•"/>
            </a:pPr>
            <a:r>
              <a:rPr lang="en-US" b="0" baseline="0" dirty="0">
                <a:solidFill>
                  <a:schemeClr val="tx1"/>
                </a:solidFill>
              </a:rPr>
              <a:t>Please respect each other’s personal values, the same as we respect our patient’s values when they share them with us</a:t>
            </a:r>
          </a:p>
          <a:p>
            <a:pPr marL="174698" indent="-174698">
              <a:buFont typeface="Arial" panose="020B0604020202020204" pitchFamily="34" charset="0"/>
              <a:buChar char="•"/>
            </a:pPr>
            <a:r>
              <a:rPr lang="en-US" b="0" baseline="0" dirty="0">
                <a:solidFill>
                  <a:schemeClr val="tx1"/>
                </a:solidFill>
              </a:rPr>
              <a:t>It is expected that you attend the entire training; please mute cell phones/pagers &amp; use the breaks to return messages </a:t>
            </a:r>
            <a:endParaRPr lang="en-US" b="0" dirty="0">
              <a:solidFill>
                <a:schemeClr val="tx1"/>
              </a:solidFill>
            </a:endParaRPr>
          </a:p>
        </p:txBody>
      </p:sp>
      <p:sp>
        <p:nvSpPr>
          <p:cNvPr id="4" name="Slide Number Placeholder 3"/>
          <p:cNvSpPr>
            <a:spLocks noGrp="1"/>
          </p:cNvSpPr>
          <p:nvPr>
            <p:ph type="sldNum" sz="quarter" idx="10"/>
          </p:nvPr>
        </p:nvSpPr>
        <p:spPr/>
        <p:txBody>
          <a:bodyPr/>
          <a:lstStyle/>
          <a:p>
            <a:fld id="{A4F261A8-F9F4-4092-8CDA-C09402BD5BDC}"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934498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a:t>FACILITATOR NOTES</a:t>
            </a:r>
          </a:p>
          <a:p>
            <a:pPr marL="0" indent="0" defTabSz="914350">
              <a:buFontTx/>
              <a:buNone/>
              <a:defRPr/>
            </a:pPr>
            <a:endParaRPr lang="en-US" baseline="0" dirty="0"/>
          </a:p>
          <a:p>
            <a:pPr marL="0" indent="0" defTabSz="914350">
              <a:buFontTx/>
              <a:buNone/>
              <a:defRPr/>
            </a:pPr>
            <a:r>
              <a:rPr lang="en-US" baseline="0" dirty="0"/>
              <a:t>In order to proactively identify high-risk patients, your team will need to decide… [review tasks on the slide]</a:t>
            </a:r>
          </a:p>
          <a:p>
            <a:pPr marL="0" marR="0" indent="0" algn="l" defTabSz="91435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indent="0" algn="l" defTabSz="91435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10</a:t>
            </a:fld>
            <a:endParaRPr lang="en-US"/>
          </a:p>
        </p:txBody>
      </p:sp>
    </p:spTree>
    <p:extLst>
      <p:ext uri="{BB962C8B-B14F-4D97-AF65-F5344CB8AC3E}">
        <p14:creationId xmlns:p14="http://schemas.microsoft.com/office/powerpoint/2010/main" val="2520343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Tx/>
              <a:buNone/>
              <a:defRPr/>
            </a:pPr>
            <a:endParaRPr lang="en-US" baseline="0" dirty="0"/>
          </a:p>
          <a:p>
            <a:pPr marL="171450" marR="0" indent="-171450" algn="l" defTabSz="9143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Considering how you will introduce the goals of care conversation to patients is very important!  To do this, your team will need to decide…[review tasks on the slide]</a:t>
            </a:r>
          </a:p>
          <a:p>
            <a:pPr marL="171450" indent="-171450" defTabSz="914350">
              <a:buFont typeface="Arial" panose="020B0604020202020204" pitchFamily="34" charset="0"/>
              <a:buChar char="•"/>
              <a:defRPr/>
            </a:pPr>
            <a:endParaRPr lang="en-US" dirty="0"/>
          </a:p>
          <a:p>
            <a:pPr marL="171450" indent="-171450">
              <a:buFont typeface="Arial" panose="020B0604020202020204" pitchFamily="34" charset="0"/>
              <a:buChar char="•"/>
            </a:pPr>
            <a:r>
              <a:rPr lang="en-US" baseline="0" dirty="0"/>
              <a:t>[Ask learners for ideas about how to introduce the conversation. Remind them about the Communication Skills activity completed in part 1.]</a:t>
            </a:r>
          </a:p>
          <a:p>
            <a:pPr lvl="1"/>
            <a:r>
              <a:rPr lang="en-US" baseline="0" dirty="0"/>
              <a:t>[Provide the following examples, if needed]: </a:t>
            </a:r>
          </a:p>
          <a:p>
            <a:pPr marL="628650" lvl="1" indent="-171450">
              <a:buFont typeface="Arial" panose="020B0604020202020204" pitchFamily="34" charset="0"/>
              <a:buChar char="•"/>
            </a:pPr>
            <a:r>
              <a:rPr lang="en-US" i="0" baseline="0" dirty="0"/>
              <a:t>“I see you have been in the hospital recently, and I am wondering if you have reviewed what your wishes are for medical care if you should become sick again. While you are out of the hospital and feeling better tends to be a good time to go through this. Would it be ok to make an appointment?”</a:t>
            </a:r>
          </a:p>
          <a:p>
            <a:pPr marL="628650" lvl="1" indent="-171450">
              <a:buFont typeface="Arial" panose="020B0604020202020204" pitchFamily="34" charset="0"/>
              <a:buChar char="•"/>
            </a:pPr>
            <a:endParaRPr lang="en-US" i="0" baseline="0" dirty="0"/>
          </a:p>
          <a:p>
            <a:pPr marL="628650" lvl="1" indent="-171450">
              <a:buFont typeface="Arial" panose="020B0604020202020204" pitchFamily="34" charset="0"/>
              <a:buChar char="•"/>
            </a:pPr>
            <a:r>
              <a:rPr lang="en-US" i="0" baseline="0" dirty="0"/>
              <a:t>“We really want to make sure we understand what you want if you became very ill. It is important to have this  outlined as clearly as possible. Are you interested in discussing this further [with your nurse care manager/social worker/provider]?”</a:t>
            </a:r>
          </a:p>
          <a:p>
            <a:endParaRPr lang="en-US" dirty="0"/>
          </a:p>
          <a:p>
            <a:pPr marL="0" lv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11</a:t>
            </a:fld>
            <a:endParaRPr lang="en-US"/>
          </a:p>
        </p:txBody>
      </p:sp>
    </p:spTree>
    <p:extLst>
      <p:ext uri="{BB962C8B-B14F-4D97-AF65-F5344CB8AC3E}">
        <p14:creationId xmlns:p14="http://schemas.microsoft.com/office/powerpoint/2010/main" val="3446746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 typeface="Arial" panose="020B0604020202020204" pitchFamily="34" charset="0"/>
              <a:buNone/>
              <a:defRPr/>
            </a:pPr>
            <a:endParaRPr lang="en-US" baseline="0" dirty="0"/>
          </a:p>
          <a:p>
            <a:pPr defTabSz="914350">
              <a:defRPr/>
            </a:pPr>
            <a:r>
              <a:rPr lang="en-US" baseline="0" dirty="0"/>
              <a:t>When scheduling, </a:t>
            </a:r>
            <a:r>
              <a:rPr lang="en-US" dirty="0"/>
              <a:t>it is helpful to a</a:t>
            </a:r>
            <a:r>
              <a:rPr lang="en-US" baseline="0" dirty="0"/>
              <a:t>llow 60 minutes for a thorough goals of care conversation.  To establish a process for making the appointment, your team will need to consider… [review tasks on the slide]</a:t>
            </a:r>
          </a:p>
          <a:p>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12</a:t>
            </a:fld>
            <a:endParaRPr lang="en-US"/>
          </a:p>
        </p:txBody>
      </p:sp>
    </p:spTree>
    <p:extLst>
      <p:ext uri="{BB962C8B-B14F-4D97-AF65-F5344CB8AC3E}">
        <p14:creationId xmlns:p14="http://schemas.microsoft.com/office/powerpoint/2010/main" val="4142486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1"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[Review the slide]</a:t>
            </a:r>
          </a:p>
        </p:txBody>
      </p:sp>
      <p:sp>
        <p:nvSpPr>
          <p:cNvPr id="4" name="Slide Number Placeholder 3"/>
          <p:cNvSpPr>
            <a:spLocks noGrp="1"/>
          </p:cNvSpPr>
          <p:nvPr>
            <p:ph type="sldNum" sz="quarter" idx="10"/>
          </p:nvPr>
        </p:nvSpPr>
        <p:spPr/>
        <p:txBody>
          <a:bodyPr/>
          <a:lstStyle/>
          <a:p>
            <a:fld id="{C8120F05-9FAC-45B4-BA1A-93BC150D93CB}" type="slidenum">
              <a:rPr lang="en-US" smtClean="0"/>
              <a:t>13</a:t>
            </a:fld>
            <a:endParaRPr lang="en-US"/>
          </a:p>
        </p:txBody>
      </p:sp>
    </p:spTree>
    <p:extLst>
      <p:ext uri="{BB962C8B-B14F-4D97-AF65-F5344CB8AC3E}">
        <p14:creationId xmlns:p14="http://schemas.microsoft.com/office/powerpoint/2010/main" val="1847744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Follow-up after the discussion is essential.</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[Ask learners] When is a</a:t>
            </a:r>
            <a:r>
              <a:rPr lang="en-US" baseline="0" dirty="0"/>
              <a:t> conversation with the patient’s practitioner needed?</a:t>
            </a:r>
          </a:p>
          <a:p>
            <a:pPr marL="171450" indent="-171450">
              <a:buFont typeface="Arial" panose="020B0604020202020204" pitchFamily="34" charset="0"/>
              <a:buChar char="•"/>
            </a:pPr>
            <a:endParaRPr lang="en-US" baseline="0" dirty="0"/>
          </a:p>
          <a:p>
            <a:pPr marL="628650" lvl="1" indent="-171450">
              <a:buFont typeface="Arial" panose="020B0604020202020204" pitchFamily="34" charset="0"/>
              <a:buChar char="•"/>
            </a:pPr>
            <a:r>
              <a:rPr lang="en-US" b="0" baseline="0" dirty="0"/>
              <a:t>[*CLICK* to show reasons for follow-up with practitioner; review items on slide the learners missed]</a:t>
            </a:r>
          </a:p>
          <a:p>
            <a:pPr marL="171450" indent="-171450">
              <a:buFont typeface="Arial" panose="020B0604020202020204" pitchFamily="34" charset="0"/>
              <a:buChar char="•"/>
            </a:pPr>
            <a:endParaRPr lang="en-US"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a:t>[*CLICK* to show other reasons for follow-up; review items on the slide]</a:t>
            </a:r>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C8120F05-9FAC-45B4-BA1A-93BC150D93CB}" type="slidenum">
              <a:rPr lang="en-US" smtClean="0"/>
              <a:t>14</a:t>
            </a:fld>
            <a:endParaRPr lang="en-US"/>
          </a:p>
        </p:txBody>
      </p:sp>
    </p:spTree>
    <p:extLst>
      <p:ext uri="{BB962C8B-B14F-4D97-AF65-F5344CB8AC3E}">
        <p14:creationId xmlns:p14="http://schemas.microsoft.com/office/powerpoint/2010/main" val="2690637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1"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To make sure follow-up happens</a:t>
            </a:r>
            <a:r>
              <a:rPr lang="en-US" baseline="0" dirty="0"/>
              <a:t> after a goals of care conversation, y</a:t>
            </a:r>
            <a:r>
              <a:rPr lang="en-US" dirty="0"/>
              <a:t>our team will need to decide… [review tasks on the slide]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[Remind</a:t>
            </a:r>
            <a:r>
              <a:rPr lang="en-US" baseline="0" dirty="0"/>
              <a:t> learners:]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State-authorized portable orders (SAPO) may be discussed/reviewed by other members of the team, but shared decision-making about life sustaining treatment orders is the responsibility of the practitioner, and this includes completing the SAPO and LST orders.</a:t>
            </a:r>
            <a:endParaRPr lang="en-US" dirty="0"/>
          </a:p>
          <a:p>
            <a:pPr marL="0" indent="0">
              <a:buFont typeface="Arial" panose="020B0604020202020204" pitchFamily="34" charset="0"/>
              <a:buNone/>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15</a:t>
            </a:fld>
            <a:endParaRPr lang="en-US"/>
          </a:p>
        </p:txBody>
      </p:sp>
    </p:spTree>
    <p:extLst>
      <p:ext uri="{BB962C8B-B14F-4D97-AF65-F5344CB8AC3E}">
        <p14:creationId xmlns:p14="http://schemas.microsoft.com/office/powerpoint/2010/main" val="8153609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1" baseline="0" dirty="0"/>
          </a:p>
          <a:p>
            <a:r>
              <a:rPr lang="en-US" dirty="0"/>
              <a:t>[Ask learners the question on the slide; elicit multiple responses] </a:t>
            </a:r>
          </a:p>
          <a:p>
            <a:endParaRPr lang="en-US" dirty="0"/>
          </a:p>
          <a:p>
            <a:pPr lvl="1"/>
            <a:r>
              <a:rPr lang="en-US" b="0" baseline="0" dirty="0"/>
              <a:t>[*CLICK* to show indicators of quality, and review any that learners missed]</a:t>
            </a:r>
          </a:p>
        </p:txBody>
      </p:sp>
      <p:sp>
        <p:nvSpPr>
          <p:cNvPr id="4" name="Slide Number Placeholder 3"/>
          <p:cNvSpPr>
            <a:spLocks noGrp="1"/>
          </p:cNvSpPr>
          <p:nvPr>
            <p:ph type="sldNum" sz="quarter" idx="10"/>
          </p:nvPr>
        </p:nvSpPr>
        <p:spPr/>
        <p:txBody>
          <a:bodyPr/>
          <a:lstStyle/>
          <a:p>
            <a:fld id="{C8120F05-9FAC-45B4-BA1A-93BC150D93CB}" type="slidenum">
              <a:rPr lang="en-US" smtClean="0"/>
              <a:t>16</a:t>
            </a:fld>
            <a:endParaRPr lang="en-US"/>
          </a:p>
        </p:txBody>
      </p:sp>
    </p:spTree>
    <p:extLst>
      <p:ext uri="{BB962C8B-B14F-4D97-AF65-F5344CB8AC3E}">
        <p14:creationId xmlns:p14="http://schemas.microsoft.com/office/powerpoint/2010/main" val="14242734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r>
              <a:rPr lang="en-US" dirty="0"/>
              <a:t>To monitor quality and improve practices,</a:t>
            </a:r>
            <a:r>
              <a:rPr lang="en-US" baseline="0" dirty="0"/>
              <a:t> y</a:t>
            </a:r>
            <a:r>
              <a:rPr lang="en-US" dirty="0"/>
              <a:t>our team will need to decide… [review tasks on the slide]</a:t>
            </a:r>
          </a:p>
          <a:p>
            <a:endParaRPr lang="en-US" baseline="0" dirty="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Quality Monitoring Tips:  </a:t>
            </a: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2286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n-US" baseline="0" dirty="0"/>
              <a:t>Keep it simple.  </a:t>
            </a:r>
          </a:p>
          <a:p>
            <a:pPr marL="2286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endParaRPr lang="en-US" baseline="0" dirty="0"/>
          </a:p>
          <a:p>
            <a:pPr marL="6286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On the slide you’ll see a sample tracking sheet for monitoring GOCCs, documentation, and follow-up.  [G&amp;P Note =  Goals and Preferences to Inform LST Plan note, written by nurses, social workers, psychologists, chaplains after discussing goals of care and preferences with patients.]</a:t>
            </a:r>
          </a:p>
          <a:p>
            <a:pPr marL="6286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a:p>
          <a:p>
            <a:pPr marL="6286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A sample tracking record is included in the packet of materials.</a:t>
            </a:r>
          </a:p>
          <a:p>
            <a:pPr marL="4572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2286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n-US" baseline="0" dirty="0"/>
              <a:t>Monitor both the occurrence of goals of care conversations and the follow up.</a:t>
            </a:r>
          </a:p>
          <a:p>
            <a:pPr marL="2286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endParaRPr lang="en-US" baseline="0" dirty="0"/>
          </a:p>
          <a:p>
            <a:pPr marL="2286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n-US" baseline="0" dirty="0"/>
              <a:t>If you never find any problems with what you are measuring, retire those measures and move to assessing something else.   </a:t>
            </a:r>
          </a:p>
          <a:p>
            <a:pPr marL="0" indent="0">
              <a:buFont typeface="Arial" panose="020B0604020202020204" pitchFamily="34" charset="0"/>
              <a:buNone/>
            </a:pPr>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17</a:t>
            </a:fld>
            <a:endParaRPr lang="en-US"/>
          </a:p>
        </p:txBody>
      </p:sp>
    </p:spTree>
    <p:extLst>
      <p:ext uri="{BB962C8B-B14F-4D97-AF65-F5344CB8AC3E}">
        <p14:creationId xmlns:p14="http://schemas.microsoft.com/office/powerpoint/2010/main" val="37879198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1" baseline="0" dirty="0"/>
          </a:p>
          <a:p>
            <a:pPr marL="171450" indent="-171450">
              <a:buFont typeface="Arial" panose="020B0604020202020204" pitchFamily="34" charset="0"/>
              <a:buChar char="•"/>
            </a:pPr>
            <a:r>
              <a:rPr lang="en-US" dirty="0"/>
              <a:t>Setting</a:t>
            </a:r>
            <a:r>
              <a:rPr lang="en-US" baseline="0" dirty="0"/>
              <a:t> goals is important to help your team focus and achieve results.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Goals should be measurable and realistic.  </a:t>
            </a:r>
            <a:r>
              <a:rPr lang="en-US" dirty="0"/>
              <a:t>[Review examples]</a:t>
            </a:r>
          </a:p>
        </p:txBody>
      </p:sp>
      <p:sp>
        <p:nvSpPr>
          <p:cNvPr id="4" name="Slide Number Placeholder 3"/>
          <p:cNvSpPr>
            <a:spLocks noGrp="1"/>
          </p:cNvSpPr>
          <p:nvPr>
            <p:ph type="sldNum" sz="quarter" idx="10"/>
          </p:nvPr>
        </p:nvSpPr>
        <p:spPr/>
        <p:txBody>
          <a:bodyPr/>
          <a:lstStyle/>
          <a:p>
            <a:fld id="{C8120F05-9FAC-45B4-BA1A-93BC150D93CB}" type="slidenum">
              <a:rPr lang="en-US" smtClean="0"/>
              <a:t>18</a:t>
            </a:fld>
            <a:endParaRPr lang="en-US"/>
          </a:p>
        </p:txBody>
      </p:sp>
    </p:spTree>
    <p:extLst>
      <p:ext uri="{BB962C8B-B14F-4D97-AF65-F5344CB8AC3E}">
        <p14:creationId xmlns:p14="http://schemas.microsoft.com/office/powerpoint/2010/main" val="3955244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NOTES</a:t>
            </a:r>
          </a:p>
          <a:p>
            <a:endParaRPr lang="en-US" b="1" baseline="0" dirty="0"/>
          </a:p>
          <a:p>
            <a:r>
              <a:rPr lang="en-US" b="0" baseline="0" dirty="0"/>
              <a:t>Now we’re going to work on implementation plans for your team.  You’ll have 30 minutes for this exercise.</a:t>
            </a:r>
          </a:p>
          <a:p>
            <a:endParaRPr lang="en-US" b="0" baseline="0" dirty="0"/>
          </a:p>
          <a:p>
            <a:r>
              <a:rPr lang="en-US" b="0" baseline="0" dirty="0"/>
              <a:t>Take out the Implementation Worksheet.  [Give learners time to find the handout.]</a:t>
            </a:r>
          </a:p>
          <a:p>
            <a:endParaRPr lang="en-US" b="0" baseline="0" dirty="0"/>
          </a:p>
          <a:p>
            <a:r>
              <a:rPr lang="en-US" b="0" baseline="0" dirty="0"/>
              <a:t>[Briefly review instructions on slide.]</a:t>
            </a:r>
          </a:p>
          <a:p>
            <a:endParaRPr lang="en-US" b="0" baseline="0" dirty="0"/>
          </a:p>
          <a:p>
            <a:r>
              <a:rPr lang="en-US" b="0" baseline="0" dirty="0"/>
              <a:t>[Ask learners:]  Any questions before we start?</a:t>
            </a:r>
          </a:p>
          <a:p>
            <a:endParaRPr lang="en-US" b="0" baseline="0" dirty="0"/>
          </a:p>
          <a:p>
            <a:r>
              <a:rPr lang="en-US" b="0" baseline="0" dirty="0"/>
              <a:t>[During the exercise, circulate and answer any questions that arise.  After 30 minutes, ask learners to come back together in a large group.]</a:t>
            </a:r>
          </a:p>
        </p:txBody>
      </p:sp>
      <p:sp>
        <p:nvSpPr>
          <p:cNvPr id="4" name="Slide Number Placeholder 3"/>
          <p:cNvSpPr>
            <a:spLocks noGrp="1"/>
          </p:cNvSpPr>
          <p:nvPr>
            <p:ph type="sldNum" sz="quarter" idx="10"/>
          </p:nvPr>
        </p:nvSpPr>
        <p:spPr/>
        <p:txBody>
          <a:bodyPr/>
          <a:lstStyle/>
          <a:p>
            <a:fld id="{A4F261A8-F9F4-4092-8CDA-C09402BD5BDC}"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203506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1" baseline="0" dirty="0"/>
          </a:p>
          <a:p>
            <a:r>
              <a:rPr lang="en-US" b="0" baseline="0" dirty="0"/>
              <a:t>[Briefly review what was covered in Part 2]</a:t>
            </a:r>
          </a:p>
          <a:p>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2</a:t>
            </a:fld>
            <a:endParaRPr lang="en-US"/>
          </a:p>
        </p:txBody>
      </p:sp>
    </p:spTree>
    <p:extLst>
      <p:ext uri="{BB962C8B-B14F-4D97-AF65-F5344CB8AC3E}">
        <p14:creationId xmlns:p14="http://schemas.microsoft.com/office/powerpoint/2010/main" val="28268341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NOTES</a:t>
            </a:r>
          </a:p>
          <a:p>
            <a:endParaRPr lang="en-US" b="1" dirty="0"/>
          </a:p>
          <a:p>
            <a:r>
              <a:rPr lang="en-US" b="0" dirty="0"/>
              <a:t>[Facilitate a discussion using the questions on the slide.  Ask each group to report on each question.]</a:t>
            </a:r>
          </a:p>
          <a:p>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20</a:t>
            </a:fld>
            <a:endParaRPr lang="en-US"/>
          </a:p>
        </p:txBody>
      </p:sp>
    </p:spTree>
    <p:extLst>
      <p:ext uri="{BB962C8B-B14F-4D97-AF65-F5344CB8AC3E}">
        <p14:creationId xmlns:p14="http://schemas.microsoft.com/office/powerpoint/2010/main" val="32231288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Tx/>
              <a:buNone/>
              <a:defRPr/>
            </a:pPr>
            <a:endParaRPr lang="en-US" b="0" dirty="0"/>
          </a:p>
          <a:p>
            <a:r>
              <a:rPr lang="en-US" dirty="0"/>
              <a:t>[Review the slide]</a:t>
            </a:r>
          </a:p>
        </p:txBody>
      </p:sp>
      <p:sp>
        <p:nvSpPr>
          <p:cNvPr id="4" name="Slide Number Placeholder 3"/>
          <p:cNvSpPr>
            <a:spLocks noGrp="1"/>
          </p:cNvSpPr>
          <p:nvPr>
            <p:ph type="sldNum" sz="quarter" idx="10"/>
          </p:nvPr>
        </p:nvSpPr>
        <p:spPr/>
        <p:txBody>
          <a:bodyPr/>
          <a:lstStyle/>
          <a:p>
            <a:fld id="{C8120F05-9FAC-45B4-BA1A-93BC150D93CB}" type="slidenum">
              <a:rPr lang="en-US" smtClean="0"/>
              <a:t>21</a:t>
            </a:fld>
            <a:endParaRPr lang="en-US"/>
          </a:p>
        </p:txBody>
      </p:sp>
    </p:spTree>
    <p:extLst>
      <p:ext uri="{BB962C8B-B14F-4D97-AF65-F5344CB8AC3E}">
        <p14:creationId xmlns:p14="http://schemas.microsoft.com/office/powerpoint/2010/main" val="31408386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FACILITATOR NOTES</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[Ask</a:t>
            </a:r>
            <a:r>
              <a:rPr lang="en-US" baseline="0" dirty="0"/>
              <a:t> everyone to write about each of these questions for 1-2 minutes. Then, lead a group discussion asking people to volunteer something they wrote in response to these questions]</a:t>
            </a:r>
            <a:endParaRPr lang="en-US" dirty="0"/>
          </a:p>
          <a:p>
            <a:endParaRPr lang="en-US" baseline="0" dirty="0"/>
          </a:p>
        </p:txBody>
      </p:sp>
      <p:sp>
        <p:nvSpPr>
          <p:cNvPr id="4" name="Slide Number Placeholder 3"/>
          <p:cNvSpPr>
            <a:spLocks noGrp="1"/>
          </p:cNvSpPr>
          <p:nvPr>
            <p:ph type="sldNum" sz="quarter" idx="10"/>
          </p:nvPr>
        </p:nvSpPr>
        <p:spPr/>
        <p:txBody>
          <a:bodyPr/>
          <a:lstStyle/>
          <a:p>
            <a:fld id="{4B2931A4-DE08-4BAA-B781-B0C8B90AF06F}" type="slidenum">
              <a:rPr lang="en-US" smtClean="0"/>
              <a:t>22</a:t>
            </a:fld>
            <a:endParaRPr lang="en-US"/>
          </a:p>
        </p:txBody>
      </p:sp>
    </p:spTree>
    <p:extLst>
      <p:ext uri="{BB962C8B-B14F-4D97-AF65-F5344CB8AC3E}">
        <p14:creationId xmlns:p14="http://schemas.microsoft.com/office/powerpoint/2010/main" val="34560633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Tx/>
              <a:buNone/>
              <a:defRPr/>
            </a:pPr>
            <a:endParaRPr lang="en-US" b="0" dirty="0"/>
          </a:p>
          <a:p>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23</a:t>
            </a:fld>
            <a:endParaRPr lang="en-US"/>
          </a:p>
        </p:txBody>
      </p:sp>
    </p:spTree>
    <p:extLst>
      <p:ext uri="{BB962C8B-B14F-4D97-AF65-F5344CB8AC3E}">
        <p14:creationId xmlns:p14="http://schemas.microsoft.com/office/powerpoint/2010/main" val="19842563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Tx/>
              <a:buNone/>
              <a:defRPr/>
            </a:pPr>
            <a:endParaRPr lang="en-US" b="0" dirty="0"/>
          </a:p>
          <a:p>
            <a:r>
              <a:rPr lang="en-US" dirty="0"/>
              <a:t>[Review</a:t>
            </a:r>
            <a:r>
              <a:rPr lang="en-US" baseline="0" dirty="0"/>
              <a:t> the summary]</a:t>
            </a:r>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24</a:t>
            </a:fld>
            <a:endParaRPr lang="en-US"/>
          </a:p>
        </p:txBody>
      </p:sp>
    </p:spTree>
    <p:extLst>
      <p:ext uri="{BB962C8B-B14F-4D97-AF65-F5344CB8AC3E}">
        <p14:creationId xmlns:p14="http://schemas.microsoft.com/office/powerpoint/2010/main" val="35601758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Tx/>
              <a:buNone/>
              <a:defRPr/>
            </a:pPr>
            <a:endParaRPr lang="en-US" b="0" dirty="0"/>
          </a:p>
          <a:p>
            <a:r>
              <a:rPr lang="en-US" dirty="0"/>
              <a:t>[REMOVE</a:t>
            </a:r>
            <a:r>
              <a:rPr lang="en-US" baseline="0" dirty="0"/>
              <a:t> THIS SLIDE before starting the training session if the course is not accredited.]</a:t>
            </a:r>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25</a:t>
            </a:fld>
            <a:endParaRPr lang="en-US"/>
          </a:p>
        </p:txBody>
      </p:sp>
    </p:spTree>
    <p:extLst>
      <p:ext uri="{BB962C8B-B14F-4D97-AF65-F5344CB8AC3E}">
        <p14:creationId xmlns:p14="http://schemas.microsoft.com/office/powerpoint/2010/main" val="38963532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31D8D1-C18F-AA47-9186-AF4D9656BC78}" type="slidenum">
              <a:rPr lang="en-US" smtClean="0"/>
              <a:t>26</a:t>
            </a:fld>
            <a:endParaRPr lang="en-US"/>
          </a:p>
        </p:txBody>
      </p:sp>
    </p:spTree>
    <p:extLst>
      <p:ext uri="{BB962C8B-B14F-4D97-AF65-F5344CB8AC3E}">
        <p14:creationId xmlns:p14="http://schemas.microsoft.com/office/powerpoint/2010/main" val="5950528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20F05-9FAC-45B4-BA1A-93BC150D93CB}" type="slidenum">
              <a:rPr lang="en-US" smtClean="0"/>
              <a:t>27</a:t>
            </a:fld>
            <a:endParaRPr lang="en-US"/>
          </a:p>
        </p:txBody>
      </p:sp>
    </p:spTree>
    <p:extLst>
      <p:ext uri="{BB962C8B-B14F-4D97-AF65-F5344CB8AC3E}">
        <p14:creationId xmlns:p14="http://schemas.microsoft.com/office/powerpoint/2010/main" val="25325274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p:txBody>
      </p:sp>
      <p:sp>
        <p:nvSpPr>
          <p:cNvPr id="4" name="Slide Number Placeholder 3"/>
          <p:cNvSpPr>
            <a:spLocks noGrp="1"/>
          </p:cNvSpPr>
          <p:nvPr>
            <p:ph type="sldNum" sz="quarter" idx="10"/>
          </p:nvPr>
        </p:nvSpPr>
        <p:spPr/>
        <p:txBody>
          <a:bodyPr/>
          <a:lstStyle/>
          <a:p>
            <a:fld id="{C8120F05-9FAC-45B4-BA1A-93BC150D93CB}" type="slidenum">
              <a:rPr lang="en-US" smtClean="0"/>
              <a:t>28</a:t>
            </a:fld>
            <a:endParaRPr lang="en-US"/>
          </a:p>
        </p:txBody>
      </p:sp>
    </p:spTree>
    <p:extLst>
      <p:ext uri="{BB962C8B-B14F-4D97-AF65-F5344CB8AC3E}">
        <p14:creationId xmlns:p14="http://schemas.microsoft.com/office/powerpoint/2010/main" val="3608576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8686" lvl="0" indent="0" defTabSz="914350">
              <a:buFont typeface="Arial" panose="020B0604020202020204" pitchFamily="34" charset="0"/>
              <a:buNone/>
              <a:defRPr/>
            </a:pPr>
            <a:endParaRPr lang="en-US" b="1" baseline="0" dirty="0"/>
          </a:p>
          <a:p>
            <a:pPr marL="8686" lvl="0" indent="0" defTabSz="914350">
              <a:buFont typeface="Arial" panose="020B0604020202020204" pitchFamily="34" charset="0"/>
              <a:buNone/>
              <a:defRPr/>
            </a:pPr>
            <a:r>
              <a:rPr lang="en-US" b="0" baseline="0" dirty="0"/>
              <a:t>In this section, we’ll talk about how your team can work together to make sure goals of care conversations happen with the high-risk patients in your clinical setting.</a:t>
            </a:r>
          </a:p>
          <a:p>
            <a:pPr marL="640594" lvl="1" indent="-174708" defTabSz="914350">
              <a:buFont typeface="Arial" panose="020B0604020202020204" pitchFamily="34" charset="0"/>
              <a:buChar char="•"/>
              <a:defRPr/>
            </a:pPr>
            <a:endParaRPr lang="en-US" b="0" baseline="0" dirty="0"/>
          </a:p>
          <a:p>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3</a:t>
            </a:fld>
            <a:endParaRPr lang="en-US"/>
          </a:p>
        </p:txBody>
      </p:sp>
    </p:spTree>
    <p:extLst>
      <p:ext uri="{BB962C8B-B14F-4D97-AF65-F5344CB8AC3E}">
        <p14:creationId xmlns:p14="http://schemas.microsoft.com/office/powerpoint/2010/main" val="2616057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Tx/>
              <a:buNone/>
              <a:defRPr/>
            </a:pPr>
            <a:endParaRPr lang="en-US" b="0" dirty="0"/>
          </a:p>
          <a:p>
            <a:r>
              <a:rPr lang="en-US" baseline="0" dirty="0"/>
              <a:t>I’ll present some helpful strategies, and then you’ll break into groups with your team to establish a plan.  Then we’ll get back together and share ideas. </a:t>
            </a:r>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4</a:t>
            </a:fld>
            <a:endParaRPr lang="en-US"/>
          </a:p>
        </p:txBody>
      </p:sp>
    </p:spTree>
    <p:extLst>
      <p:ext uri="{BB962C8B-B14F-4D97-AF65-F5344CB8AC3E}">
        <p14:creationId xmlns:p14="http://schemas.microsoft.com/office/powerpoint/2010/main" val="1409939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Tx/>
              <a:buNone/>
              <a:defRPr/>
            </a:pPr>
            <a:endParaRPr lang="en-US" b="0" dirty="0"/>
          </a:p>
          <a:p>
            <a:r>
              <a:rPr lang="en-US" dirty="0"/>
              <a:t>In addition to the goals of care conversation itself, several things</a:t>
            </a:r>
            <a:r>
              <a:rPr lang="en-US" baseline="0" dirty="0"/>
              <a:t> have to occur before and after to make sure the discussion happens, and to make sure the patient’s values, goals, and preferences are honored…  </a:t>
            </a:r>
            <a:r>
              <a:rPr lang="en-US" dirty="0"/>
              <a:t>[review the</a:t>
            </a:r>
            <a:r>
              <a:rPr lang="en-US" baseline="0" dirty="0"/>
              <a:t> tasks listed on the slide]</a:t>
            </a:r>
          </a:p>
          <a:p>
            <a:endParaRPr lang="en-US" baseline="0" dirty="0"/>
          </a:p>
          <a:p>
            <a:r>
              <a:rPr lang="en-US" baseline="0" dirty="0"/>
              <a:t>[Ask learners:] What happens if any one of these steps is missed?</a:t>
            </a:r>
          </a:p>
          <a:p>
            <a:pPr marL="628650" lvl="1" indent="-171450">
              <a:buFont typeface="Arial" panose="020B0604020202020204" pitchFamily="34" charset="0"/>
              <a:buChar char="•"/>
            </a:pPr>
            <a:r>
              <a:rPr lang="en-US" baseline="0" dirty="0"/>
              <a:t>The conversation may not occur, or</a:t>
            </a:r>
          </a:p>
          <a:p>
            <a:pPr marL="628650" lvl="1" indent="-171450">
              <a:buFont typeface="Arial" panose="020B0604020202020204" pitchFamily="34" charset="0"/>
              <a:buChar char="•"/>
            </a:pPr>
            <a:r>
              <a:rPr lang="en-US" baseline="0" dirty="0"/>
              <a:t>The patient’s goals and decisions about life-sustaining treatment may not be honored</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A systematic approach helps your team make sure that none of these steps is missed for any patient.</a:t>
            </a:r>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5</a:t>
            </a:fld>
            <a:endParaRPr lang="en-US"/>
          </a:p>
        </p:txBody>
      </p:sp>
    </p:spTree>
    <p:extLst>
      <p:ext uri="{BB962C8B-B14F-4D97-AF65-F5344CB8AC3E}">
        <p14:creationId xmlns:p14="http://schemas.microsoft.com/office/powerpoint/2010/main" val="3213330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Tx/>
              <a:buNone/>
              <a:defRPr/>
            </a:pPr>
            <a:endParaRPr lang="en-US" b="0" dirty="0"/>
          </a:p>
          <a:p>
            <a:pPr marL="0" indent="0" defTabSz="914350">
              <a:buFontTx/>
              <a:buNone/>
              <a:defRPr/>
            </a:pPr>
            <a:r>
              <a:rPr lang="en-US" b="0" dirty="0"/>
              <a:t>Identifying</a:t>
            </a:r>
            <a:r>
              <a:rPr lang="en-US" b="0" baseline="0" dirty="0"/>
              <a:t> patients who are at high-risk for a life-threatening clinical event is an important first step.</a:t>
            </a:r>
          </a:p>
          <a:p>
            <a:pPr marL="0" indent="0" defTabSz="914350">
              <a:buFontTx/>
              <a:buNone/>
              <a:defRPr/>
            </a:pPr>
            <a:endParaRPr lang="en-US" b="0" baseline="0" dirty="0"/>
          </a:p>
          <a:p>
            <a:pPr marL="0" indent="0" defTabSz="914350">
              <a:buFontTx/>
              <a:buNone/>
              <a:defRPr/>
            </a:pPr>
            <a:r>
              <a:rPr lang="en-US" b="0" baseline="0" dirty="0"/>
              <a:t>Start by asking the “surprise” question…  [review on the slide]</a:t>
            </a:r>
          </a:p>
          <a:p>
            <a:pPr marL="0" indent="0" defTabSz="914350">
              <a:buFontTx/>
              <a:buNone/>
              <a:defRPr/>
            </a:pPr>
            <a:endParaRPr lang="en-US" b="0" baseline="0" dirty="0"/>
          </a:p>
          <a:p>
            <a:pPr marL="0" indent="0" defTabSz="914350">
              <a:buFontTx/>
              <a:buNone/>
              <a:defRPr/>
            </a:pPr>
            <a:r>
              <a:rPr lang="en-US" b="0" baseline="0" dirty="0"/>
              <a:t>[Ask learners:] What are some clues that a patient is at high risk?  [*Click and review items on the screen that they missed.]</a:t>
            </a:r>
          </a:p>
          <a:p>
            <a:pPr marL="0" indent="0" defTabSz="914350">
              <a:buFontTx/>
              <a:buNone/>
              <a:defRPr/>
            </a:pPr>
            <a:endParaRPr lang="en-US" b="0" dirty="0"/>
          </a:p>
          <a:p>
            <a:r>
              <a:rPr lang="en-US" dirty="0"/>
              <a:t>[</a:t>
            </a:r>
            <a:r>
              <a:rPr lang="en-US" b="1" dirty="0"/>
              <a:t>Additional information </a:t>
            </a:r>
            <a:r>
              <a:rPr lang="en-US" dirty="0"/>
              <a:t>about </a:t>
            </a:r>
            <a:r>
              <a:rPr lang="en-US" baseline="0" dirty="0"/>
              <a:t>the CAN score:]</a:t>
            </a:r>
          </a:p>
          <a:p>
            <a:pPr marL="171450" indent="-171450">
              <a:buFont typeface="Arial" panose="020B0604020202020204" pitchFamily="34" charset="0"/>
              <a:buChar char="•"/>
            </a:pPr>
            <a:r>
              <a:rPr lang="en-US" baseline="0" dirty="0"/>
              <a:t>It is a screening tool available to primary care teams; should be used in combination with clinical judgment about the patient’s risk.</a:t>
            </a: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It may underestimate</a:t>
            </a:r>
            <a:r>
              <a:rPr lang="en-US" baseline="0" dirty="0"/>
              <a:t> risk if the patient receives some health care outside of VA.</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It may be high if the patient is at high risk of hospitalization for mental health concerns; these patients may not be at high risk of a life-threatening clinical event, and therefore may not be appropriate for a goals of care conversation.]</a:t>
            </a:r>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6</a:t>
            </a:fld>
            <a:endParaRPr lang="en-US"/>
          </a:p>
        </p:txBody>
      </p:sp>
    </p:spTree>
    <p:extLst>
      <p:ext uri="{BB962C8B-B14F-4D97-AF65-F5344CB8AC3E}">
        <p14:creationId xmlns:p14="http://schemas.microsoft.com/office/powerpoint/2010/main" val="398710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Tx/>
              <a:buNone/>
              <a:defRPr/>
            </a:pPr>
            <a:endParaRPr lang="en-US" b="0" dirty="0"/>
          </a:p>
          <a:p>
            <a:r>
              <a:rPr lang="en-US" dirty="0"/>
              <a:t>[NOTE:  Skip</a:t>
            </a:r>
            <a:r>
              <a:rPr lang="en-US" baseline="0" dirty="0"/>
              <a:t> this slide if none of your learners work in a primary care clinic.]</a:t>
            </a:r>
          </a:p>
          <a:p>
            <a:endParaRPr lang="en-US" baseline="0" dirty="0"/>
          </a:p>
          <a:p>
            <a:r>
              <a:rPr lang="en-US" baseline="0" dirty="0"/>
              <a:t>PCAS – the Patient Care Assessment System – is a relatively new panel management program to help primary care teams manage their high-risk patients… [review slide]</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7</a:t>
            </a:fld>
            <a:endParaRPr lang="en-US"/>
          </a:p>
        </p:txBody>
      </p:sp>
    </p:spTree>
    <p:extLst>
      <p:ext uri="{BB962C8B-B14F-4D97-AF65-F5344CB8AC3E}">
        <p14:creationId xmlns:p14="http://schemas.microsoft.com/office/powerpoint/2010/main" val="1076804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Tx/>
              <a:buNone/>
              <a:defRPr/>
            </a:pPr>
            <a:endParaRPr lang="en-US" b="0" dirty="0"/>
          </a:p>
          <a:p>
            <a:r>
              <a:rPr lang="en-US" dirty="0"/>
              <a:t>[NOTE:  Skip</a:t>
            </a:r>
            <a:r>
              <a:rPr lang="en-US" baseline="0" dirty="0"/>
              <a:t> this slide if none of your learners work in a primary care clinic.]</a:t>
            </a:r>
          </a:p>
          <a:p>
            <a:endParaRPr lang="en-US" baseline="0" dirty="0"/>
          </a:p>
          <a:p>
            <a:r>
              <a:rPr lang="en-US" dirty="0"/>
              <a:t>PCAS</a:t>
            </a:r>
            <a:r>
              <a:rPr lang="en-US" baseline="0" dirty="0"/>
              <a:t> has a “Goals of Care Conversations for Life-Sustaining Treatment” Filter to help identify high-risk patients and track tasks related to goals of care conversations.  It will appear in PCAS once the facility starts to use the LST progress note and orders.  Features:</a:t>
            </a:r>
          </a:p>
          <a:p>
            <a:pPr marL="628650" lvl="1" indent="-171450">
              <a:buFont typeface="Arial" panose="020B0604020202020204" pitchFamily="34" charset="0"/>
              <a:buChar char="•"/>
            </a:pPr>
            <a:endParaRPr lang="en-US" baseline="0" dirty="0"/>
          </a:p>
          <a:p>
            <a:pPr marL="628650" lvl="1" indent="-171450">
              <a:buFont typeface="Arial" panose="020B0604020202020204" pitchFamily="34" charset="0"/>
              <a:buChar char="•"/>
            </a:pPr>
            <a:r>
              <a:rPr lang="en-US" baseline="0" dirty="0"/>
              <a:t>Pulls a list of patients with CAN scores of 95 or higher to help identify patients who may be candidates for a goals of care conversation</a:t>
            </a:r>
          </a:p>
          <a:p>
            <a:pPr marL="628650" lvl="1" indent="-171450">
              <a:buFont typeface="Arial" panose="020B0604020202020204" pitchFamily="34" charset="0"/>
              <a:buChar char="•"/>
            </a:pPr>
            <a:endParaRPr lang="en-US" baseline="0" dirty="0"/>
          </a:p>
          <a:p>
            <a:pPr marL="628650" lvl="1" indent="-171450">
              <a:buFont typeface="Arial" panose="020B0604020202020204" pitchFamily="34" charset="0"/>
              <a:buChar char="•"/>
            </a:pPr>
            <a:r>
              <a:rPr lang="en-US" baseline="0" dirty="0"/>
              <a:t>Shows when a patient already has an LST Progress Note (written by a practitioner) in CPRS</a:t>
            </a:r>
          </a:p>
          <a:p>
            <a:pPr marL="628650" lvl="1" indent="-171450">
              <a:buFont typeface="Arial" panose="020B0604020202020204" pitchFamily="34" charset="0"/>
              <a:buChar char="•"/>
            </a:pPr>
            <a:endParaRPr lang="en-US" baseline="0" dirty="0"/>
          </a:p>
          <a:p>
            <a:pPr marL="628650" lvl="1" indent="-171450">
              <a:buFont typeface="Arial" panose="020B0604020202020204" pitchFamily="34" charset="0"/>
              <a:buChar char="•"/>
            </a:pPr>
            <a:r>
              <a:rPr lang="en-US" baseline="0" dirty="0"/>
              <a:t>The team can add other high-risk patients to the list</a:t>
            </a:r>
          </a:p>
          <a:p>
            <a:pPr marL="628650" lvl="1" indent="-171450">
              <a:buFont typeface="Arial" panose="020B0604020202020204" pitchFamily="34" charset="0"/>
              <a:buChar char="•"/>
            </a:pPr>
            <a:endParaRPr lang="en-US" baseline="0" dirty="0"/>
          </a:p>
          <a:p>
            <a:pPr marL="628650" lvl="1" indent="-171450">
              <a:buFont typeface="Arial" panose="020B0604020202020204" pitchFamily="34" charset="0"/>
              <a:buChar char="•"/>
            </a:pPr>
            <a:r>
              <a:rPr lang="en-US" baseline="0" dirty="0"/>
              <a:t>Allows you to assign and notify team members of goals of care-related tasks.</a:t>
            </a:r>
            <a:endParaRPr lang="en-US" dirty="0"/>
          </a:p>
          <a:p>
            <a:pPr marL="0" indent="0" defTabSz="914350">
              <a:buFontTx/>
              <a:buNone/>
              <a:defRPr/>
            </a:pPr>
            <a:endParaRPr lang="en-US" b="0" dirty="0"/>
          </a:p>
          <a:p>
            <a:endParaRPr lang="en-US" dirty="0"/>
          </a:p>
        </p:txBody>
      </p:sp>
      <p:sp>
        <p:nvSpPr>
          <p:cNvPr id="4" name="Slide Number Placeholder 3"/>
          <p:cNvSpPr>
            <a:spLocks noGrp="1"/>
          </p:cNvSpPr>
          <p:nvPr>
            <p:ph type="sldNum" sz="quarter" idx="10"/>
          </p:nvPr>
        </p:nvSpPr>
        <p:spPr/>
        <p:txBody>
          <a:bodyPr/>
          <a:lstStyle/>
          <a:p>
            <a:fld id="{C8120F05-9FAC-45B4-BA1A-93BC150D93CB}" type="slidenum">
              <a:rPr lang="en-US" smtClean="0"/>
              <a:t>8</a:t>
            </a:fld>
            <a:endParaRPr lang="en-US"/>
          </a:p>
        </p:txBody>
      </p:sp>
    </p:spTree>
    <p:extLst>
      <p:ext uri="{BB962C8B-B14F-4D97-AF65-F5344CB8AC3E}">
        <p14:creationId xmlns:p14="http://schemas.microsoft.com/office/powerpoint/2010/main" val="2426808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indent="0" defTabSz="914350">
              <a:buFontTx/>
              <a:buNone/>
              <a:defRPr/>
            </a:pPr>
            <a:endParaRPr lang="en-US" b="0" dirty="0"/>
          </a:p>
          <a:p>
            <a:r>
              <a:rPr lang="en-US" dirty="0"/>
              <a:t>[NOTE:  Skip</a:t>
            </a:r>
            <a:r>
              <a:rPr lang="en-US" baseline="0" dirty="0"/>
              <a:t> this slide if none of your learners work in a primary care clinic.]</a:t>
            </a:r>
          </a:p>
          <a:p>
            <a:pPr marL="0" indent="0" defTabSz="914350">
              <a:buFontTx/>
              <a:buNone/>
              <a:defRPr/>
            </a:pPr>
            <a:endParaRPr lang="en-US" b="0" dirty="0"/>
          </a:p>
          <a:p>
            <a:pPr marL="171450" indent="-171450">
              <a:buFont typeface="Arial" panose="020B0604020202020204" pitchFamily="34" charset="0"/>
              <a:buChar char="•"/>
            </a:pPr>
            <a:r>
              <a:rPr lang="en-US" dirty="0"/>
              <a:t>If</a:t>
            </a:r>
            <a:r>
              <a:rPr lang="en-US" baseline="0" dirty="0"/>
              <a:t> you are part of a primary care team, you can access PCAS through the link on this screen.  It will automatically import a list of all the patients on your team’s panel.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If no patients appear, contact the Primary Care administrator to make sure your name is associated with your panel in the Primary Care Management Module.  They should know how to do this.</a:t>
            </a:r>
          </a:p>
          <a:p>
            <a:endParaRPr lang="en-US" dirty="0"/>
          </a:p>
        </p:txBody>
      </p:sp>
      <p:sp>
        <p:nvSpPr>
          <p:cNvPr id="4" name="Slide Number Placeholder 3"/>
          <p:cNvSpPr>
            <a:spLocks noGrp="1"/>
          </p:cNvSpPr>
          <p:nvPr>
            <p:ph type="sldNum" sz="quarter" idx="10"/>
          </p:nvPr>
        </p:nvSpPr>
        <p:spPr/>
        <p:txBody>
          <a:bodyPr/>
          <a:lstStyle/>
          <a:p>
            <a:fld id="{5E938BDD-3396-47CE-9A71-1BE09EC82E24}"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33289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131394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4A0393A8-E953-462D-B165-10ACBD4D8C0A}" type="slidenum">
              <a:rPr lang="en-US" smtClean="0"/>
              <a:pPr/>
              <a:t>‹#›</a:t>
            </a:fld>
            <a:endParaRPr lang="en-US"/>
          </a:p>
        </p:txBody>
      </p:sp>
    </p:spTree>
    <p:extLst>
      <p:ext uri="{BB962C8B-B14F-4D97-AF65-F5344CB8AC3E}">
        <p14:creationId xmlns:p14="http://schemas.microsoft.com/office/powerpoint/2010/main" val="3298866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446" y="1295400"/>
            <a:ext cx="7885113" cy="4165600"/>
          </a:xfrm>
        </p:spPr>
        <p:txBody>
          <a:bodyPr lIns="0" tIns="0" rIns="0" bIns="0" anchor="ctr" anchorCtr="0">
            <a:noAutofit/>
          </a:bodyPr>
          <a:lstStyle>
            <a:lvl1pPr algn="ctr">
              <a:lnSpc>
                <a:spcPts val="4200"/>
              </a:lnSpc>
              <a:defRPr sz="3400" b="0" cap="none">
                <a:solidFill>
                  <a:schemeClr val="bg1"/>
                </a:solidFill>
              </a:defRPr>
            </a:lvl1pPr>
          </a:lstStyle>
          <a:p>
            <a:r>
              <a:rPr lang="en-US" dirty="0"/>
              <a:t>Click to edit master title style</a:t>
            </a:r>
          </a:p>
        </p:txBody>
      </p:sp>
      <p:sp>
        <p:nvSpPr>
          <p:cNvPr id="3" name="Footer Placeholder 4"/>
          <p:cNvSpPr>
            <a:spLocks noGrp="1"/>
          </p:cNvSpPr>
          <p:nvPr>
            <p:ph type="ftr" sz="quarter" idx="3"/>
          </p:nvPr>
        </p:nvSpPr>
        <p:spPr>
          <a:xfrm>
            <a:off x="381000" y="6356353"/>
            <a:ext cx="5638800" cy="323849"/>
          </a:xfrm>
          <a:prstGeom prst="rect">
            <a:avLst/>
          </a:prstGeom>
        </p:spPr>
        <p:txBody>
          <a:bodyPr/>
          <a:lstStyle>
            <a:lvl1pPr>
              <a:defRPr sz="1600">
                <a:solidFill>
                  <a:srgbClr val="FFFFFF"/>
                </a:solidFill>
              </a:defRPr>
            </a:lvl1pPr>
          </a:lstStyle>
          <a:p>
            <a:r>
              <a:rPr lang="en-US" dirty="0"/>
              <a:t>Goals of Care Conversations </a:t>
            </a:r>
          </a:p>
        </p:txBody>
      </p:sp>
      <p:sp>
        <p:nvSpPr>
          <p:cNvPr id="4"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A0393A8-E953-462D-B165-10ACBD4D8C0A}" type="slidenum">
              <a:rPr lang="en-US" smtClean="0"/>
              <a:pPr/>
              <a:t>‹#›</a:t>
            </a:fld>
            <a:endParaRPr lang="en-US"/>
          </a:p>
        </p:txBody>
      </p:sp>
    </p:spTree>
    <p:extLst>
      <p:ext uri="{BB962C8B-B14F-4D97-AF65-F5344CB8AC3E}">
        <p14:creationId xmlns:p14="http://schemas.microsoft.com/office/powerpoint/2010/main" val="3316368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2771777"/>
            <a:ext cx="4343400" cy="1470025"/>
          </a:xfrm>
        </p:spPr>
        <p:txBody>
          <a:bodyPr lIns="0" tIns="0" rIns="0" bIns="0" anchor="t" anchorCtr="0">
            <a:noAutofit/>
          </a:bodyPr>
          <a:lstStyle>
            <a:lvl1pPr algn="l">
              <a:lnSpc>
                <a:spcPts val="3400"/>
              </a:lnSpc>
              <a:defRPr sz="2800" b="0">
                <a:solidFill>
                  <a:schemeClr val="accent1"/>
                </a:solidFill>
                <a:latin typeface="+mj-lt"/>
              </a:defRPr>
            </a:lvl1pPr>
          </a:lstStyle>
          <a:p>
            <a:r>
              <a:rPr lang="en-US" dirty="0"/>
              <a:t>Click to edit Master title style</a:t>
            </a:r>
          </a:p>
        </p:txBody>
      </p:sp>
      <p:sp>
        <p:nvSpPr>
          <p:cNvPr id="3" name="Subtitle 2"/>
          <p:cNvSpPr>
            <a:spLocks noGrp="1"/>
          </p:cNvSpPr>
          <p:nvPr>
            <p:ph type="subTitle" idx="1"/>
          </p:nvPr>
        </p:nvSpPr>
        <p:spPr>
          <a:xfrm>
            <a:off x="4800600" y="4267200"/>
            <a:ext cx="4343400" cy="1752600"/>
          </a:xfrm>
        </p:spPr>
        <p:txBody>
          <a:bodyPr lIns="0" tIns="0" rIns="0" bIns="0">
            <a:noAutofit/>
          </a:bodyPr>
          <a:lstStyle>
            <a:lvl1pPr marL="0" indent="0" algn="l">
              <a:lnSpc>
                <a:spcPts val="2700"/>
              </a:lnSpc>
              <a:spcBef>
                <a:spcPts val="0"/>
              </a:spcBef>
              <a:buNone/>
              <a:defRPr sz="1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Footer Placeholder 4"/>
          <p:cNvSpPr>
            <a:spLocks noGrp="1"/>
          </p:cNvSpPr>
          <p:nvPr>
            <p:ph type="ftr" sz="quarter" idx="3"/>
          </p:nvPr>
        </p:nvSpPr>
        <p:spPr>
          <a:xfrm>
            <a:off x="381000" y="6356353"/>
            <a:ext cx="5638800" cy="323849"/>
          </a:xfrm>
          <a:prstGeom prst="rect">
            <a:avLst/>
          </a:prstGeom>
        </p:spPr>
        <p:txBody>
          <a:bodyPr/>
          <a:lstStyle>
            <a:lvl1pPr>
              <a:defRPr sz="1600">
                <a:solidFill>
                  <a:srgbClr val="FFFFFF"/>
                </a:solidFill>
              </a:defRPr>
            </a:lvl1pPr>
          </a:lstStyle>
          <a:p>
            <a:r>
              <a:rPr lang="en-US" dirty="0"/>
              <a:t>Goals of Care Conversations </a:t>
            </a:r>
          </a:p>
        </p:txBody>
      </p:sp>
      <p:sp>
        <p:nvSpPr>
          <p:cNvPr id="5"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A0393A8-E953-462D-B165-10ACBD4D8C0A}" type="slidenum">
              <a:rPr lang="en-US" smtClean="0"/>
              <a:pPr/>
              <a:t>‹#›</a:t>
            </a:fld>
            <a:endParaRPr lang="en-US"/>
          </a:p>
        </p:txBody>
      </p:sp>
    </p:spTree>
    <p:extLst>
      <p:ext uri="{BB962C8B-B14F-4D97-AF65-F5344CB8AC3E}">
        <p14:creationId xmlns:p14="http://schemas.microsoft.com/office/powerpoint/2010/main" val="2744995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large photo">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371600" y="0"/>
            <a:ext cx="7772400" cy="6858000"/>
          </a:xfrm>
        </p:spPr>
        <p:txBody>
          <a:bodyPr/>
          <a:lstStyle/>
          <a:p>
            <a:endParaRPr lang="en-US"/>
          </a:p>
        </p:txBody>
      </p:sp>
    </p:spTree>
    <p:extLst>
      <p:ext uri="{BB962C8B-B14F-4D97-AF65-F5344CB8AC3E}">
        <p14:creationId xmlns:p14="http://schemas.microsoft.com/office/powerpoint/2010/main" val="395800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0072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A0393A8-E953-462D-B165-10ACBD4D8C0A}" type="slidenum">
              <a:rPr lang="en-US" smtClean="0"/>
              <a:pPr/>
              <a:t>‹#›</a:t>
            </a:fld>
            <a:endParaRPr lang="en-US"/>
          </a:p>
        </p:txBody>
      </p:sp>
    </p:spTree>
    <p:extLst>
      <p:ext uri="{BB962C8B-B14F-4D97-AF65-F5344CB8AC3E}">
        <p14:creationId xmlns:p14="http://schemas.microsoft.com/office/powerpoint/2010/main" val="1831053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A0393A8-E953-462D-B165-10ACBD4D8C0A}" type="slidenum">
              <a:rPr lang="en-US" smtClean="0"/>
              <a:pPr/>
              <a:t>‹#›</a:t>
            </a:fld>
            <a:endParaRPr lang="en-US"/>
          </a:p>
        </p:txBody>
      </p:sp>
    </p:spTree>
    <p:extLst>
      <p:ext uri="{BB962C8B-B14F-4D97-AF65-F5344CB8AC3E}">
        <p14:creationId xmlns:p14="http://schemas.microsoft.com/office/powerpoint/2010/main" val="2731157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4A0393A8-E953-462D-B165-10ACBD4D8C0A}"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203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4A0393A8-E953-462D-B165-10ACBD4D8C0A}" type="slidenum">
              <a:rPr lang="en-US" smtClean="0"/>
              <a:pPr/>
              <a:t>‹#›</a:t>
            </a:fld>
            <a:endParaRPr lang="en-US"/>
          </a:p>
        </p:txBody>
      </p:sp>
    </p:spTree>
    <p:extLst>
      <p:ext uri="{BB962C8B-B14F-4D97-AF65-F5344CB8AC3E}">
        <p14:creationId xmlns:p14="http://schemas.microsoft.com/office/powerpoint/2010/main" val="113347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4A0393A8-E953-462D-B165-10ACBD4D8C0A}"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9196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4A0393A8-E953-462D-B165-10ACBD4D8C0A}" type="slidenum">
              <a:rPr lang="en-US" smtClean="0"/>
              <a:pPr/>
              <a:t>‹#›</a:t>
            </a:fld>
            <a:endParaRPr lang="en-US"/>
          </a:p>
        </p:txBody>
      </p:sp>
    </p:spTree>
    <p:extLst>
      <p:ext uri="{BB962C8B-B14F-4D97-AF65-F5344CB8AC3E}">
        <p14:creationId xmlns:p14="http://schemas.microsoft.com/office/powerpoint/2010/main" val="3935458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A0393A8-E953-462D-B165-10ACBD4D8C0A}" type="slidenum">
              <a:rPr lang="en-US" smtClean="0"/>
              <a:pPr/>
              <a:t>‹#›</a:t>
            </a:fld>
            <a:endParaRPr lang="en-US"/>
          </a:p>
        </p:txBody>
      </p:sp>
    </p:spTree>
    <p:extLst>
      <p:ext uri="{BB962C8B-B14F-4D97-AF65-F5344CB8AC3E}">
        <p14:creationId xmlns:p14="http://schemas.microsoft.com/office/powerpoint/2010/main" val="2050635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A0393A8-E953-462D-B165-10ACBD4D8C0A}" type="slidenum">
              <a:rPr lang="en-US" smtClean="0"/>
              <a:pPr/>
              <a:t>‹#›</a:t>
            </a:fld>
            <a:endParaRPr lang="en-US"/>
          </a:p>
        </p:txBody>
      </p:sp>
    </p:spTree>
    <p:extLst>
      <p:ext uri="{BB962C8B-B14F-4D97-AF65-F5344CB8AC3E}">
        <p14:creationId xmlns:p14="http://schemas.microsoft.com/office/powerpoint/2010/main" val="885137046"/>
      </p:ext>
    </p:extLst>
  </p:cSld>
  <p:clrMap bg1="lt1" tx1="dk1" bg2="lt2" tx2="dk2" accent1="accent1" accent2="accent2" accent3="accent3" accent4="accent4" accent5="accent5" accent6="accent6" hlink="hlink" folHlink="folHlink"/>
  <p:sldLayoutIdLst>
    <p:sldLayoutId id="2147483714" r:id="rId1"/>
    <p:sldLayoutId id="2147483712" r:id="rId2"/>
    <p:sldLayoutId id="2147483713"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Lst>
  <p:hf sldNum="0"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www.ethics.va.gov/goalsofcaretraining.asp"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secure.vssc.med.va.gov/PCA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371600"/>
            <a:ext cx="8534400" cy="1676400"/>
          </a:xfrm>
        </p:spPr>
        <p:txBody>
          <a:bodyPr>
            <a:noAutofit/>
          </a:bodyPr>
          <a:lstStyle/>
          <a:p>
            <a:r>
              <a:rPr lang="en-US" sz="4000" dirty="0">
                <a:solidFill>
                  <a:schemeClr val="tx1"/>
                </a:solidFill>
              </a:rPr>
              <a:t>Goals of Care Conversations Training</a:t>
            </a:r>
            <a:endParaRPr lang="en-US" sz="4000" dirty="0"/>
          </a:p>
        </p:txBody>
      </p:sp>
      <p:sp>
        <p:nvSpPr>
          <p:cNvPr id="2" name="TextBox 1"/>
          <p:cNvSpPr txBox="1"/>
          <p:nvPr/>
        </p:nvSpPr>
        <p:spPr>
          <a:xfrm>
            <a:off x="533400" y="2971800"/>
            <a:ext cx="8534400" cy="492443"/>
          </a:xfrm>
          <a:prstGeom prst="rect">
            <a:avLst/>
          </a:prstGeom>
          <a:noFill/>
        </p:spPr>
        <p:txBody>
          <a:bodyPr wrap="square" rtlCol="0">
            <a:spAutoFit/>
          </a:bodyPr>
          <a:lstStyle/>
          <a:p>
            <a:r>
              <a:rPr lang="en-US" sz="2500" i="1" dirty="0"/>
              <a:t>For Nurses, Social Workers, Psychologists &amp; Chaplains</a:t>
            </a:r>
          </a:p>
        </p:txBody>
      </p:sp>
      <p:pic>
        <p:nvPicPr>
          <p:cNvPr id="5" name="Picture 4" descr="VA National Center for Ethics in Health Care logo" title="logo"/>
          <p:cNvPicPr>
            <a:picLocks noChangeAspect="1"/>
          </p:cNvPicPr>
          <p:nvPr/>
        </p:nvPicPr>
        <p:blipFill>
          <a:blip r:embed="rId3" cstate="print">
            <a:duotone>
              <a:prstClr val="black"/>
              <a:schemeClr val="tx1">
                <a:tint val="45000"/>
                <a:satMod val="400000"/>
              </a:schemeClr>
            </a:duotone>
            <a:extLst>
              <a:ext uri="{28A0092B-C50C-407E-A947-70E740481C1C}">
                <a14:useLocalDpi xmlns:a14="http://schemas.microsoft.com/office/drawing/2010/main" val="0"/>
              </a:ext>
            </a:extLst>
          </a:blip>
          <a:stretch>
            <a:fillRect/>
          </a:stretch>
        </p:blipFill>
        <p:spPr>
          <a:xfrm>
            <a:off x="1928716" y="5105400"/>
            <a:ext cx="5767484" cy="1250975"/>
          </a:xfrm>
          <a:prstGeom prst="rect">
            <a:avLst/>
          </a:prstGeom>
        </p:spPr>
      </p:pic>
      <p:sp>
        <p:nvSpPr>
          <p:cNvPr id="6" name="TextBox 5"/>
          <p:cNvSpPr txBox="1"/>
          <p:nvPr/>
        </p:nvSpPr>
        <p:spPr>
          <a:xfrm>
            <a:off x="609600" y="3925669"/>
            <a:ext cx="7924800"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dirty="0"/>
              <a:t>Part 3:  Implementation </a:t>
            </a:r>
          </a:p>
        </p:txBody>
      </p:sp>
    </p:spTree>
    <p:extLst>
      <p:ext uri="{BB962C8B-B14F-4D97-AF65-F5344CB8AC3E}">
        <p14:creationId xmlns:p14="http://schemas.microsoft.com/office/powerpoint/2010/main" val="2933102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TEAM PLANNING</a:t>
            </a:r>
            <a:br>
              <a:rPr lang="en-US" dirty="0"/>
            </a:br>
            <a:r>
              <a:rPr lang="en-US" dirty="0"/>
              <a:t>Proactively Identifying High-Risk Patients</a:t>
            </a:r>
          </a:p>
        </p:txBody>
      </p:sp>
      <p:sp>
        <p:nvSpPr>
          <p:cNvPr id="3" name="Content Placeholder 2"/>
          <p:cNvSpPr>
            <a:spLocks noGrp="1"/>
          </p:cNvSpPr>
          <p:nvPr>
            <p:ph idx="1"/>
          </p:nvPr>
        </p:nvSpPr>
        <p:spPr>
          <a:xfrm>
            <a:off x="457200" y="1752600"/>
            <a:ext cx="8229600" cy="4876800"/>
          </a:xfrm>
        </p:spPr>
        <p:txBody>
          <a:bodyPr>
            <a:normAutofit/>
          </a:bodyPr>
          <a:lstStyle/>
          <a:p>
            <a:pPr>
              <a:spcAft>
                <a:spcPts val="1800"/>
              </a:spcAft>
            </a:pPr>
            <a:r>
              <a:rPr lang="en-US" sz="2800" dirty="0"/>
              <a:t>How will high-risk patients will be identified and tracked?</a:t>
            </a:r>
          </a:p>
          <a:p>
            <a:pPr>
              <a:spcAft>
                <a:spcPts val="1800"/>
              </a:spcAft>
            </a:pPr>
            <a:r>
              <a:rPr lang="en-US" sz="2800" dirty="0"/>
              <a:t>Who will be responsible for this?</a:t>
            </a:r>
          </a:p>
          <a:p>
            <a:pPr>
              <a:spcAft>
                <a:spcPts val="1800"/>
              </a:spcAft>
            </a:pPr>
            <a:r>
              <a:rPr lang="en-US" sz="2800" dirty="0"/>
              <a:t>How will the team communicate with each other about high-risk patients and GOCCs?</a:t>
            </a:r>
          </a:p>
          <a:p>
            <a:pPr marL="274320" lvl="1" indent="0">
              <a:buNone/>
            </a:pPr>
            <a:endParaRPr lang="en-US" dirty="0"/>
          </a:p>
          <a:p>
            <a:endParaRPr lang="en-US" dirty="0"/>
          </a:p>
        </p:txBody>
      </p:sp>
      <p:pic>
        <p:nvPicPr>
          <p:cNvPr id="3079" name="Picture 7" descr="folder and magnifying glass" title="graph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4495800"/>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8460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TEAM PLANNING </a:t>
            </a:r>
            <a:br>
              <a:rPr lang="en-US" dirty="0"/>
            </a:br>
            <a:r>
              <a:rPr lang="en-US" dirty="0"/>
              <a:t>Preparing the Patient</a:t>
            </a:r>
          </a:p>
        </p:txBody>
      </p:sp>
      <p:sp>
        <p:nvSpPr>
          <p:cNvPr id="3" name="Content Placeholder 2"/>
          <p:cNvSpPr>
            <a:spLocks noGrp="1"/>
          </p:cNvSpPr>
          <p:nvPr>
            <p:ph idx="1"/>
          </p:nvPr>
        </p:nvSpPr>
        <p:spPr>
          <a:xfrm>
            <a:off x="457200" y="1752600"/>
            <a:ext cx="8229600" cy="4876800"/>
          </a:xfrm>
        </p:spPr>
        <p:txBody>
          <a:bodyPr>
            <a:normAutofit/>
          </a:bodyPr>
          <a:lstStyle/>
          <a:p>
            <a:pPr>
              <a:spcAft>
                <a:spcPts val="1800"/>
              </a:spcAft>
            </a:pPr>
            <a:r>
              <a:rPr lang="en-US" sz="2800" dirty="0"/>
              <a:t>Who will prepare patients (or surrogates)?</a:t>
            </a:r>
          </a:p>
          <a:p>
            <a:pPr>
              <a:spcAft>
                <a:spcPts val="1800"/>
              </a:spcAft>
            </a:pPr>
            <a:r>
              <a:rPr lang="en-US" sz="2800" dirty="0"/>
              <a:t>Face-to-face or by telephone?</a:t>
            </a:r>
          </a:p>
          <a:p>
            <a:pPr>
              <a:spcAft>
                <a:spcPts val="1800"/>
              </a:spcAft>
            </a:pPr>
            <a:r>
              <a:rPr lang="en-US" sz="2800" dirty="0"/>
              <a:t>What will be said?</a:t>
            </a:r>
          </a:p>
          <a:p>
            <a:r>
              <a:rPr lang="en-US" sz="2800" dirty="0"/>
              <a:t>Will patient education materials will be provided before the appointment?</a:t>
            </a:r>
          </a:p>
          <a:p>
            <a:pPr lvl="1"/>
            <a:r>
              <a:rPr lang="en-US" sz="2800" dirty="0"/>
              <a:t>Which ones?</a:t>
            </a:r>
          </a:p>
          <a:p>
            <a:pPr lvl="1"/>
            <a:r>
              <a:rPr lang="en-US" sz="2800" dirty="0"/>
              <a:t>Who will order them or make copies?</a:t>
            </a:r>
          </a:p>
          <a:p>
            <a:pPr lvl="1"/>
            <a:r>
              <a:rPr lang="en-US" sz="2800" dirty="0"/>
              <a:t>Who will send them to the patient?</a:t>
            </a:r>
          </a:p>
          <a:p>
            <a:endParaRPr lang="en-US" sz="2800" dirty="0"/>
          </a:p>
        </p:txBody>
      </p:sp>
    </p:spTree>
    <p:extLst>
      <p:ext uri="{BB962C8B-B14F-4D97-AF65-F5344CB8AC3E}">
        <p14:creationId xmlns:p14="http://schemas.microsoft.com/office/powerpoint/2010/main" val="97409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TEAM PLANNING</a:t>
            </a:r>
            <a:br>
              <a:rPr lang="en-US" dirty="0"/>
            </a:br>
            <a:r>
              <a:rPr lang="en-US" dirty="0"/>
              <a:t>Making the Appointment</a:t>
            </a:r>
          </a:p>
        </p:txBody>
      </p:sp>
      <p:sp>
        <p:nvSpPr>
          <p:cNvPr id="3" name="Content Placeholder 2"/>
          <p:cNvSpPr>
            <a:spLocks noGrp="1"/>
          </p:cNvSpPr>
          <p:nvPr>
            <p:ph idx="1"/>
          </p:nvPr>
        </p:nvSpPr>
        <p:spPr>
          <a:xfrm>
            <a:off x="457200" y="1752600"/>
            <a:ext cx="8229600" cy="4876800"/>
          </a:xfrm>
        </p:spPr>
        <p:txBody>
          <a:bodyPr/>
          <a:lstStyle/>
          <a:p>
            <a:pPr>
              <a:spcAft>
                <a:spcPts val="1800"/>
              </a:spcAft>
            </a:pPr>
            <a:r>
              <a:rPr lang="en-US" sz="2800" dirty="0"/>
              <a:t>Do you need to set up a new clinic?</a:t>
            </a:r>
          </a:p>
          <a:p>
            <a:pPr>
              <a:spcAft>
                <a:spcPts val="1800"/>
              </a:spcAft>
            </a:pPr>
            <a:r>
              <a:rPr lang="en-US" sz="2800" dirty="0"/>
              <a:t>Who will make the appointment?</a:t>
            </a:r>
          </a:p>
          <a:p>
            <a:pPr>
              <a:spcAft>
                <a:spcPts val="1800"/>
              </a:spcAft>
            </a:pPr>
            <a:r>
              <a:rPr lang="en-US" sz="2800" dirty="0"/>
              <a:t>How will the scheduler be notified?</a:t>
            </a:r>
          </a:p>
          <a:p>
            <a:pPr marL="274320" lvl="1" indent="0">
              <a:buNone/>
            </a:pPr>
            <a:endParaRPr lang="en-US" dirty="0"/>
          </a:p>
        </p:txBody>
      </p:sp>
      <p:pic>
        <p:nvPicPr>
          <p:cNvPr id="6146" name="Picture 2" descr="calendar" title="graphic"/>
          <p:cNvPicPr>
            <a:picLocks noChangeAspect="1" noChangeArrowheads="1"/>
          </p:cNvPicPr>
          <p:nvPr/>
        </p:nvPicPr>
        <p:blipFill rotWithShape="1">
          <a:blip r:embed="rId3">
            <a:extLst>
              <a:ext uri="{28A0092B-C50C-407E-A947-70E740481C1C}">
                <a14:useLocalDpi xmlns:a14="http://schemas.microsoft.com/office/drawing/2010/main" val="0"/>
              </a:ext>
            </a:extLst>
          </a:blip>
          <a:srcRect r="3082"/>
          <a:stretch/>
        </p:blipFill>
        <p:spPr bwMode="auto">
          <a:xfrm>
            <a:off x="5257800" y="3813153"/>
            <a:ext cx="3886200" cy="3007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2959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TEAM PLANNING</a:t>
            </a:r>
            <a:br>
              <a:rPr lang="en-US" dirty="0"/>
            </a:br>
            <a:r>
              <a:rPr lang="en-US" dirty="0"/>
              <a:t>Leading the Goals of Care Conversation</a:t>
            </a:r>
          </a:p>
        </p:txBody>
      </p:sp>
      <p:sp>
        <p:nvSpPr>
          <p:cNvPr id="3" name="Content Placeholder 2"/>
          <p:cNvSpPr>
            <a:spLocks noGrp="1"/>
          </p:cNvSpPr>
          <p:nvPr>
            <p:ph idx="1"/>
          </p:nvPr>
        </p:nvSpPr>
        <p:spPr>
          <a:xfrm>
            <a:off x="457200" y="1752600"/>
            <a:ext cx="8229600" cy="4876800"/>
          </a:xfrm>
        </p:spPr>
        <p:txBody>
          <a:bodyPr>
            <a:normAutofit/>
          </a:bodyPr>
          <a:lstStyle/>
          <a:p>
            <a:pPr>
              <a:spcAft>
                <a:spcPts val="1800"/>
              </a:spcAft>
            </a:pPr>
            <a:r>
              <a:rPr lang="en-US" sz="2800" dirty="0"/>
              <a:t>Which members of the team will conduct goals of care conversations?</a:t>
            </a:r>
          </a:p>
          <a:p>
            <a:r>
              <a:rPr lang="en-US" sz="2800" dirty="0"/>
              <a:t>Will patient education materials be used during the conversation?</a:t>
            </a:r>
          </a:p>
          <a:p>
            <a:pPr lvl="1"/>
            <a:r>
              <a:rPr lang="en-US" sz="2400" dirty="0"/>
              <a:t>Which ones?</a:t>
            </a:r>
          </a:p>
          <a:p>
            <a:pPr lvl="1"/>
            <a:r>
              <a:rPr lang="en-US" sz="2400" dirty="0"/>
              <a:t>Who will order them or make copies?</a:t>
            </a:r>
          </a:p>
          <a:p>
            <a:pPr marL="0" indent="0">
              <a:buNone/>
            </a:pPr>
            <a:endParaRPr lang="en-US" sz="2800" dirty="0"/>
          </a:p>
        </p:txBody>
      </p:sp>
    </p:spTree>
    <p:extLst>
      <p:ext uri="{BB962C8B-B14F-4D97-AF65-F5344CB8AC3E}">
        <p14:creationId xmlns:p14="http://schemas.microsoft.com/office/powerpoint/2010/main" val="1372676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Arranging Follow-Up</a:t>
            </a:r>
          </a:p>
        </p:txBody>
      </p:sp>
      <p:sp>
        <p:nvSpPr>
          <p:cNvPr id="3" name="Content Placeholder 2"/>
          <p:cNvSpPr>
            <a:spLocks noGrp="1"/>
          </p:cNvSpPr>
          <p:nvPr>
            <p:ph idx="1"/>
          </p:nvPr>
        </p:nvSpPr>
        <p:spPr>
          <a:xfrm>
            <a:off x="457200" y="1524000"/>
            <a:ext cx="8534400" cy="5334000"/>
          </a:xfrm>
        </p:spPr>
        <p:txBody>
          <a:bodyPr>
            <a:normAutofit fontScale="92500"/>
          </a:bodyPr>
          <a:lstStyle/>
          <a:p>
            <a:r>
              <a:rPr lang="en-US" sz="3000" i="1" dirty="0"/>
              <a:t>Must</a:t>
            </a:r>
            <a:r>
              <a:rPr lang="en-US" sz="3000" dirty="0"/>
              <a:t> have a follow-up discussion with a practitioner (physician, nurse practitioner, PA, resident): </a:t>
            </a:r>
          </a:p>
          <a:p>
            <a:pPr lvl="1"/>
            <a:r>
              <a:rPr lang="en-US" sz="2400" dirty="0"/>
              <a:t>For more information about diagnosis, prognosis</a:t>
            </a:r>
          </a:p>
          <a:p>
            <a:pPr lvl="1"/>
            <a:r>
              <a:rPr lang="en-US" sz="2400" dirty="0"/>
              <a:t>To answer questions about treatment risk and benefits, based on the patient’s condition</a:t>
            </a:r>
          </a:p>
          <a:p>
            <a:pPr lvl="1">
              <a:spcAft>
                <a:spcPts val="1800"/>
              </a:spcAft>
            </a:pPr>
            <a:r>
              <a:rPr lang="en-US" sz="2400" dirty="0"/>
              <a:t>To establish a life-sustaining treatment plan (including LST orders and state-authorized portable orders)</a:t>
            </a:r>
          </a:p>
          <a:p>
            <a:pPr lvl="0">
              <a:buClr>
                <a:srgbClr val="0F6FC6"/>
              </a:buClr>
            </a:pPr>
            <a:r>
              <a:rPr lang="en-US" sz="3000" i="1" dirty="0">
                <a:solidFill>
                  <a:prstClr val="black"/>
                </a:solidFill>
              </a:rPr>
              <a:t>May</a:t>
            </a:r>
            <a:r>
              <a:rPr lang="en-US" sz="3000" dirty="0">
                <a:solidFill>
                  <a:prstClr val="black"/>
                </a:solidFill>
              </a:rPr>
              <a:t> need:</a:t>
            </a:r>
          </a:p>
          <a:p>
            <a:pPr lvl="1">
              <a:buClr>
                <a:srgbClr val="0F6FC6"/>
              </a:buClr>
            </a:pPr>
            <a:r>
              <a:rPr lang="en-US" sz="2400" dirty="0">
                <a:solidFill>
                  <a:prstClr val="black"/>
                </a:solidFill>
              </a:rPr>
              <a:t>Another appointment to continue the conversation</a:t>
            </a:r>
          </a:p>
          <a:p>
            <a:pPr lvl="1">
              <a:buClr>
                <a:srgbClr val="0F6FC6"/>
              </a:buClr>
            </a:pPr>
            <a:r>
              <a:rPr lang="en-US" sz="2400" dirty="0">
                <a:solidFill>
                  <a:prstClr val="black"/>
                </a:solidFill>
              </a:rPr>
              <a:t>More information from other team members about services</a:t>
            </a:r>
          </a:p>
          <a:p>
            <a:pPr lvl="1">
              <a:buClr>
                <a:srgbClr val="0F6FC6"/>
              </a:buClr>
            </a:pPr>
            <a:r>
              <a:rPr lang="en-US" sz="2400" dirty="0">
                <a:solidFill>
                  <a:prstClr val="black"/>
                </a:solidFill>
              </a:rPr>
              <a:t>Referrals for services</a:t>
            </a:r>
          </a:p>
          <a:p>
            <a:pPr lvl="1">
              <a:buClr>
                <a:srgbClr val="0F6FC6"/>
              </a:buClr>
            </a:pPr>
            <a:r>
              <a:rPr lang="en-US" sz="2400" dirty="0">
                <a:solidFill>
                  <a:prstClr val="black"/>
                </a:solidFill>
              </a:rPr>
              <a:t>Help with advance directives, state-authorized portable orders</a:t>
            </a:r>
          </a:p>
          <a:p>
            <a:pPr marL="274320" lvl="1" indent="0">
              <a:buNone/>
            </a:pPr>
            <a:endParaRPr lang="en-US" dirty="0"/>
          </a:p>
          <a:p>
            <a:endParaRPr lang="en-US" dirty="0"/>
          </a:p>
        </p:txBody>
      </p:sp>
    </p:spTree>
    <p:extLst>
      <p:ext uri="{BB962C8B-B14F-4D97-AF65-F5344CB8AC3E}">
        <p14:creationId xmlns:p14="http://schemas.microsoft.com/office/powerpoint/2010/main" val="3203657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1000"/>
                                        <p:tgtEl>
                                          <p:spTgt spid="3">
                                            <p:txEl>
                                              <p:pRg st="8" end="8"/>
                                            </p:txEl>
                                          </p:spTgt>
                                        </p:tgtEl>
                                      </p:cBhvr>
                                    </p:animEffect>
                                    <p:anim calcmode="lin" valueType="num">
                                      <p:cBhvr>
                                        <p:cTn id="4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TEAM PLANNING</a:t>
            </a:r>
            <a:br>
              <a:rPr lang="en-US" dirty="0"/>
            </a:br>
            <a:r>
              <a:rPr lang="en-US" dirty="0"/>
              <a:t>Arranging Follow-up</a:t>
            </a:r>
          </a:p>
        </p:txBody>
      </p:sp>
      <p:sp>
        <p:nvSpPr>
          <p:cNvPr id="3" name="Content Placeholder 2"/>
          <p:cNvSpPr>
            <a:spLocks noGrp="1"/>
          </p:cNvSpPr>
          <p:nvPr>
            <p:ph idx="1"/>
          </p:nvPr>
        </p:nvSpPr>
        <p:spPr>
          <a:xfrm>
            <a:off x="457200" y="1752600"/>
            <a:ext cx="8001000" cy="4876800"/>
          </a:xfrm>
        </p:spPr>
        <p:txBody>
          <a:bodyPr>
            <a:normAutofit/>
          </a:bodyPr>
          <a:lstStyle/>
          <a:p>
            <a:pPr>
              <a:spcAft>
                <a:spcPts val="1800"/>
              </a:spcAft>
            </a:pPr>
            <a:r>
              <a:rPr lang="en-US" sz="2800" dirty="0"/>
              <a:t>How will you communicate pertinent information to the practitioner?</a:t>
            </a:r>
          </a:p>
          <a:p>
            <a:pPr>
              <a:spcAft>
                <a:spcPts val="1800"/>
              </a:spcAft>
            </a:pPr>
            <a:r>
              <a:rPr lang="en-US" sz="2800" dirty="0"/>
              <a:t>How will follow-up with the practitioner be arranged?</a:t>
            </a:r>
          </a:p>
          <a:p>
            <a:pPr>
              <a:spcAft>
                <a:spcPts val="1800"/>
              </a:spcAft>
            </a:pPr>
            <a:r>
              <a:rPr lang="en-US" sz="2800" dirty="0"/>
              <a:t>Will the practitioner meet with the patient in person or by telephone?</a:t>
            </a:r>
          </a:p>
          <a:p>
            <a:pPr>
              <a:spcAft>
                <a:spcPts val="1800"/>
              </a:spcAft>
            </a:pPr>
            <a:r>
              <a:rPr lang="en-US" sz="2800" dirty="0"/>
              <a:t>Who will be responsible for helping the patient with advance directives and state-authorized portable orders? </a:t>
            </a:r>
          </a:p>
        </p:txBody>
      </p:sp>
    </p:spTree>
    <p:extLst>
      <p:ext uri="{BB962C8B-B14F-4D97-AF65-F5344CB8AC3E}">
        <p14:creationId xmlns:p14="http://schemas.microsoft.com/office/powerpoint/2010/main" val="2110293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and Improving Practices</a:t>
            </a:r>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pPr marL="0" indent="0">
              <a:lnSpc>
                <a:spcPct val="120000"/>
              </a:lnSpc>
              <a:buNone/>
            </a:pPr>
            <a:r>
              <a:rPr lang="en-US" sz="3000" b="1" dirty="0"/>
              <a:t>What are signs of quality with respect to eliciting, documenting, and honoring patients’ values, goals and preferences?</a:t>
            </a:r>
          </a:p>
          <a:p>
            <a:pPr lvl="1">
              <a:spcAft>
                <a:spcPts val="1800"/>
              </a:spcAft>
            </a:pPr>
            <a:r>
              <a:rPr lang="en-US" sz="2400" dirty="0"/>
              <a:t>Goals of care conversations are initiated proactively with high-risk patients in your clinic</a:t>
            </a:r>
          </a:p>
          <a:p>
            <a:pPr lvl="1">
              <a:spcAft>
                <a:spcPts val="1800"/>
              </a:spcAft>
            </a:pPr>
            <a:r>
              <a:rPr lang="en-US" sz="2400" dirty="0"/>
              <a:t>Follow-up is planned and occurs</a:t>
            </a:r>
          </a:p>
          <a:p>
            <a:pPr lvl="1">
              <a:spcAft>
                <a:spcPts val="1800"/>
              </a:spcAft>
            </a:pPr>
            <a:r>
              <a:rPr lang="en-US" sz="2400" dirty="0"/>
              <a:t>Patients are satisfied with the process</a:t>
            </a:r>
          </a:p>
          <a:p>
            <a:pPr lvl="1"/>
            <a:r>
              <a:rPr lang="en-US" sz="2400" dirty="0"/>
              <a:t>Documentation is complete and consistent</a:t>
            </a:r>
          </a:p>
          <a:p>
            <a:pPr marL="548640" lvl="2" indent="0">
              <a:spcAft>
                <a:spcPts val="1800"/>
              </a:spcAft>
              <a:buNone/>
            </a:pPr>
            <a:r>
              <a:rPr lang="en-US" sz="2000" dirty="0"/>
              <a:t>Progress notes, LST orders, advance directives,                           state-authorized portable orders</a:t>
            </a:r>
          </a:p>
          <a:p>
            <a:pPr lvl="1"/>
            <a:r>
              <a:rPr lang="en-US" sz="2400" dirty="0"/>
              <a:t>Patients’ goals and decisions are honored</a:t>
            </a:r>
          </a:p>
        </p:txBody>
      </p:sp>
      <p:pic>
        <p:nvPicPr>
          <p:cNvPr id="8194" name="Picture 2" descr="blue ribbon" title="graphi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9000" y="4114800"/>
            <a:ext cx="1219200" cy="2214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08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TEAM PLANNING</a:t>
            </a:r>
            <a:br>
              <a:rPr lang="en-US" dirty="0"/>
            </a:br>
            <a:r>
              <a:rPr lang="en-US" dirty="0"/>
              <a:t>Monitoring and Improving Practices</a:t>
            </a:r>
          </a:p>
        </p:txBody>
      </p:sp>
      <p:sp>
        <p:nvSpPr>
          <p:cNvPr id="3" name="Content Placeholder 2"/>
          <p:cNvSpPr>
            <a:spLocks noGrp="1"/>
          </p:cNvSpPr>
          <p:nvPr>
            <p:ph idx="1"/>
          </p:nvPr>
        </p:nvSpPr>
        <p:spPr>
          <a:xfrm>
            <a:off x="457200" y="1752600"/>
            <a:ext cx="8229600" cy="4876800"/>
          </a:xfrm>
        </p:spPr>
        <p:txBody>
          <a:bodyPr>
            <a:normAutofit/>
          </a:bodyPr>
          <a:lstStyle/>
          <a:p>
            <a:pPr>
              <a:spcAft>
                <a:spcPts val="1200"/>
              </a:spcAft>
            </a:pPr>
            <a:r>
              <a:rPr lang="en-US" sz="2800" dirty="0"/>
              <a:t>What aspects of quality will be assessed?</a:t>
            </a:r>
          </a:p>
          <a:p>
            <a:pPr>
              <a:spcAft>
                <a:spcPts val="1200"/>
              </a:spcAft>
            </a:pPr>
            <a:r>
              <a:rPr lang="en-US" sz="2800" dirty="0"/>
              <a:t>How will quality indicators be tracked ?</a:t>
            </a:r>
          </a:p>
          <a:p>
            <a:pPr>
              <a:spcAft>
                <a:spcPts val="1200"/>
              </a:spcAft>
            </a:pPr>
            <a:r>
              <a:rPr lang="en-US" sz="2800" dirty="0"/>
              <a:t>Who will be responsible for tracking quality indicators?</a:t>
            </a:r>
          </a:p>
          <a:p>
            <a:pPr>
              <a:spcAft>
                <a:spcPts val="1200"/>
              </a:spcAft>
            </a:pPr>
            <a:r>
              <a:rPr lang="en-US" sz="2800" dirty="0"/>
              <a:t>When will the team discuss quality indicators and any needed changes?</a:t>
            </a:r>
          </a:p>
          <a:p>
            <a:pPr marL="0" indent="0">
              <a:spcAft>
                <a:spcPts val="1800"/>
              </a:spcAft>
              <a:buNone/>
            </a:pPr>
            <a:endParaRPr lang="en-US" sz="2800" dirty="0"/>
          </a:p>
        </p:txBody>
      </p:sp>
      <p:graphicFrame>
        <p:nvGraphicFramePr>
          <p:cNvPr id="4" name="Table 3" descr="tracking documentation related to goals of care conversations" title="table"/>
          <p:cNvGraphicFramePr>
            <a:graphicFrameLocks noGrp="1"/>
          </p:cNvGraphicFramePr>
          <p:nvPr>
            <p:extLst>
              <p:ext uri="{D42A27DB-BD31-4B8C-83A1-F6EECF244321}">
                <p14:modId xmlns:p14="http://schemas.microsoft.com/office/powerpoint/2010/main" val="1028794376"/>
              </p:ext>
            </p:extLst>
          </p:nvPr>
        </p:nvGraphicFramePr>
        <p:xfrm>
          <a:off x="0" y="5278120"/>
          <a:ext cx="9143999" cy="165608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1088136">
                  <a:extLst>
                    <a:ext uri="{9D8B030D-6E8A-4147-A177-3AD203B41FA5}">
                      <a16:colId xmlns:a16="http://schemas.microsoft.com/office/drawing/2014/main" val="20004"/>
                    </a:ext>
                  </a:extLst>
                </a:gridCol>
                <a:gridCol w="805871">
                  <a:extLst>
                    <a:ext uri="{9D8B030D-6E8A-4147-A177-3AD203B41FA5}">
                      <a16:colId xmlns:a16="http://schemas.microsoft.com/office/drawing/2014/main" val="20005"/>
                    </a:ext>
                  </a:extLst>
                </a:gridCol>
                <a:gridCol w="949777">
                  <a:extLst>
                    <a:ext uri="{9D8B030D-6E8A-4147-A177-3AD203B41FA5}">
                      <a16:colId xmlns:a16="http://schemas.microsoft.com/office/drawing/2014/main" val="20006"/>
                    </a:ext>
                  </a:extLst>
                </a:gridCol>
                <a:gridCol w="1389888">
                  <a:extLst>
                    <a:ext uri="{9D8B030D-6E8A-4147-A177-3AD203B41FA5}">
                      <a16:colId xmlns:a16="http://schemas.microsoft.com/office/drawing/2014/main" val="20007"/>
                    </a:ext>
                  </a:extLst>
                </a:gridCol>
                <a:gridCol w="1024127">
                  <a:extLst>
                    <a:ext uri="{9D8B030D-6E8A-4147-A177-3AD203B41FA5}">
                      <a16:colId xmlns:a16="http://schemas.microsoft.com/office/drawing/2014/main" val="20008"/>
                    </a:ext>
                  </a:extLst>
                </a:gridCol>
              </a:tblGrid>
              <a:tr h="370840">
                <a:tc>
                  <a:txBody>
                    <a:bodyPr/>
                    <a:lstStyle/>
                    <a:p>
                      <a:pPr algn="ctr"/>
                      <a:r>
                        <a:rPr lang="en-US" dirty="0"/>
                        <a:t>High Risk Patient</a:t>
                      </a:r>
                    </a:p>
                  </a:txBody>
                  <a:tcPr anchor="ctr"/>
                </a:tc>
                <a:tc>
                  <a:txBody>
                    <a:bodyPr/>
                    <a:lstStyle/>
                    <a:p>
                      <a:pPr algn="ctr"/>
                      <a:r>
                        <a:rPr lang="en-US" dirty="0"/>
                        <a:t>GoCC</a:t>
                      </a:r>
                    </a:p>
                  </a:txBody>
                  <a:tcPr anchor="ctr"/>
                </a:tc>
                <a:tc>
                  <a:txBody>
                    <a:bodyPr/>
                    <a:lstStyle/>
                    <a:p>
                      <a:pPr algn="ctr"/>
                      <a:r>
                        <a:rPr lang="en-US" dirty="0"/>
                        <a:t>G&amp;P Note</a:t>
                      </a:r>
                    </a:p>
                  </a:txBody>
                  <a:tcPr anchor="ctr"/>
                </a:tc>
                <a:tc>
                  <a:txBody>
                    <a:bodyPr/>
                    <a:lstStyle/>
                    <a:p>
                      <a:pPr algn="ctr"/>
                      <a:r>
                        <a:rPr lang="en-US" dirty="0"/>
                        <a:t>LST</a:t>
                      </a:r>
                      <a:r>
                        <a:rPr lang="en-US" baseline="0" dirty="0"/>
                        <a:t> Note</a:t>
                      </a:r>
                      <a:endParaRPr lang="en-US" dirty="0"/>
                    </a:p>
                  </a:txBody>
                  <a:tcPr anchor="ctr"/>
                </a:tc>
                <a:tc>
                  <a:txBody>
                    <a:bodyPr/>
                    <a:lstStyle/>
                    <a:p>
                      <a:pPr algn="ctr"/>
                      <a:r>
                        <a:rPr lang="en-US" dirty="0"/>
                        <a:t>LST</a:t>
                      </a:r>
                      <a:r>
                        <a:rPr lang="en-US" baseline="0" dirty="0"/>
                        <a:t> Orders</a:t>
                      </a:r>
                      <a:endParaRPr lang="en-US" dirty="0"/>
                    </a:p>
                  </a:txBody>
                  <a:tcPr anchor="ctr"/>
                </a:tc>
                <a:tc>
                  <a:txBody>
                    <a:bodyPr/>
                    <a:lstStyle/>
                    <a:p>
                      <a:pPr algn="ctr"/>
                      <a:r>
                        <a:rPr lang="en-US" dirty="0" err="1"/>
                        <a:t>Adv</a:t>
                      </a:r>
                      <a:r>
                        <a:rPr lang="en-US" baseline="0" dirty="0"/>
                        <a:t> Dir</a:t>
                      </a:r>
                      <a:endParaRPr lang="en-US" dirty="0"/>
                    </a:p>
                  </a:txBody>
                  <a:tcPr anchor="ctr"/>
                </a:tc>
                <a:tc>
                  <a:txBody>
                    <a:bodyPr/>
                    <a:lstStyle/>
                    <a:p>
                      <a:pPr algn="ctr"/>
                      <a:r>
                        <a:rPr lang="en-US"/>
                        <a:t>SAPO</a:t>
                      </a:r>
                      <a:endParaRPr lang="en-US" dirty="0"/>
                    </a:p>
                  </a:txBody>
                  <a:tcPr anchor="ctr"/>
                </a:tc>
                <a:tc>
                  <a:txBody>
                    <a:bodyPr/>
                    <a:lstStyle/>
                    <a:p>
                      <a:pPr algn="ctr"/>
                      <a:r>
                        <a:rPr lang="en-US"/>
                        <a:t>Consistent?</a:t>
                      </a:r>
                      <a:endParaRPr lang="en-US" dirty="0"/>
                    </a:p>
                  </a:txBody>
                  <a:tcPr anchor="ctr"/>
                </a:tc>
                <a:tc>
                  <a:txBody>
                    <a:bodyPr/>
                    <a:lstStyle/>
                    <a:p>
                      <a:pPr algn="ctr"/>
                      <a:r>
                        <a:rPr lang="en-US" dirty="0"/>
                        <a:t>Follow</a:t>
                      </a:r>
                      <a:r>
                        <a:rPr lang="en-US" baseline="0" dirty="0"/>
                        <a:t> Up</a:t>
                      </a:r>
                      <a:endParaRPr lang="en-US" dirty="0"/>
                    </a:p>
                  </a:txBody>
                  <a:tcPr anchor="ctr"/>
                </a:tc>
                <a:extLst>
                  <a:ext uri="{0D108BD9-81ED-4DB2-BD59-A6C34878D82A}">
                    <a16:rowId xmlns:a16="http://schemas.microsoft.com/office/drawing/2014/main" val="10000"/>
                  </a:ext>
                </a:extLst>
              </a:tr>
              <a:tr h="370840">
                <a:tc>
                  <a:txBody>
                    <a:bodyPr/>
                    <a:lstStyle/>
                    <a:p>
                      <a:r>
                        <a:rPr lang="en-US" dirty="0"/>
                        <a:t>Smith, T</a:t>
                      </a:r>
                    </a:p>
                  </a:txBody>
                  <a:tcPr/>
                </a:tc>
                <a:tc>
                  <a:txBody>
                    <a:bodyPr/>
                    <a:lstStyle/>
                    <a:p>
                      <a:pPr algn="ctr"/>
                      <a:r>
                        <a:rPr lang="en-US" dirty="0">
                          <a:sym typeface="Wingdings"/>
                        </a:rPr>
                        <a: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ym typeface="Wingdings"/>
                        </a:rPr>
                        <a: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ym typeface="Wingdings"/>
                        </a:rPr>
                        <a:t></a:t>
                      </a:r>
                      <a:endParaRPr lang="en-US" dirty="0"/>
                    </a:p>
                  </a:txBody>
                  <a:tcPr/>
                </a:tc>
                <a:tc>
                  <a:txBody>
                    <a:bodyPr/>
                    <a:lstStyle/>
                    <a:p>
                      <a:pPr algn="ctr"/>
                      <a:r>
                        <a:rPr lang="en-US">
                          <a:sym typeface="Wingdings"/>
                        </a:rPr>
                        <a:t></a:t>
                      </a:r>
                      <a:endParaRPr lang="en-US" dirty="0"/>
                    </a:p>
                  </a:txBody>
                  <a:tcPr/>
                </a:tc>
                <a:tc>
                  <a:txBody>
                    <a:bodyPr/>
                    <a:lstStyle/>
                    <a:p>
                      <a:pPr algn="ctr"/>
                      <a:r>
                        <a:rPr lang="en-US" dirty="0"/>
                        <a:t>No</a:t>
                      </a:r>
                    </a:p>
                  </a:txBody>
                  <a:tcPr/>
                </a:tc>
                <a:tc>
                  <a:txBody>
                    <a:bodyPr/>
                    <a:lstStyle/>
                    <a:p>
                      <a:pPr algn="ctr"/>
                      <a:r>
                        <a:rPr lang="en-US">
                          <a:sym typeface="Wingdings"/>
                        </a:rPr>
                        <a:t></a:t>
                      </a:r>
                      <a:endParaRPr lang="en-US" dirty="0"/>
                    </a:p>
                  </a:txBody>
                  <a:tcPr/>
                </a:tc>
                <a:tc>
                  <a:txBody>
                    <a:bodyPr/>
                    <a:lstStyle/>
                    <a:p>
                      <a:pPr algn="ctr"/>
                      <a:r>
                        <a:rPr lang="en-US" dirty="0">
                          <a:sym typeface="Wingdings"/>
                        </a:rPr>
                        <a:t></a:t>
                      </a:r>
                      <a:endParaRPr lang="en-US" dirty="0"/>
                    </a:p>
                  </a:txBody>
                  <a:tcPr/>
                </a:tc>
                <a:tc>
                  <a:txBody>
                    <a:bodyPr/>
                    <a:lstStyle/>
                    <a:p>
                      <a:pPr algn="ctr"/>
                      <a:endParaRPr lang="en-US" dirty="0"/>
                    </a:p>
                  </a:txBody>
                  <a:tcPr/>
                </a:tc>
                <a:extLst>
                  <a:ext uri="{0D108BD9-81ED-4DB2-BD59-A6C34878D82A}">
                    <a16:rowId xmlns:a16="http://schemas.microsoft.com/office/drawing/2014/main" val="10001"/>
                  </a:ext>
                </a:extLst>
              </a:tr>
              <a:tr h="370840">
                <a:tc>
                  <a:txBody>
                    <a:bodyPr/>
                    <a:lstStyle/>
                    <a:p>
                      <a:r>
                        <a:rPr lang="en-US" dirty="0"/>
                        <a:t>Jones,</a:t>
                      </a:r>
                      <a:r>
                        <a:rPr lang="en-US" baseline="0" dirty="0"/>
                        <a:t> W</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95414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TEAM PLANNING</a:t>
            </a:r>
            <a:br>
              <a:rPr lang="en-US" dirty="0"/>
            </a:br>
            <a:r>
              <a:rPr lang="en-US" dirty="0"/>
              <a:t>Set Goals</a:t>
            </a:r>
          </a:p>
        </p:txBody>
      </p:sp>
      <p:sp>
        <p:nvSpPr>
          <p:cNvPr id="3" name="Content Placeholder 2"/>
          <p:cNvSpPr>
            <a:spLocks noGrp="1"/>
          </p:cNvSpPr>
          <p:nvPr>
            <p:ph idx="1"/>
          </p:nvPr>
        </p:nvSpPr>
        <p:spPr>
          <a:xfrm>
            <a:off x="457200" y="1752600"/>
            <a:ext cx="8229600" cy="4876800"/>
          </a:xfrm>
        </p:spPr>
        <p:txBody>
          <a:bodyPr>
            <a:normAutofit/>
          </a:bodyPr>
          <a:lstStyle/>
          <a:p>
            <a:pPr>
              <a:spcAft>
                <a:spcPts val="1800"/>
              </a:spcAft>
            </a:pPr>
            <a:r>
              <a:rPr lang="en-US" sz="3200" dirty="0"/>
              <a:t>Measurable, realistic</a:t>
            </a:r>
          </a:p>
          <a:p>
            <a:r>
              <a:rPr lang="en-US" sz="3200" dirty="0"/>
              <a:t>Examples:</a:t>
            </a:r>
          </a:p>
          <a:p>
            <a:pPr lvl="1"/>
            <a:r>
              <a:rPr lang="en-US" sz="2800" dirty="0"/>
              <a:t>We will discuss high-risk patients who may be candidates for goals of care conversations in each team meeting</a:t>
            </a:r>
          </a:p>
          <a:p>
            <a:pPr lvl="1"/>
            <a:r>
              <a:rPr lang="en-US" sz="2800" dirty="0"/>
              <a:t>We will identify and initiate goals of care conversations with our five sickest patients in the next two months</a:t>
            </a:r>
          </a:p>
          <a:p>
            <a:endParaRPr lang="en-US" sz="2800" dirty="0"/>
          </a:p>
        </p:txBody>
      </p:sp>
    </p:spTree>
    <p:extLst>
      <p:ext uri="{BB962C8B-B14F-4D97-AF65-F5344CB8AC3E}">
        <p14:creationId xmlns:p14="http://schemas.microsoft.com/office/powerpoint/2010/main" val="2425295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Implementation Planning</a:t>
            </a:r>
            <a:br>
              <a:rPr lang="en-US" dirty="0"/>
            </a:br>
            <a:r>
              <a:rPr lang="en-US" dirty="0"/>
              <a:t>Exercise </a:t>
            </a:r>
          </a:p>
        </p:txBody>
      </p:sp>
      <p:sp>
        <p:nvSpPr>
          <p:cNvPr id="3" name="Content Placeholder 2"/>
          <p:cNvSpPr>
            <a:spLocks noGrp="1"/>
          </p:cNvSpPr>
          <p:nvPr>
            <p:ph idx="1"/>
          </p:nvPr>
        </p:nvSpPr>
        <p:spPr>
          <a:xfrm>
            <a:off x="457200" y="1752600"/>
            <a:ext cx="8229600" cy="4876800"/>
          </a:xfrm>
        </p:spPr>
        <p:txBody>
          <a:bodyPr>
            <a:normAutofit/>
          </a:bodyPr>
          <a:lstStyle/>
          <a:p>
            <a:r>
              <a:rPr lang="en-US" sz="2800" dirty="0"/>
              <a:t>Break-up into groups with your team</a:t>
            </a:r>
          </a:p>
          <a:p>
            <a:pPr lvl="1"/>
            <a:r>
              <a:rPr lang="en-US" sz="2800" dirty="0"/>
              <a:t>If your team members are not present, find a partner to discuss implementation plan</a:t>
            </a:r>
          </a:p>
          <a:p>
            <a:endParaRPr lang="en-US" sz="2800" dirty="0"/>
          </a:p>
          <a:p>
            <a:r>
              <a:rPr lang="en-US" sz="2800" dirty="0"/>
              <a:t>Complete Implementation Worksheet </a:t>
            </a:r>
          </a:p>
        </p:txBody>
      </p:sp>
      <p:pic>
        <p:nvPicPr>
          <p:cNvPr id="4"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5000" y="545802"/>
            <a:ext cx="1072895" cy="1054398"/>
          </a:xfrm>
          <a:prstGeom prst="rect">
            <a:avLst/>
          </a:prstGeom>
        </p:spPr>
      </p:pic>
      <p:pic>
        <p:nvPicPr>
          <p:cNvPr id="5" name="Picture 4"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10400" y="533400"/>
            <a:ext cx="1081721" cy="1066800"/>
          </a:xfrm>
          <a:prstGeom prst="rect">
            <a:avLst/>
          </a:prstGeom>
        </p:spPr>
      </p:pic>
      <p:sp>
        <p:nvSpPr>
          <p:cNvPr id="6" name="12-Point Star 5" descr="&quot;see Handout&quot;" title="graphic"/>
          <p:cNvSpPr/>
          <p:nvPr/>
        </p:nvSpPr>
        <p:spPr>
          <a:xfrm>
            <a:off x="6324600" y="4191000"/>
            <a:ext cx="2286000" cy="2133600"/>
          </a:xfrm>
          <a:prstGeom prst="star12">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p:cNvSpPr txBox="1"/>
          <p:nvPr/>
        </p:nvSpPr>
        <p:spPr>
          <a:xfrm>
            <a:off x="6742113" y="4869359"/>
            <a:ext cx="1411287" cy="769441"/>
          </a:xfrm>
          <a:prstGeom prst="rect">
            <a:avLst/>
          </a:prstGeom>
          <a:noFill/>
        </p:spPr>
        <p:txBody>
          <a:bodyPr wrap="square" rtlCol="0">
            <a:spAutoFit/>
          </a:bodyPr>
          <a:lstStyle/>
          <a:p>
            <a:pPr algn="ctr"/>
            <a:r>
              <a:rPr lang="en-US" sz="2200" b="1" dirty="0">
                <a:solidFill>
                  <a:schemeClr val="tx2">
                    <a:lumMod val="75000"/>
                  </a:schemeClr>
                </a:solidFill>
              </a:rPr>
              <a:t>See Handout</a:t>
            </a:r>
          </a:p>
        </p:txBody>
      </p:sp>
    </p:spTree>
    <p:extLst>
      <p:ext uri="{BB962C8B-B14F-4D97-AF65-F5344CB8AC3E}">
        <p14:creationId xmlns:p14="http://schemas.microsoft.com/office/powerpoint/2010/main" val="237513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Learned in Part 2</a:t>
            </a:r>
          </a:p>
        </p:txBody>
      </p:sp>
      <p:sp>
        <p:nvSpPr>
          <p:cNvPr id="3" name="Content Placeholder 2"/>
          <p:cNvSpPr>
            <a:spLocks noGrp="1"/>
          </p:cNvSpPr>
          <p:nvPr>
            <p:ph idx="1"/>
          </p:nvPr>
        </p:nvSpPr>
        <p:spPr/>
        <p:txBody>
          <a:bodyPr>
            <a:normAutofit lnSpcReduction="10000"/>
          </a:bodyPr>
          <a:lstStyle/>
          <a:p>
            <a:r>
              <a:rPr lang="en-US" sz="2800" dirty="0"/>
              <a:t>Steps of a Goals of Care Conversation</a:t>
            </a:r>
          </a:p>
          <a:p>
            <a:pPr lvl="1"/>
            <a:r>
              <a:rPr lang="en-US" sz="2400" dirty="0"/>
              <a:t>Introduce the conversation</a:t>
            </a:r>
          </a:p>
          <a:p>
            <a:pPr lvl="1"/>
            <a:r>
              <a:rPr lang="en-US" sz="2400" dirty="0"/>
              <a:t>Identify the surrogate</a:t>
            </a:r>
          </a:p>
          <a:p>
            <a:pPr lvl="1"/>
            <a:r>
              <a:rPr lang="en-US" sz="2400" dirty="0"/>
              <a:t>Assess understanding of health</a:t>
            </a:r>
          </a:p>
          <a:p>
            <a:pPr lvl="1"/>
            <a:r>
              <a:rPr lang="en-US" sz="2400" dirty="0"/>
              <a:t>Elicit goals of care</a:t>
            </a:r>
          </a:p>
          <a:p>
            <a:pPr lvl="1"/>
            <a:r>
              <a:rPr lang="en-US" sz="2400" dirty="0"/>
              <a:t>Support the patient’s goals:                                                             </a:t>
            </a:r>
          </a:p>
          <a:p>
            <a:pPr marL="274320" lvl="1" indent="0">
              <a:buNone/>
            </a:pPr>
            <a:r>
              <a:rPr lang="en-US" sz="2400" dirty="0"/>
              <a:t>        discuss services and LSTs</a:t>
            </a:r>
          </a:p>
          <a:p>
            <a:pPr lvl="1">
              <a:spcAft>
                <a:spcPts val="1800"/>
              </a:spcAft>
            </a:pPr>
            <a:r>
              <a:rPr lang="en-US" sz="2400" dirty="0"/>
              <a:t>Summary &amp; next steps</a:t>
            </a:r>
          </a:p>
          <a:p>
            <a:pPr>
              <a:spcAft>
                <a:spcPts val="1800"/>
              </a:spcAft>
            </a:pPr>
            <a:r>
              <a:rPr lang="en-US" sz="2800" dirty="0"/>
              <a:t>Follow-up is very important</a:t>
            </a:r>
          </a:p>
          <a:p>
            <a:pPr>
              <a:spcAft>
                <a:spcPts val="1800"/>
              </a:spcAft>
            </a:pPr>
            <a:r>
              <a:rPr lang="en-US" sz="2800" dirty="0"/>
              <a:t>Document the conversation</a:t>
            </a:r>
          </a:p>
        </p:txBody>
      </p:sp>
      <p:pic>
        <p:nvPicPr>
          <p:cNvPr id="5" name="Picture 4" descr="health care clinician talking to older woman" title="phot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0200" y="2403435"/>
            <a:ext cx="3376638" cy="2320965"/>
          </a:xfrm>
          <a:prstGeom prst="rect">
            <a:avLst/>
          </a:prstGeom>
        </p:spPr>
      </p:pic>
    </p:spTree>
    <p:extLst>
      <p:ext uri="{BB962C8B-B14F-4D97-AF65-F5344CB8AC3E}">
        <p14:creationId xmlns:p14="http://schemas.microsoft.com/office/powerpoint/2010/main" val="190907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Implementation Planning Exercise</a:t>
            </a:r>
            <a:br>
              <a:rPr lang="en-US" dirty="0"/>
            </a:br>
            <a:r>
              <a:rPr lang="en-US" dirty="0"/>
              <a:t>Debriefing</a:t>
            </a:r>
          </a:p>
        </p:txBody>
      </p:sp>
      <p:sp>
        <p:nvSpPr>
          <p:cNvPr id="3" name="Content Placeholder 2"/>
          <p:cNvSpPr>
            <a:spLocks noGrp="1"/>
          </p:cNvSpPr>
          <p:nvPr>
            <p:ph idx="1"/>
          </p:nvPr>
        </p:nvSpPr>
        <p:spPr>
          <a:xfrm>
            <a:off x="457200" y="1752600"/>
            <a:ext cx="8229600" cy="4876800"/>
          </a:xfrm>
        </p:spPr>
        <p:txBody>
          <a:bodyPr>
            <a:normAutofit/>
          </a:bodyPr>
          <a:lstStyle/>
          <a:p>
            <a:pPr>
              <a:spcAft>
                <a:spcPts val="1800"/>
              </a:spcAft>
            </a:pPr>
            <a:r>
              <a:rPr lang="en-US" sz="2800" dirty="0"/>
              <a:t>How will your team identify and monitor high-risk patients?</a:t>
            </a:r>
          </a:p>
          <a:p>
            <a:pPr>
              <a:spcAft>
                <a:spcPts val="1800"/>
              </a:spcAft>
            </a:pPr>
            <a:r>
              <a:rPr lang="en-US" sz="2800" dirty="0"/>
              <a:t>How will you ensure the patient has a follow-up appointment with the practitioner when needed?  </a:t>
            </a:r>
          </a:p>
          <a:p>
            <a:pPr>
              <a:spcAft>
                <a:spcPts val="1800"/>
              </a:spcAft>
            </a:pPr>
            <a:r>
              <a:rPr lang="en-US" sz="2800" dirty="0"/>
              <a:t>What quality indicators will you monitor, and how will you track this information?</a:t>
            </a:r>
          </a:p>
          <a:p>
            <a:pPr>
              <a:spcAft>
                <a:spcPts val="1800"/>
              </a:spcAft>
            </a:pPr>
            <a:r>
              <a:rPr lang="en-US" sz="2800" dirty="0"/>
              <a:t>What are your goals?</a:t>
            </a:r>
          </a:p>
        </p:txBody>
      </p:sp>
    </p:spTree>
    <p:extLst>
      <p:ext uri="{BB962C8B-B14F-4D97-AF65-F5344CB8AC3E}">
        <p14:creationId xmlns:p14="http://schemas.microsoft.com/office/powerpoint/2010/main" val="3158631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Do After Training</a:t>
            </a:r>
          </a:p>
        </p:txBody>
      </p:sp>
      <p:sp>
        <p:nvSpPr>
          <p:cNvPr id="3" name="Content Placeholder 2"/>
          <p:cNvSpPr>
            <a:spLocks noGrp="1"/>
          </p:cNvSpPr>
          <p:nvPr>
            <p:ph idx="1"/>
          </p:nvPr>
        </p:nvSpPr>
        <p:spPr/>
        <p:txBody>
          <a:bodyPr/>
          <a:lstStyle/>
          <a:p>
            <a:pPr>
              <a:spcAft>
                <a:spcPts val="1800"/>
              </a:spcAft>
            </a:pPr>
            <a:r>
              <a:rPr lang="en-US" sz="2800" dirty="0"/>
              <a:t>Discuss with other team members </a:t>
            </a:r>
          </a:p>
          <a:p>
            <a:pPr>
              <a:spcAft>
                <a:spcPts val="1800"/>
              </a:spcAft>
            </a:pPr>
            <a:r>
              <a:rPr lang="en-US" sz="2800" dirty="0"/>
              <a:t>Refine implementation plans</a:t>
            </a:r>
          </a:p>
          <a:p>
            <a:pPr>
              <a:spcAft>
                <a:spcPts val="1800"/>
              </a:spcAft>
            </a:pPr>
            <a:r>
              <a:rPr lang="en-US" sz="2800" dirty="0"/>
              <a:t>Work toward your goals!</a:t>
            </a:r>
          </a:p>
          <a:p>
            <a:endParaRPr lang="en-US" dirty="0"/>
          </a:p>
          <a:p>
            <a:endParaRPr lang="en-US" dirty="0"/>
          </a:p>
        </p:txBody>
      </p:sp>
    </p:spTree>
    <p:extLst>
      <p:ext uri="{BB962C8B-B14F-4D97-AF65-F5344CB8AC3E}">
        <p14:creationId xmlns:p14="http://schemas.microsoft.com/office/powerpoint/2010/main" val="3852416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en-US" dirty="0"/>
              <a:t>Final Debriefing</a:t>
            </a:r>
          </a:p>
        </p:txBody>
      </p:sp>
      <p:sp>
        <p:nvSpPr>
          <p:cNvPr id="3" name="Content Placeholder 2"/>
          <p:cNvSpPr>
            <a:spLocks noGrp="1"/>
          </p:cNvSpPr>
          <p:nvPr>
            <p:ph idx="1"/>
          </p:nvPr>
        </p:nvSpPr>
        <p:spPr/>
        <p:txBody>
          <a:bodyPr>
            <a:normAutofit/>
          </a:bodyPr>
          <a:lstStyle/>
          <a:p>
            <a:pPr marL="0" indent="0" algn="ctr">
              <a:buNone/>
            </a:pPr>
            <a:endParaRPr lang="en-US" sz="6600" dirty="0"/>
          </a:p>
          <a:p>
            <a:pPr marL="0" indent="0" algn="ctr">
              <a:buNone/>
            </a:pPr>
            <a:r>
              <a:rPr lang="en-US" sz="3600" dirty="0"/>
              <a:t>What surprised you?</a:t>
            </a:r>
          </a:p>
          <a:p>
            <a:pPr marL="0" indent="0" algn="ctr">
              <a:buNone/>
            </a:pPr>
            <a:r>
              <a:rPr lang="en-US" sz="3600" dirty="0"/>
              <a:t>What do you want to take forward?</a:t>
            </a:r>
          </a:p>
          <a:p>
            <a:pPr marL="0" indent="0" algn="ctr">
              <a:buNone/>
            </a:pPr>
            <a:r>
              <a:rPr lang="en-US" sz="3600" dirty="0"/>
              <a:t>Anywhere you might get stuck?</a:t>
            </a:r>
          </a:p>
        </p:txBody>
      </p:sp>
      <p:pic>
        <p:nvPicPr>
          <p:cNvPr id="1030" name="Picture 6" title="clip art penci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9831478">
            <a:off x="3799243" y="787626"/>
            <a:ext cx="1172048" cy="1782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5742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Peer Observation</a:t>
            </a:r>
            <a:endParaRPr lang="en-US" dirty="0"/>
          </a:p>
        </p:txBody>
      </p:sp>
      <p:sp>
        <p:nvSpPr>
          <p:cNvPr id="3" name="Content Placeholder 2"/>
          <p:cNvSpPr>
            <a:spLocks noGrp="1"/>
          </p:cNvSpPr>
          <p:nvPr>
            <p:ph idx="1"/>
          </p:nvPr>
        </p:nvSpPr>
        <p:spPr/>
        <p:txBody>
          <a:bodyPr>
            <a:normAutofit/>
          </a:bodyPr>
          <a:lstStyle/>
          <a:p>
            <a:r>
              <a:rPr lang="en-US" sz="2800" dirty="0"/>
              <a:t>Training participants are encouraged to mentor each other on the first several </a:t>
            </a:r>
            <a:r>
              <a:rPr lang="en-US" sz="2800" dirty="0" err="1"/>
              <a:t>GoCC</a:t>
            </a:r>
            <a:r>
              <a:rPr lang="en-US" sz="2800" dirty="0"/>
              <a:t>:</a:t>
            </a:r>
          </a:p>
          <a:p>
            <a:pPr lvl="1"/>
            <a:r>
              <a:rPr lang="en-US" sz="2800" dirty="0"/>
              <a:t>Provide ongoing feedback and support</a:t>
            </a:r>
          </a:p>
          <a:p>
            <a:pPr lvl="1"/>
            <a:r>
              <a:rPr lang="en-US" sz="2800" dirty="0"/>
              <a:t>Assist if a conversation “goes off track”</a:t>
            </a:r>
          </a:p>
          <a:p>
            <a:pPr lvl="1"/>
            <a:endParaRPr lang="en-US" sz="2400" dirty="0"/>
          </a:p>
          <a:p>
            <a:r>
              <a:rPr lang="en-US" sz="2800" dirty="0"/>
              <a:t>Peer Mentoring worksheet provided</a:t>
            </a:r>
          </a:p>
        </p:txBody>
      </p:sp>
    </p:spTree>
    <p:extLst>
      <p:ext uri="{BB962C8B-B14F-4D97-AF65-F5344CB8AC3E}">
        <p14:creationId xmlns:p14="http://schemas.microsoft.com/office/powerpoint/2010/main" val="2424241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lnSpcReduction="10000"/>
          </a:bodyPr>
          <a:lstStyle/>
          <a:p>
            <a:pPr marL="0" indent="0">
              <a:spcAft>
                <a:spcPts val="1200"/>
              </a:spcAft>
              <a:buNone/>
            </a:pPr>
            <a:r>
              <a:rPr lang="en-US" sz="2800" dirty="0"/>
              <a:t>Successfully incorporate goals of care conversations into routine practice requires team processes and goals for:</a:t>
            </a:r>
          </a:p>
          <a:p>
            <a:pPr lvl="1">
              <a:spcAft>
                <a:spcPts val="600"/>
              </a:spcAft>
            </a:pPr>
            <a:r>
              <a:rPr lang="en-US" sz="2800" dirty="0"/>
              <a:t>Proactively </a:t>
            </a:r>
            <a:r>
              <a:rPr lang="en-US" sz="2800" dirty="0" err="1"/>
              <a:t>identifing</a:t>
            </a:r>
            <a:r>
              <a:rPr lang="en-US" sz="2800" dirty="0"/>
              <a:t> high-risk patients</a:t>
            </a:r>
          </a:p>
          <a:p>
            <a:pPr lvl="1">
              <a:spcAft>
                <a:spcPts val="600"/>
              </a:spcAft>
            </a:pPr>
            <a:r>
              <a:rPr lang="en-US" sz="2800" dirty="0"/>
              <a:t>Preparing patients for the GoCC</a:t>
            </a:r>
          </a:p>
          <a:p>
            <a:pPr lvl="1">
              <a:spcAft>
                <a:spcPts val="600"/>
              </a:spcAft>
            </a:pPr>
            <a:r>
              <a:rPr lang="en-US" sz="2800" dirty="0"/>
              <a:t>Making GoCC appointments</a:t>
            </a:r>
          </a:p>
          <a:p>
            <a:pPr lvl="1">
              <a:spcAft>
                <a:spcPts val="600"/>
              </a:spcAft>
            </a:pPr>
            <a:r>
              <a:rPr lang="en-US" sz="2800" dirty="0"/>
              <a:t>Leading </a:t>
            </a:r>
            <a:r>
              <a:rPr lang="en-US" sz="2800" dirty="0" err="1"/>
              <a:t>GoCCs</a:t>
            </a:r>
            <a:endParaRPr lang="en-US" sz="2800" dirty="0"/>
          </a:p>
          <a:p>
            <a:pPr lvl="1">
              <a:spcAft>
                <a:spcPts val="600"/>
              </a:spcAft>
            </a:pPr>
            <a:r>
              <a:rPr lang="en-US" sz="2800" dirty="0"/>
              <a:t>Arranging follow-up</a:t>
            </a:r>
          </a:p>
          <a:p>
            <a:pPr lvl="1">
              <a:spcAft>
                <a:spcPts val="600"/>
              </a:spcAft>
            </a:pPr>
            <a:r>
              <a:rPr lang="en-US" sz="2800" dirty="0"/>
              <a:t>Monitoring &amp; improving processes</a:t>
            </a:r>
          </a:p>
          <a:p>
            <a:pPr marL="0" indent="0">
              <a:buNone/>
            </a:pPr>
            <a:endParaRPr lang="en-US" sz="2800" dirty="0"/>
          </a:p>
        </p:txBody>
      </p:sp>
    </p:spTree>
    <p:extLst>
      <p:ext uri="{BB962C8B-B14F-4D97-AF65-F5344CB8AC3E}">
        <p14:creationId xmlns:p14="http://schemas.microsoft.com/office/powerpoint/2010/main" val="37116874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Reminder</a:t>
            </a:r>
          </a:p>
        </p:txBody>
      </p:sp>
      <p:sp>
        <p:nvSpPr>
          <p:cNvPr id="5" name="Title 1"/>
          <p:cNvSpPr>
            <a:spLocks noGrp="1"/>
          </p:cNvSpPr>
          <p:nvPr>
            <p:ph idx="1"/>
          </p:nvPr>
        </p:nvSpPr>
        <p:spPr/>
        <p:txBody>
          <a:bodyPr>
            <a:normAutofit/>
          </a:bodyPr>
          <a:lstStyle/>
          <a:p>
            <a:r>
              <a:rPr lang="en-US" sz="3600" dirty="0"/>
              <a:t>Complete evaluation in TMS </a:t>
            </a:r>
          </a:p>
          <a:p>
            <a:pPr lvl="1"/>
            <a:r>
              <a:rPr lang="en-US" sz="3200" dirty="0"/>
              <a:t>Helps improve the program</a:t>
            </a:r>
          </a:p>
          <a:p>
            <a:pPr lvl="1"/>
            <a:r>
              <a:rPr lang="en-US" sz="3200" dirty="0"/>
              <a:t>Required to obtain CEs</a:t>
            </a:r>
          </a:p>
        </p:txBody>
      </p:sp>
    </p:spTree>
    <p:extLst>
      <p:ext uri="{BB962C8B-B14F-4D97-AF65-F5344CB8AC3E}">
        <p14:creationId xmlns:p14="http://schemas.microsoft.com/office/powerpoint/2010/main" val="42770003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FFFFFF"/>
                </a:solidFill>
              </a:rPr>
              <a:t>Goals of Care Conversations </a:t>
            </a:r>
          </a:p>
        </p:txBody>
      </p:sp>
      <p:sp>
        <p:nvSpPr>
          <p:cNvPr id="3" name="Content Placeholder 2"/>
          <p:cNvSpPr>
            <a:spLocks noGrp="1"/>
          </p:cNvSpPr>
          <p:nvPr>
            <p:ph idx="1"/>
          </p:nvPr>
        </p:nvSpPr>
        <p:spPr>
          <a:xfrm>
            <a:off x="609600" y="978580"/>
            <a:ext cx="7848600" cy="4525963"/>
          </a:xfrm>
        </p:spPr>
        <p:txBody>
          <a:bodyPr>
            <a:normAutofit/>
          </a:bodyPr>
          <a:lstStyle/>
          <a:p>
            <a:pPr marL="0" indent="0">
              <a:buNone/>
            </a:pPr>
            <a:endParaRPr lang="en-US" dirty="0"/>
          </a:p>
          <a:p>
            <a:pPr marL="0" indent="0" algn="ctr">
              <a:lnSpc>
                <a:spcPct val="120000"/>
              </a:lnSpc>
              <a:buNone/>
            </a:pPr>
            <a:r>
              <a:rPr lang="en-US" dirty="0"/>
              <a:t>Goals of Care Conversations training materials were             developed and made available for public use through                       U.S. Department of Veterans Affairs.</a:t>
            </a:r>
          </a:p>
          <a:p>
            <a:pPr marL="0" indent="0" algn="ctr">
              <a:lnSpc>
                <a:spcPct val="120000"/>
              </a:lnSpc>
              <a:buNone/>
            </a:pPr>
            <a:endParaRPr lang="en-US" sz="2300" dirty="0"/>
          </a:p>
          <a:p>
            <a:pPr marL="0" indent="0" algn="ctr">
              <a:buNone/>
            </a:pPr>
            <a:r>
              <a:rPr lang="en-US" dirty="0"/>
              <a:t>Materials are available for download from </a:t>
            </a:r>
          </a:p>
          <a:p>
            <a:pPr marL="0" indent="0" algn="ctr">
              <a:buNone/>
            </a:pPr>
            <a:r>
              <a:rPr lang="en-US" dirty="0"/>
              <a:t>VA National Center for Ethics in Health Care at</a:t>
            </a:r>
          </a:p>
          <a:p>
            <a:pPr marL="0" indent="0" algn="ctr">
              <a:buNone/>
            </a:pPr>
            <a:r>
              <a:rPr lang="en-US" dirty="0"/>
              <a:t>www.ethics.va.gov/goalsofcaretraining.asp.</a:t>
            </a:r>
            <a:endParaRPr lang="en-US" u="sng" dirty="0">
              <a:hlinkClick r:id="rId3"/>
            </a:endParaRPr>
          </a:p>
          <a:p>
            <a:pPr marL="0" indent="0">
              <a:buNone/>
            </a:pPr>
            <a:endParaRPr lang="en-US" dirty="0"/>
          </a:p>
        </p:txBody>
      </p:sp>
      <p:pic>
        <p:nvPicPr>
          <p:cNvPr id="4" name="Picture 3" descr="VA National Center for Ethics in Health Care logo" title="logo"/>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5125" y="5120150"/>
            <a:ext cx="6519675" cy="1280650"/>
          </a:xfrm>
          <a:prstGeom prst="rect">
            <a:avLst/>
          </a:prstGeom>
        </p:spPr>
      </p:pic>
    </p:spTree>
    <p:extLst>
      <p:ext uri="{BB962C8B-B14F-4D97-AF65-F5344CB8AC3E}">
        <p14:creationId xmlns:p14="http://schemas.microsoft.com/office/powerpoint/2010/main" val="345411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OPTIONAL SLIDE</a:t>
            </a:r>
          </a:p>
        </p:txBody>
      </p:sp>
      <p:sp>
        <p:nvSpPr>
          <p:cNvPr id="3" name="Content Placeholder 2"/>
          <p:cNvSpPr>
            <a:spLocks noGrp="1"/>
          </p:cNvSpPr>
          <p:nvPr>
            <p:ph type="body" idx="1"/>
          </p:nvPr>
        </p:nvSpPr>
        <p:spPr/>
        <p:txBody>
          <a:bodyPr/>
          <a:lstStyle/>
          <a:p>
            <a:r>
              <a:rPr lang="en-US" dirty="0"/>
              <a:t>Customize and incorporate this slide at the end of Part 3 to communicate plans to support your learners.</a:t>
            </a:r>
          </a:p>
        </p:txBody>
      </p:sp>
    </p:spTree>
    <p:extLst>
      <p:ext uri="{BB962C8B-B14F-4D97-AF65-F5344CB8AC3E}">
        <p14:creationId xmlns:p14="http://schemas.microsoft.com/office/powerpoint/2010/main" val="2170364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Follow Up</a:t>
            </a:r>
          </a:p>
        </p:txBody>
      </p:sp>
      <p:sp>
        <p:nvSpPr>
          <p:cNvPr id="3" name="Content Placeholder 2"/>
          <p:cNvSpPr>
            <a:spLocks noGrp="1"/>
          </p:cNvSpPr>
          <p:nvPr>
            <p:ph idx="1"/>
          </p:nvPr>
        </p:nvSpPr>
        <p:spPr>
          <a:xfrm>
            <a:off x="457200" y="1447800"/>
            <a:ext cx="8229600" cy="4876800"/>
          </a:xfrm>
        </p:spPr>
        <p:txBody>
          <a:bodyPr>
            <a:noAutofit/>
          </a:bodyPr>
          <a:lstStyle/>
          <a:p>
            <a:r>
              <a:rPr lang="en-US" sz="2800" dirty="0"/>
              <a:t>An optional session will be available to:</a:t>
            </a:r>
          </a:p>
          <a:p>
            <a:pPr lvl="1"/>
            <a:r>
              <a:rPr lang="en-US" sz="2800" dirty="0"/>
              <a:t>check in on your goals</a:t>
            </a:r>
          </a:p>
          <a:p>
            <a:pPr lvl="1"/>
            <a:r>
              <a:rPr lang="en-US" sz="2800" dirty="0"/>
              <a:t>discuss process issues </a:t>
            </a:r>
          </a:p>
          <a:p>
            <a:pPr lvl="1"/>
            <a:r>
              <a:rPr lang="en-US" sz="2800" dirty="0"/>
              <a:t>answer questions</a:t>
            </a:r>
          </a:p>
          <a:p>
            <a:endParaRPr lang="en-US" sz="2800" dirty="0"/>
          </a:p>
          <a:p>
            <a:r>
              <a:rPr lang="en-US" sz="2800" dirty="0"/>
              <a:t>The session will be:</a:t>
            </a:r>
          </a:p>
          <a:p>
            <a:pPr lvl="1"/>
            <a:r>
              <a:rPr lang="en-US" sz="2800" dirty="0"/>
              <a:t>60 minutes </a:t>
            </a:r>
          </a:p>
          <a:p>
            <a:pPr lvl="1"/>
            <a:r>
              <a:rPr lang="en-US" sz="2800" dirty="0"/>
              <a:t>1 month from now: [insert date and time]</a:t>
            </a:r>
          </a:p>
          <a:p>
            <a:pPr lvl="1"/>
            <a:r>
              <a:rPr lang="en-US" sz="2800" dirty="0"/>
              <a:t>You will receive Outlook Calendar invitation</a:t>
            </a:r>
          </a:p>
        </p:txBody>
      </p:sp>
    </p:spTree>
    <p:extLst>
      <p:ext uri="{BB962C8B-B14F-4D97-AF65-F5344CB8AC3E}">
        <p14:creationId xmlns:p14="http://schemas.microsoft.com/office/powerpoint/2010/main" val="132183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3: What We Will Learn</a:t>
            </a:r>
          </a:p>
        </p:txBody>
      </p:sp>
      <p:sp>
        <p:nvSpPr>
          <p:cNvPr id="3" name="Content Placeholder 2"/>
          <p:cNvSpPr>
            <a:spLocks noGrp="1"/>
          </p:cNvSpPr>
          <p:nvPr>
            <p:ph idx="1"/>
          </p:nvPr>
        </p:nvSpPr>
        <p:spPr/>
        <p:txBody>
          <a:bodyPr/>
          <a:lstStyle/>
          <a:p>
            <a:r>
              <a:rPr lang="en-US" sz="2800" dirty="0"/>
              <a:t>Team strategies for implementing goals of care conversations</a:t>
            </a:r>
          </a:p>
          <a:p>
            <a:endParaRPr lang="en-US" dirty="0"/>
          </a:p>
          <a:p>
            <a:endParaRPr lang="en-US" dirty="0"/>
          </a:p>
        </p:txBody>
      </p:sp>
      <p:pic>
        <p:nvPicPr>
          <p:cNvPr id="1026" name="Picture 2" descr="&quot;Strategy&quot;" title="graph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0520" y="3657601"/>
            <a:ext cx="526288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382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3: How We Will Learn</a:t>
            </a:r>
          </a:p>
        </p:txBody>
      </p:sp>
      <p:sp>
        <p:nvSpPr>
          <p:cNvPr id="3" name="Content Placeholder 2"/>
          <p:cNvSpPr>
            <a:spLocks noGrp="1"/>
          </p:cNvSpPr>
          <p:nvPr>
            <p:ph idx="1"/>
          </p:nvPr>
        </p:nvSpPr>
        <p:spPr/>
        <p:txBody>
          <a:bodyPr>
            <a:normAutofit/>
          </a:bodyPr>
          <a:lstStyle/>
          <a:p>
            <a:r>
              <a:rPr lang="en-US" sz="2800" dirty="0"/>
              <a:t>Presentation</a:t>
            </a:r>
          </a:p>
          <a:p>
            <a:r>
              <a:rPr lang="en-US" sz="2800" dirty="0"/>
              <a:t>Team Planning Exercises</a:t>
            </a:r>
          </a:p>
          <a:p>
            <a:r>
              <a:rPr lang="en-US" sz="2800" dirty="0"/>
              <a:t>Discussion</a:t>
            </a:r>
          </a:p>
        </p:txBody>
      </p:sp>
      <p:pic>
        <p:nvPicPr>
          <p:cNvPr id="4" name="Picture 2" descr="&quot;Teamwork&quot;" title="graph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3086100"/>
            <a:ext cx="4543168" cy="3407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897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of Care Conversations Tasks</a:t>
            </a:r>
          </a:p>
        </p:txBody>
      </p:sp>
      <p:sp>
        <p:nvSpPr>
          <p:cNvPr id="3" name="Content Placeholder 2"/>
          <p:cNvSpPr>
            <a:spLocks noGrp="1"/>
          </p:cNvSpPr>
          <p:nvPr>
            <p:ph idx="1"/>
          </p:nvPr>
        </p:nvSpPr>
        <p:spPr>
          <a:xfrm>
            <a:off x="460452" y="1616676"/>
            <a:ext cx="8229600" cy="4876800"/>
          </a:xfrm>
        </p:spPr>
        <p:txBody>
          <a:bodyPr/>
          <a:lstStyle/>
          <a:p>
            <a:pPr>
              <a:spcAft>
                <a:spcPts val="1800"/>
              </a:spcAft>
            </a:pPr>
            <a:r>
              <a:rPr lang="en-US" sz="2800" dirty="0"/>
              <a:t>Proactively identify high-risk patients</a:t>
            </a:r>
          </a:p>
          <a:p>
            <a:pPr>
              <a:spcAft>
                <a:spcPts val="1800"/>
              </a:spcAft>
            </a:pPr>
            <a:r>
              <a:rPr lang="en-US" sz="2800" dirty="0"/>
              <a:t>Prepare patient for the GoCC</a:t>
            </a:r>
          </a:p>
          <a:p>
            <a:pPr>
              <a:spcAft>
                <a:spcPts val="1800"/>
              </a:spcAft>
            </a:pPr>
            <a:r>
              <a:rPr lang="en-US" sz="2800" dirty="0"/>
              <a:t>Make the appointment</a:t>
            </a:r>
          </a:p>
          <a:p>
            <a:pPr>
              <a:spcAft>
                <a:spcPts val="1800"/>
              </a:spcAft>
            </a:pPr>
            <a:r>
              <a:rPr lang="en-US" sz="2800" dirty="0"/>
              <a:t>Lead the GoCC</a:t>
            </a:r>
          </a:p>
          <a:p>
            <a:pPr>
              <a:spcAft>
                <a:spcPts val="1800"/>
              </a:spcAft>
            </a:pPr>
            <a:r>
              <a:rPr lang="en-US" sz="2800" dirty="0"/>
              <a:t>Arrange follow-up</a:t>
            </a:r>
          </a:p>
          <a:p>
            <a:pPr>
              <a:spcAft>
                <a:spcPts val="1800"/>
              </a:spcAft>
            </a:pPr>
            <a:r>
              <a:rPr lang="en-US" sz="2800" dirty="0"/>
              <a:t>Monitor &amp; improve processes</a:t>
            </a:r>
          </a:p>
          <a:p>
            <a:endParaRPr lang="en-US" dirty="0"/>
          </a:p>
        </p:txBody>
      </p:sp>
    </p:spTree>
    <p:extLst>
      <p:ext uri="{BB962C8B-B14F-4D97-AF65-F5344CB8AC3E}">
        <p14:creationId xmlns:p14="http://schemas.microsoft.com/office/powerpoint/2010/main" val="626838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Proactively Identifying High-Risk Patients</a:t>
            </a:r>
          </a:p>
        </p:txBody>
      </p:sp>
      <p:sp>
        <p:nvSpPr>
          <p:cNvPr id="3" name="Content Placeholder 2"/>
          <p:cNvSpPr>
            <a:spLocks noGrp="1"/>
          </p:cNvSpPr>
          <p:nvPr>
            <p:ph idx="1"/>
          </p:nvPr>
        </p:nvSpPr>
        <p:spPr>
          <a:xfrm>
            <a:off x="457200" y="1600200"/>
            <a:ext cx="8229600" cy="5257800"/>
          </a:xfrm>
        </p:spPr>
        <p:txBody>
          <a:bodyPr>
            <a:normAutofit fontScale="62500" lnSpcReduction="20000"/>
          </a:bodyPr>
          <a:lstStyle/>
          <a:p>
            <a:pPr marL="0" indent="0">
              <a:buNone/>
            </a:pPr>
            <a:r>
              <a:rPr lang="en-US" sz="3800" b="1" dirty="0">
                <a:solidFill>
                  <a:schemeClr val="accent1">
                    <a:lumMod val="75000"/>
                  </a:schemeClr>
                </a:solidFill>
              </a:rPr>
              <a:t>Clinical judgment</a:t>
            </a:r>
          </a:p>
          <a:p>
            <a:pPr marL="274320" lvl="1" indent="0">
              <a:lnSpc>
                <a:spcPct val="120000"/>
              </a:lnSpc>
              <a:spcAft>
                <a:spcPts val="1800"/>
              </a:spcAft>
              <a:buNone/>
            </a:pPr>
            <a:r>
              <a:rPr lang="en-US" sz="3400" dirty="0"/>
              <a:t>Would the health care team be surprised if the patient had a </a:t>
            </a:r>
            <a:r>
              <a:rPr lang="en-US" sz="3400" b="1" dirty="0"/>
              <a:t>life-threatening clinical event in the next 1-2 years?</a:t>
            </a:r>
            <a:endParaRPr lang="en-US" sz="2900" b="1" dirty="0"/>
          </a:p>
          <a:p>
            <a:pPr marL="0" indent="0">
              <a:buNone/>
            </a:pPr>
            <a:r>
              <a:rPr lang="en-US" sz="3800" b="1" dirty="0">
                <a:solidFill>
                  <a:schemeClr val="accent1">
                    <a:lumMod val="75000"/>
                  </a:schemeClr>
                </a:solidFill>
              </a:rPr>
              <a:t>Clues</a:t>
            </a:r>
          </a:p>
          <a:p>
            <a:pPr>
              <a:spcAft>
                <a:spcPts val="1200"/>
              </a:spcAft>
            </a:pPr>
            <a:r>
              <a:rPr lang="en-US" sz="3400" b="1" dirty="0"/>
              <a:t>Multiple hospitalizations</a:t>
            </a:r>
          </a:p>
          <a:p>
            <a:pPr>
              <a:spcAft>
                <a:spcPts val="1200"/>
              </a:spcAft>
            </a:pPr>
            <a:r>
              <a:rPr lang="en-US" sz="3400" b="1" dirty="0"/>
              <a:t>Loss of function, independence</a:t>
            </a:r>
          </a:p>
          <a:p>
            <a:pPr>
              <a:spcAft>
                <a:spcPts val="1200"/>
              </a:spcAft>
            </a:pPr>
            <a:r>
              <a:rPr lang="en-US" sz="3400" b="1" dirty="0"/>
              <a:t>Stage 4 disease</a:t>
            </a:r>
          </a:p>
          <a:p>
            <a:r>
              <a:rPr lang="en-US" sz="3400" b="1" dirty="0"/>
              <a:t>High Care Assessment Need (CAN) Score</a:t>
            </a:r>
          </a:p>
          <a:p>
            <a:pPr lvl="1"/>
            <a:r>
              <a:rPr lang="en-US" sz="3400" dirty="0"/>
              <a:t>Screening tool - indicates risk of hospitalization or death</a:t>
            </a:r>
          </a:p>
          <a:p>
            <a:pPr lvl="1">
              <a:spcAft>
                <a:spcPts val="1200"/>
              </a:spcAft>
            </a:pPr>
            <a:r>
              <a:rPr lang="en-US" sz="3400" dirty="0"/>
              <a:t>Available to Primary Care teams</a:t>
            </a:r>
          </a:p>
          <a:p>
            <a:pPr>
              <a:spcAft>
                <a:spcPts val="1800"/>
              </a:spcAft>
            </a:pPr>
            <a:r>
              <a:rPr lang="en-US" sz="3400" b="1" dirty="0"/>
              <a:t>Last Four Syndrome </a:t>
            </a:r>
            <a:r>
              <a:rPr lang="en-US" sz="3400" dirty="0"/>
              <a:t>– if you know the last four digits of the patient’s SSN, they might be a high-risk patient!</a:t>
            </a:r>
          </a:p>
        </p:txBody>
      </p:sp>
      <p:pic>
        <p:nvPicPr>
          <p:cNvPr id="2051" name="Picture 3" descr="Sherlock Holmes with magnifying glass" title="graph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807202" y="2819400"/>
            <a:ext cx="2574798"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692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anim calcmode="lin" valueType="num">
                                      <p:cBhvr>
                                        <p:cTn id="2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1000"/>
                                        <p:tgtEl>
                                          <p:spTgt spid="3">
                                            <p:txEl>
                                              <p:pRg st="7" end="7"/>
                                            </p:txEl>
                                          </p:spTgt>
                                        </p:tgtEl>
                                      </p:cBhvr>
                                    </p:animEffect>
                                    <p:anim calcmode="lin" valueType="num">
                                      <p:cBhvr>
                                        <p:cTn id="2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1000"/>
                                        <p:tgtEl>
                                          <p:spTgt spid="3">
                                            <p:txEl>
                                              <p:pRg st="8" end="8"/>
                                            </p:txEl>
                                          </p:spTgt>
                                        </p:tgtEl>
                                      </p:cBhvr>
                                    </p:animEffect>
                                    <p:anim calcmode="lin" valueType="num">
                                      <p:cBhvr>
                                        <p:cTn id="3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1000"/>
                                        <p:tgtEl>
                                          <p:spTgt spid="3">
                                            <p:txEl>
                                              <p:pRg st="9" end="9"/>
                                            </p:txEl>
                                          </p:spTgt>
                                        </p:tgtEl>
                                      </p:cBhvr>
                                    </p:animEffect>
                                    <p:anim calcmode="lin" valueType="num">
                                      <p:cBhvr>
                                        <p:cTn id="3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a:t>Proactively Identifying High-Risk Patients in Primary Care</a:t>
            </a:r>
          </a:p>
        </p:txBody>
      </p:sp>
      <p:sp>
        <p:nvSpPr>
          <p:cNvPr id="3" name="Content Placeholder 2"/>
          <p:cNvSpPr>
            <a:spLocks noGrp="1"/>
          </p:cNvSpPr>
          <p:nvPr>
            <p:ph idx="1"/>
          </p:nvPr>
        </p:nvSpPr>
        <p:spPr>
          <a:xfrm>
            <a:off x="419100" y="1828800"/>
            <a:ext cx="8496300" cy="5029200"/>
          </a:xfrm>
        </p:spPr>
        <p:txBody>
          <a:bodyPr>
            <a:normAutofit/>
          </a:bodyPr>
          <a:lstStyle/>
          <a:p>
            <a:pPr marL="0" indent="0">
              <a:spcAft>
                <a:spcPts val="600"/>
              </a:spcAft>
              <a:buNone/>
            </a:pPr>
            <a:r>
              <a:rPr lang="en-US" sz="2800" b="1" dirty="0"/>
              <a:t>Patient Care Assessment System (PCAS)</a:t>
            </a:r>
          </a:p>
          <a:p>
            <a:pPr>
              <a:spcAft>
                <a:spcPts val="600"/>
              </a:spcAft>
            </a:pPr>
            <a:r>
              <a:rPr lang="en-US" sz="2800" dirty="0"/>
              <a:t>Panel management program for PACT teams </a:t>
            </a:r>
          </a:p>
          <a:p>
            <a:pPr>
              <a:spcAft>
                <a:spcPts val="600"/>
              </a:spcAft>
            </a:pPr>
            <a:r>
              <a:rPr lang="en-US" sz="2800" dirty="0"/>
              <a:t>Helps PACT team:</a:t>
            </a:r>
          </a:p>
          <a:p>
            <a:pPr lvl="1">
              <a:spcAft>
                <a:spcPts val="600"/>
              </a:spcAft>
            </a:pPr>
            <a:r>
              <a:rPr lang="en-US" sz="2800" dirty="0"/>
              <a:t>Identify patients who require focused attention</a:t>
            </a:r>
          </a:p>
          <a:p>
            <a:pPr lvl="1">
              <a:spcAft>
                <a:spcPts val="600"/>
              </a:spcAft>
            </a:pPr>
            <a:r>
              <a:rPr lang="en-US" sz="2800" dirty="0"/>
              <a:t>Manage patient care services, tasks </a:t>
            </a:r>
          </a:p>
          <a:p>
            <a:pPr lvl="1">
              <a:spcAft>
                <a:spcPts val="600"/>
              </a:spcAft>
            </a:pPr>
            <a:r>
              <a:rPr lang="en-US" sz="2800" dirty="0"/>
              <a:t>Coordinate care </a:t>
            </a:r>
          </a:p>
          <a:p>
            <a:pPr marL="0" indent="0">
              <a:buNone/>
            </a:pPr>
            <a:endParaRPr lang="en-US" dirty="0"/>
          </a:p>
        </p:txBody>
      </p:sp>
      <p:pic>
        <p:nvPicPr>
          <p:cNvPr id="3074" name="Picture 2" descr="Patient Care Assessment System" titl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4599" y="4876800"/>
            <a:ext cx="4978401"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77192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Proactively Identifying High-Risk Patients in Primary Care Using PCAS</a:t>
            </a:r>
          </a:p>
        </p:txBody>
      </p:sp>
      <p:sp>
        <p:nvSpPr>
          <p:cNvPr id="3" name="Content Placeholder 2"/>
          <p:cNvSpPr>
            <a:spLocks noGrp="1"/>
          </p:cNvSpPr>
          <p:nvPr>
            <p:ph idx="1"/>
          </p:nvPr>
        </p:nvSpPr>
        <p:spPr>
          <a:xfrm>
            <a:off x="457200" y="1752600"/>
            <a:ext cx="8534400" cy="4876800"/>
          </a:xfrm>
        </p:spPr>
        <p:txBody>
          <a:bodyPr>
            <a:normAutofit/>
          </a:bodyPr>
          <a:lstStyle/>
          <a:p>
            <a:pPr marL="0" indent="0">
              <a:buNone/>
            </a:pPr>
            <a:r>
              <a:rPr lang="en-US" sz="2800" b="1" dirty="0"/>
              <a:t>Goals of Care Conversations for Life-Sustaining Treatment Filter</a:t>
            </a:r>
            <a:r>
              <a:rPr lang="en-US" sz="2800" dirty="0"/>
              <a:t> </a:t>
            </a:r>
          </a:p>
          <a:p>
            <a:pPr lvl="1"/>
            <a:r>
              <a:rPr lang="en-US" sz="2400" dirty="0"/>
              <a:t>Lists patients on the PACT panel with CAN scores </a:t>
            </a:r>
            <a:r>
              <a:rPr lang="en-US" sz="2400" u="sng" dirty="0"/>
              <a:t>&gt;</a:t>
            </a:r>
            <a:r>
              <a:rPr lang="en-US" sz="2400" dirty="0"/>
              <a:t> 95</a:t>
            </a:r>
          </a:p>
          <a:p>
            <a:pPr lvl="1"/>
            <a:r>
              <a:rPr lang="en-US" sz="2400" dirty="0"/>
              <a:t>Identifies whether the patient already has an LST Progress Note</a:t>
            </a:r>
          </a:p>
          <a:p>
            <a:pPr lvl="1"/>
            <a:r>
              <a:rPr lang="en-US" sz="2400" dirty="0"/>
              <a:t>Can manually add other patients to the list </a:t>
            </a:r>
          </a:p>
          <a:p>
            <a:pPr lvl="1"/>
            <a:r>
              <a:rPr lang="en-US" sz="2400" dirty="0"/>
              <a:t>Can assign tasks to team members </a:t>
            </a:r>
          </a:p>
          <a:p>
            <a:pPr lvl="1"/>
            <a:endParaRPr lang="en-US" sz="2400" dirty="0"/>
          </a:p>
          <a:p>
            <a:pPr marL="0" indent="0">
              <a:buNone/>
            </a:pPr>
            <a:r>
              <a:rPr lang="en-US" sz="2800" dirty="0"/>
              <a:t>This filter activated when the LST Progress Note is in use at the facility</a:t>
            </a:r>
          </a:p>
        </p:txBody>
      </p:sp>
    </p:spTree>
    <p:extLst>
      <p:ext uri="{BB962C8B-B14F-4D97-AF65-F5344CB8AC3E}">
        <p14:creationId xmlns:p14="http://schemas.microsoft.com/office/powerpoint/2010/main" val="3345618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Care Teams: Accessing PCAS </a:t>
            </a:r>
          </a:p>
        </p:txBody>
      </p:sp>
      <p:sp>
        <p:nvSpPr>
          <p:cNvPr id="3" name="Content Placeholder 2"/>
          <p:cNvSpPr>
            <a:spLocks noGrp="1"/>
          </p:cNvSpPr>
          <p:nvPr>
            <p:ph idx="1"/>
          </p:nvPr>
        </p:nvSpPr>
        <p:spPr/>
        <p:txBody>
          <a:bodyPr/>
          <a:lstStyle/>
          <a:p>
            <a:pPr marL="0" indent="0">
              <a:buNone/>
            </a:pPr>
            <a:r>
              <a:rPr lang="en-US" sz="2800" b="1" dirty="0">
                <a:solidFill>
                  <a:schemeClr val="accent1">
                    <a:lumMod val="75000"/>
                  </a:schemeClr>
                </a:solidFill>
              </a:rPr>
              <a:t> </a:t>
            </a:r>
            <a:r>
              <a:rPr lang="en-US" sz="3200" dirty="0">
                <a:hlinkClick r:id="rId3"/>
              </a:rPr>
              <a:t>https://secure.vssc.med.va.gov/PCAS/</a:t>
            </a:r>
            <a:r>
              <a:rPr lang="en-US" sz="3200" dirty="0"/>
              <a:t> </a:t>
            </a:r>
          </a:p>
          <a:p>
            <a:pPr marL="334963" lvl="1" indent="0">
              <a:buNone/>
            </a:pPr>
            <a:r>
              <a:rPr lang="en-US" sz="2400" dirty="0"/>
              <a:t>Will automatically import the appropriate panel assigned through the Primary Care Management Module (PCMM). The Primary Care administrator can help if the person’s panel of patients does not appear.</a:t>
            </a:r>
          </a:p>
          <a:p>
            <a:pPr marL="0" indent="0">
              <a:buNone/>
            </a:pPr>
            <a:endParaRPr lang="en-US" dirty="0"/>
          </a:p>
        </p:txBody>
      </p:sp>
      <p:pic>
        <p:nvPicPr>
          <p:cNvPr id="4" name="Picture 2" descr="Patient Care Assessment System" title="logo"/>
          <p:cNvPicPr>
            <a:picLocks noChangeAspect="1" noChangeArrowheads="1"/>
          </p:cNvPicPr>
          <p:nvPr/>
        </p:nvPicPr>
        <p:blipFill rotWithShape="1">
          <a:blip r:embed="rId4">
            <a:extLst>
              <a:ext uri="{28A0092B-C50C-407E-A947-70E740481C1C}">
                <a14:useLocalDpi xmlns:a14="http://schemas.microsoft.com/office/drawing/2010/main" val="0"/>
              </a:ext>
            </a:extLst>
          </a:blip>
          <a:srcRect l="3826" r="4591"/>
          <a:stretch/>
        </p:blipFill>
        <p:spPr bwMode="auto">
          <a:xfrm>
            <a:off x="2355874" y="4497505"/>
            <a:ext cx="4806926" cy="1446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Slide Number Placeholder 3"/>
          <p:cNvSpPr txBox="1">
            <a:spLocks/>
          </p:cNvSpPr>
          <p:nvPr/>
        </p:nvSpPr>
        <p:spPr>
          <a:xfrm>
            <a:off x="7620000" y="18288"/>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9125066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larit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20328</TotalTime>
  <Words>2763</Words>
  <Application>Microsoft Office PowerPoint</Application>
  <PresentationFormat>On-screen Show (4:3)</PresentationFormat>
  <Paragraphs>386</Paragraphs>
  <Slides>28</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Wingdings</vt:lpstr>
      <vt:lpstr>1_Clarity</vt:lpstr>
      <vt:lpstr>Goals of Care Conversations Training</vt:lpstr>
      <vt:lpstr>What We Learned in Part 2</vt:lpstr>
      <vt:lpstr>Part 3: What We Will Learn</vt:lpstr>
      <vt:lpstr>Part 3: How We Will Learn</vt:lpstr>
      <vt:lpstr>Goals of Care Conversations Tasks</vt:lpstr>
      <vt:lpstr>Proactively Identifying High-Risk Patients</vt:lpstr>
      <vt:lpstr>Proactively Identifying High-Risk Patients in Primary Care</vt:lpstr>
      <vt:lpstr>Proactively Identifying High-Risk Patients in Primary Care Using PCAS</vt:lpstr>
      <vt:lpstr>Primary Care Teams: Accessing PCAS </vt:lpstr>
      <vt:lpstr>TEAM PLANNING Proactively Identifying High-Risk Patients</vt:lpstr>
      <vt:lpstr>TEAM PLANNING  Preparing the Patient</vt:lpstr>
      <vt:lpstr>TEAM PLANNING Making the Appointment</vt:lpstr>
      <vt:lpstr>TEAM PLANNING Leading the Goals of Care Conversation</vt:lpstr>
      <vt:lpstr>Arranging Follow-Up</vt:lpstr>
      <vt:lpstr>TEAM PLANNING Arranging Follow-up</vt:lpstr>
      <vt:lpstr>Monitoring and Improving Practices</vt:lpstr>
      <vt:lpstr>TEAM PLANNING Monitoring and Improving Practices</vt:lpstr>
      <vt:lpstr>TEAM PLANNING Set Goals</vt:lpstr>
      <vt:lpstr>Implementation Planning Exercise </vt:lpstr>
      <vt:lpstr>Implementation Planning Exercise Debriefing</vt:lpstr>
      <vt:lpstr>To Do After Training</vt:lpstr>
      <vt:lpstr>Final Debriefing</vt:lpstr>
      <vt:lpstr>Peer Observation</vt:lpstr>
      <vt:lpstr>Summary</vt:lpstr>
      <vt:lpstr>Reminder</vt:lpstr>
      <vt:lpstr>Goals of Care Conversations </vt:lpstr>
      <vt:lpstr>OPTIONAL SLIDE</vt:lpstr>
      <vt:lpstr>Training Follow Up</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Documentation</dc:title>
  <dc:creator>Department of Veterans Affairs</dc:creator>
  <cp:lastModifiedBy>Lowery, Jill S</cp:lastModifiedBy>
  <cp:revision>256</cp:revision>
  <cp:lastPrinted>2016-09-01T21:10:01Z</cp:lastPrinted>
  <dcterms:created xsi:type="dcterms:W3CDTF">2016-08-05T12:51:35Z</dcterms:created>
  <dcterms:modified xsi:type="dcterms:W3CDTF">2017-06-07T05:31:57Z</dcterms:modified>
</cp:coreProperties>
</file>