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4"/>
  </p:sldMasterIdLst>
  <p:notesMasterIdLst>
    <p:notesMasterId r:id="rId10"/>
  </p:notesMasterIdLst>
  <p:handoutMasterIdLst>
    <p:handoutMasterId r:id="rId11"/>
  </p:handoutMasterIdLst>
  <p:sldIdLst>
    <p:sldId id="587" r:id="rId5"/>
    <p:sldId id="588" r:id="rId6"/>
    <p:sldId id="589" r:id="rId7"/>
    <p:sldId id="590" r:id="rId8"/>
    <p:sldId id="658" r:id="rId9"/>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57">
          <p15:clr>
            <a:srgbClr val="A4A3A4"/>
          </p15:clr>
        </p15:guide>
        <p15:guide id="2" orient="horz" pos="1620">
          <p15:clr>
            <a:srgbClr val="A4A3A4"/>
          </p15:clr>
        </p15:guide>
        <p15:guide id="3" orient="horz" pos="1524">
          <p15:clr>
            <a:srgbClr val="A4A3A4"/>
          </p15:clr>
        </p15:guide>
        <p15:guide id="4" pos="2880">
          <p15:clr>
            <a:srgbClr val="A4A3A4"/>
          </p15:clr>
        </p15:guide>
        <p15:guide id="5" pos="864">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a@vitaltalk.org" initials="l" lastIdx="6" clrIdx="0">
    <p:extLst/>
  </p:cmAuthor>
  <p:cmAuthor id="2" name="lisa@vitaltalk.org" initials="l [2]" lastIdx="1" clrIdx="1">
    <p:extLst/>
  </p:cmAuthor>
  <p:cmAuthor id="3" name="lisa@vitaltalk.org" initials="l [3]" lastIdx="1" clrIdx="2">
    <p:extLst/>
  </p:cmAuthor>
  <p:cmAuthor id="4" name="lisa@vitaltalk.org" initials="l [4]" lastIdx="1" clrIdx="3">
    <p:extLst/>
  </p:cmAuthor>
  <p:cmAuthor id="5" name="lisa@vitaltalk.org" initials="l [5]" lastIdx="1" clrIdx="4">
    <p:extLst/>
  </p:cmAuthor>
  <p:cmAuthor id="6" name="lisa@vitaltalk.org" initials="l [6]" lastIdx="1" clrIdx="5">
    <p:extLst/>
  </p:cmAuthor>
  <p:cmAuthor id="7" name="lisa@vitaltalk.org" initials="l [7]" lastIdx="1" clrIdx="6">
    <p:extLst/>
  </p:cmAuthor>
  <p:cmAuthor id="8" name="lisa@vitaltalk.org" initials="l [8]" lastIdx="1" clrIdx="7">
    <p:extLst/>
  </p:cmAuthor>
  <p:cmAuthor id="9" name="lisa@vitaltalk.org" initials="l [9]" lastIdx="1" clrIdx="8">
    <p:extLst/>
  </p:cmAuthor>
  <p:cmAuthor id="10" name="Bob Arnold" initials="bma" lastIdx="1" clrIdx="9">
    <p:extLst/>
  </p:cmAuthor>
  <p:cmAuthor id="11" name="Bob Arnold" initials="bma [2]" lastIdx="1" clrIdx="10">
    <p:extLst/>
  </p:cmAuthor>
  <p:cmAuthor id="12" name="Bob Arnold" initials="bma [3]" lastIdx="1" clrIdx="11">
    <p:extLst/>
  </p:cmAuthor>
  <p:cmAuthor id="13" name="Bob Arnold" initials="bma [4]" lastIdx="1" clrIdx="12">
    <p:extLst/>
  </p:cmAuthor>
  <p:cmAuthor id="14" name="James Tulsky" initials="JT" lastIdx="1" clrIdx="13">
    <p:extLst/>
  </p:cmAuthor>
  <p:cmAuthor id="15" name="James Tulsky" initials="JT [2]" lastIdx="1" clrIdx="14">
    <p:extLst/>
  </p:cmAuthor>
  <p:cmAuthor id="16" name="James Tulsky" initials="JT [3]" lastIdx="1" clrIdx="15">
    <p:extLst/>
  </p:cmAuthor>
  <p:cmAuthor id="17" name="James Tulsky" initials="JT [4]" lastIdx="1" clrIdx="16">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C1ED"/>
    <a:srgbClr val="D9E6F3"/>
    <a:srgbClr val="9DBEDF"/>
    <a:srgbClr val="006600"/>
    <a:srgbClr val="BBE2B4"/>
    <a:srgbClr val="339966"/>
    <a:srgbClr val="CBA8E6"/>
    <a:srgbClr val="FFA669"/>
    <a:srgbClr val="FFE1CD"/>
    <a:srgbClr val="FFD5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29" autoAdjust="0"/>
    <p:restoredTop sz="65890" autoAdjust="0"/>
  </p:normalViewPr>
  <p:slideViewPr>
    <p:cSldViewPr showGuides="1">
      <p:cViewPr varScale="1">
        <p:scale>
          <a:sx n="96" d="100"/>
          <a:sy n="96" d="100"/>
        </p:scale>
        <p:origin x="798" y="78"/>
      </p:cViewPr>
      <p:guideLst>
        <p:guide orient="horz" pos="1057"/>
        <p:guide orient="horz" pos="1620"/>
        <p:guide orient="horz" pos="1524"/>
        <p:guide pos="2880"/>
        <p:guide pos="864"/>
      </p:guideLst>
    </p:cSldViewPr>
  </p:slideViewPr>
  <p:outlineViewPr>
    <p:cViewPr>
      <p:scale>
        <a:sx n="33" d="100"/>
        <a:sy n="33" d="100"/>
      </p:scale>
      <p:origin x="0" y="56096"/>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4" d="100"/>
          <a:sy n="54" d="100"/>
        </p:scale>
        <p:origin x="2874"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F2A762EA-8D56-F144-AD97-E821495E951D}" type="datetimeFigureOut">
              <a:rPr lang="en-US" smtClean="0"/>
              <a:t>5/7/2019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6FB06B5-6B11-CE41-991B-76F474FA4F47}" type="slidenum">
              <a:rPr lang="en-US" smtClean="0"/>
              <a:t>‹#›</a:t>
            </a:fld>
            <a:endParaRPr lang="en-US"/>
          </a:p>
        </p:txBody>
      </p:sp>
    </p:spTree>
    <p:extLst>
      <p:ext uri="{BB962C8B-B14F-4D97-AF65-F5344CB8AC3E}">
        <p14:creationId xmlns:p14="http://schemas.microsoft.com/office/powerpoint/2010/main" val="1288788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65587AD-5EAA-8B4B-87BB-6DBE873085D7}" type="datetimeFigureOut">
              <a:rPr lang="en-US" smtClean="0"/>
              <a:t>5/7/2019</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B6DE5B4-C3ED-9B47-845A-69031E4DEB5F}" type="slidenum">
              <a:rPr lang="en-US" smtClean="0"/>
              <a:t>‹#›</a:t>
            </a:fld>
            <a:endParaRPr lang="en-US"/>
          </a:p>
        </p:txBody>
      </p:sp>
    </p:spTree>
    <p:extLst>
      <p:ext uri="{BB962C8B-B14F-4D97-AF65-F5344CB8AC3E}">
        <p14:creationId xmlns:p14="http://schemas.microsoft.com/office/powerpoint/2010/main" val="28368536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ethics.va.gov/goalsofcaretraining.asp"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aseline="0" dirty="0"/>
          </a:p>
          <a:p>
            <a:endParaRPr lang="en-US" b="1" baseline="0" dirty="0"/>
          </a:p>
          <a:p>
            <a:pPr defTabSz="931774">
              <a:defRPr/>
            </a:pPr>
            <a:r>
              <a:rPr lang="en-US" b="0" baseline="0" dirty="0"/>
              <a:t>[This drill allows learners to practice the entire goals of care conversation in three parts.  Plan ahead and schedule a follow-up session to do this drill if you do not have enough time during the initial training session(s).]</a:t>
            </a:r>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r>
              <a:rPr lang="en-US" sz="800" i="1" dirty="0"/>
              <a:t>Rights to use the photograph on this slide were purchased by the National Center for Ethics in Health Care from iStockphoto.com.  </a:t>
            </a:r>
          </a:p>
          <a:p>
            <a:pPr marL="8661" lvl="0" indent="0">
              <a:buFontTx/>
              <a:buNone/>
            </a:pPr>
            <a:endParaRPr lang="en-US"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418569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dirty="0">
                <a:solidFill>
                  <a:prstClr val="black"/>
                </a:solidFill>
              </a:rPr>
              <a:t>FACILITATOR NOTES:</a:t>
            </a:r>
          </a:p>
          <a:p>
            <a:endParaRPr lang="en-US" baseline="0" dirty="0"/>
          </a:p>
          <a:p>
            <a:r>
              <a:rPr lang="en-US" baseline="0" dirty="0"/>
              <a:t>This drill is designed to allow you to practice the entire goals of care conversation.  It is divided into three parts.  </a:t>
            </a:r>
          </a:p>
          <a:p>
            <a:endParaRPr lang="en-US" baseline="0" dirty="0"/>
          </a:p>
          <a:p>
            <a:r>
              <a:rPr lang="en-US" baseline="0" dirty="0"/>
              <a:t>Segment 1 includes beginning the conversation, asking for permission to proceed, and discussing the patient’s surrogate.  </a:t>
            </a:r>
          </a:p>
          <a:p>
            <a:endParaRPr lang="en-US" baseline="0" dirty="0"/>
          </a:p>
          <a:p>
            <a:r>
              <a:rPr lang="en-US" baseline="0" dirty="0"/>
              <a:t>Segment 2 includes assessing understanding, reframing, responding to emotion, mapping, aligning, and planning.</a:t>
            </a:r>
          </a:p>
          <a:p>
            <a:endParaRPr lang="en-US" baseline="0" dirty="0"/>
          </a:p>
          <a:p>
            <a:r>
              <a:rPr lang="en-US" baseline="0" dirty="0"/>
              <a:t>Segment 3 includes additional discussion about life-sustaining treatment, summarizing shared decisions, and closing the conversation.</a:t>
            </a:r>
            <a:endParaRPr lang="en-US" dirty="0"/>
          </a:p>
        </p:txBody>
      </p:sp>
      <p:sp>
        <p:nvSpPr>
          <p:cNvPr id="4" name="Slide Number Placeholder 3"/>
          <p:cNvSpPr>
            <a:spLocks noGrp="1"/>
          </p:cNvSpPr>
          <p:nvPr>
            <p:ph type="sldNum" sz="quarter" idx="10"/>
          </p:nvPr>
        </p:nvSpPr>
        <p:spPr/>
        <p:txBody>
          <a:bodyPr/>
          <a:lstStyle/>
          <a:p>
            <a:fld id="{7944817B-FDEA-4B51-A248-1266505E54D4}" type="slidenum">
              <a:rPr lang="en-US" smtClean="0"/>
              <a:t>2</a:t>
            </a:fld>
            <a:endParaRPr lang="en-US"/>
          </a:p>
        </p:txBody>
      </p:sp>
    </p:spTree>
    <p:extLst>
      <p:ext uri="{BB962C8B-B14F-4D97-AF65-F5344CB8AC3E}">
        <p14:creationId xmlns:p14="http://schemas.microsoft.com/office/powerpoint/2010/main" val="2680659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1" baseline="0" dirty="0"/>
          </a:p>
          <a:p>
            <a:r>
              <a:rPr lang="en-US" baseline="0" dirty="0"/>
              <a:t>Divide into pairs and practice Segment 1. </a:t>
            </a:r>
          </a:p>
          <a:p>
            <a:endParaRPr lang="en-US" baseline="0" dirty="0"/>
          </a:p>
          <a:p>
            <a:r>
              <a:rPr lang="en-US" baseline="0" dirty="0"/>
              <a:t>Then switch roles, and when you’re done with Segment 1, debrief with each other:</a:t>
            </a:r>
          </a:p>
          <a:p>
            <a:pPr lvl="1"/>
            <a:r>
              <a:rPr lang="en-US" baseline="0" dirty="0"/>
              <a:t>How did it feel to say the words?</a:t>
            </a:r>
          </a:p>
          <a:p>
            <a:pPr lvl="1"/>
            <a:r>
              <a:rPr lang="en-US" baseline="0" dirty="0"/>
              <a:t>One thing the clinician noticed</a:t>
            </a:r>
          </a:p>
          <a:p>
            <a:pPr lvl="1"/>
            <a:r>
              <a:rPr lang="en-US" baseline="0" dirty="0"/>
              <a:t>One thing the patient notices</a:t>
            </a:r>
          </a:p>
          <a:p>
            <a:endParaRPr lang="en-US" baseline="0" dirty="0"/>
          </a:p>
          <a:p>
            <a:r>
              <a:rPr lang="en-US" baseline="0" dirty="0"/>
              <a:t>Then follow the same process and practice Segments 2 and 3.  Then we will debrief as a large group.  </a:t>
            </a:r>
          </a:p>
          <a:p>
            <a:pPr marL="0" lvl="1" defTabSz="931774">
              <a:defRPr/>
            </a:pPr>
            <a:endParaRPr lang="en-US" b="1" u="none" baseline="0" dirty="0"/>
          </a:p>
          <a:p>
            <a:pPr marL="0" lvl="1" defTabSz="931774">
              <a:defRPr/>
            </a:pPr>
            <a:r>
              <a:rPr lang="en-US" baseline="0" dirty="0"/>
              <a:t>[Ask if there are any questions, and start the practice.  Walk around the room and observe.]</a:t>
            </a:r>
          </a:p>
          <a:p>
            <a:pPr marL="0" lvl="1" defTabSz="931774">
              <a:defRPr/>
            </a:pPr>
            <a:endParaRPr lang="en-US" b="0" baseline="0" dirty="0"/>
          </a:p>
          <a:p>
            <a:pPr marL="0" lvl="1" defTabSz="931774">
              <a:defRPr/>
            </a:pPr>
            <a:r>
              <a:rPr lang="en-US" b="0" baseline="0" dirty="0"/>
              <a:t>[</a:t>
            </a:r>
            <a:r>
              <a:rPr lang="en-US" b="1" baseline="0" dirty="0"/>
              <a:t>To make the drill more challenging for advanced learners, </a:t>
            </a:r>
            <a:r>
              <a:rPr lang="en-US" b="0" baseline="0" dirty="0"/>
              <a:t>instruct them to read the words on the page first, and then do the drill again and attempt to demonstration the skills without using the paper.  Advanced learners can customize the language as long as it maintains the integrity of the objective of the exercise.]</a:t>
            </a:r>
          </a:p>
          <a:p>
            <a:pPr marL="0" lvl="1" defTabSz="931774">
              <a:defRPr/>
            </a:pPr>
            <a:endParaRPr lang="en-US" b="0" baseline="0" dirty="0"/>
          </a:p>
          <a:p>
            <a:pPr lvl="0"/>
            <a:endParaRPr lang="en-US"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t>3</a:t>
            </a:fld>
            <a:endParaRPr lang="en-US"/>
          </a:p>
        </p:txBody>
      </p:sp>
    </p:spTree>
    <p:extLst>
      <p:ext uri="{BB962C8B-B14F-4D97-AF65-F5344CB8AC3E}">
        <p14:creationId xmlns:p14="http://schemas.microsoft.com/office/powerpoint/2010/main" val="4113806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a:t>
            </a:r>
            <a:r>
              <a:rPr lang="en-US" b="1" baseline="0" dirty="0"/>
              <a:t> NOTES:</a:t>
            </a:r>
          </a:p>
          <a:p>
            <a:endParaRPr lang="en-US" b="0" baseline="0" dirty="0"/>
          </a:p>
          <a:p>
            <a:r>
              <a:rPr lang="en-US" b="0" baseline="0" dirty="0"/>
              <a:t>[After everyone has completed each section of the drill and de-briefed in small groups, lead a quick group discussion about their reactions to the practice experience.  Ask:]</a:t>
            </a:r>
          </a:p>
          <a:p>
            <a:endParaRPr lang="en-US" b="0" baseline="0" dirty="0"/>
          </a:p>
          <a:p>
            <a:pPr marL="698817" lvl="1" indent="-232930">
              <a:buFont typeface="+mj-lt"/>
              <a:buAutoNum type="arabicPeriod"/>
            </a:pPr>
            <a:r>
              <a:rPr lang="en-US" b="0" baseline="0" dirty="0"/>
              <a:t>How did it feel to say the words?</a:t>
            </a:r>
          </a:p>
          <a:p>
            <a:pPr marL="698817" lvl="1" indent="-232930">
              <a:buFont typeface="+mj-lt"/>
              <a:buAutoNum type="arabicPeriod"/>
            </a:pPr>
            <a:r>
              <a:rPr lang="en-US" b="0" baseline="0" dirty="0"/>
              <a:t>One thing you noticed as the clinician</a:t>
            </a:r>
          </a:p>
          <a:p>
            <a:pPr marL="698817" lvl="1" indent="-232930">
              <a:buFont typeface="+mj-lt"/>
              <a:buAutoNum type="arabicPeriod"/>
            </a:pPr>
            <a:r>
              <a:rPr lang="en-US" b="0" baseline="0" dirty="0"/>
              <a:t>One thing you noticed as the patient</a:t>
            </a:r>
          </a:p>
        </p:txBody>
      </p:sp>
      <p:sp>
        <p:nvSpPr>
          <p:cNvPr id="4" name="Slide Number Placeholder 3"/>
          <p:cNvSpPr>
            <a:spLocks noGrp="1"/>
          </p:cNvSpPr>
          <p:nvPr>
            <p:ph type="sldNum" sz="quarter" idx="10"/>
          </p:nvPr>
        </p:nvSpPr>
        <p:spPr/>
        <p:txBody>
          <a:bodyPr/>
          <a:lstStyle/>
          <a:p>
            <a:fld id="{4B6DE5B4-C3ED-9B47-845A-69031E4DEB5F}" type="slidenum">
              <a:rPr lang="en-US" smtClean="0"/>
              <a:t>4</a:t>
            </a:fld>
            <a:endParaRPr lang="en-US"/>
          </a:p>
        </p:txBody>
      </p:sp>
    </p:spTree>
    <p:extLst>
      <p:ext uri="{BB962C8B-B14F-4D97-AF65-F5344CB8AC3E}">
        <p14:creationId xmlns:p14="http://schemas.microsoft.com/office/powerpoint/2010/main" val="3818782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endParaRPr lang="en-US" u="sng" dirty="0">
              <a:solidFill>
                <a:srgbClr val="000000"/>
              </a:solidFill>
              <a:hlinkClick r:id="rId3"/>
            </a:endParaRPr>
          </a:p>
          <a:p>
            <a:endParaRPr lang="en-US" dirty="0"/>
          </a:p>
        </p:txBody>
      </p:sp>
      <p:sp>
        <p:nvSpPr>
          <p:cNvPr id="4" name="Slide Number Placeholder 3"/>
          <p:cNvSpPr>
            <a:spLocks noGrp="1"/>
          </p:cNvSpPr>
          <p:nvPr>
            <p:ph type="sldNum" sz="quarter" idx="10"/>
          </p:nvPr>
        </p:nvSpPr>
        <p:spPr/>
        <p:txBody>
          <a:bodyPr/>
          <a:lstStyle/>
          <a:p>
            <a:fld id="{D631D8D1-C18F-AA47-9186-AF4D9656BC78}" type="slidenum">
              <a:rPr lang="en-US" smtClean="0"/>
              <a:t>5</a:t>
            </a:fld>
            <a:endParaRPr lang="en-US"/>
          </a:p>
        </p:txBody>
      </p:sp>
    </p:spTree>
    <p:extLst>
      <p:ext uri="{BB962C8B-B14F-4D97-AF65-F5344CB8AC3E}">
        <p14:creationId xmlns:p14="http://schemas.microsoft.com/office/powerpoint/2010/main" val="445416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dirty="0"/>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p:cNvSpPr>
            <a:spLocks noGrp="1"/>
          </p:cNvSpPr>
          <p:nvPr>
            <p:ph type="dt" sz="half" idx="10"/>
          </p:nvPr>
        </p:nvSpPr>
        <p:spPr/>
        <p:txBody>
          <a:bodyPr/>
          <a:lstStyle/>
          <a:p>
            <a:fld id="{B7742188-C24B-4844-BCA7-0B9F1B76E402}" type="datetimeFigureOut">
              <a:rPr lang="en-US" smtClean="0"/>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997348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742188-C24B-4844-BCA7-0B9F1B76E402}" type="datetimeFigureOut">
              <a:rPr lang="en-US" smtClean="0"/>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160861921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742188-C24B-4844-BCA7-0B9F1B76E402}" type="datetimeFigureOut">
              <a:rPr lang="en-US" smtClean="0"/>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23854897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content full yellow banner">
    <p:spTree>
      <p:nvGrpSpPr>
        <p:cNvPr id="1" name=""/>
        <p:cNvGrpSpPr/>
        <p:nvPr/>
      </p:nvGrpSpPr>
      <p:grpSpPr>
        <a:xfrm>
          <a:off x="0" y="0"/>
          <a:ext cx="0" cy="0"/>
          <a:chOff x="0" y="0"/>
          <a:chExt cx="0" cy="0"/>
        </a:xfrm>
      </p:grpSpPr>
      <p:sp>
        <p:nvSpPr>
          <p:cNvPr id="9" name="Rectangle 8"/>
          <p:cNvSpPr/>
          <p:nvPr userDrawn="1"/>
        </p:nvSpPr>
        <p:spPr>
          <a:xfrm>
            <a:off x="185928" y="971550"/>
            <a:ext cx="8729472"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185928" y="1352550"/>
            <a:ext cx="8958072"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1"/>
                </a:solidFill>
              </a:defRPr>
            </a:lvl2pPr>
            <a:lvl3pPr>
              <a:lnSpc>
                <a:spcPct val="100000"/>
              </a:lnSpc>
              <a:spcBef>
                <a:spcPts val="1000"/>
              </a:spcBef>
              <a:defRPr sz="1800">
                <a:solidFill>
                  <a:schemeClr val="tx1"/>
                </a:solidFill>
              </a:defRPr>
            </a:lvl3pPr>
            <a:lvl4pPr>
              <a:lnSpc>
                <a:spcPct val="100000"/>
              </a:lnSpc>
              <a:spcBef>
                <a:spcPts val="1000"/>
              </a:spcBef>
              <a:defRPr sz="1800">
                <a:solidFill>
                  <a:schemeClr val="tx1"/>
                </a:solidFill>
              </a:defRPr>
            </a:lvl4pPr>
            <a:lvl5pPr>
              <a:lnSpc>
                <a:spcPct val="100000"/>
              </a:lnSpc>
              <a:spcBef>
                <a:spcPts val="1000"/>
              </a:spcBef>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noChangeAspect="1"/>
          </p:cNvPicPr>
          <p:nvPr userDrawn="1"/>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118872" y="365760"/>
            <a:ext cx="9509760" cy="515112"/>
          </a:xfrm>
          <a:prstGeom prst="rect">
            <a:avLst/>
          </a:prstGeom>
        </p:spPr>
      </p:pic>
      <p:sp>
        <p:nvSpPr>
          <p:cNvPr id="2" name="Title 1"/>
          <p:cNvSpPr>
            <a:spLocks noGrp="1"/>
          </p:cNvSpPr>
          <p:nvPr>
            <p:ph type="title"/>
          </p:nvPr>
        </p:nvSpPr>
        <p:spPr>
          <a:xfrm>
            <a:off x="1752600" y="420624"/>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714540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green banner_video">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25651"/>
            <a:ext cx="9144000" cy="587022"/>
          </a:xfrm>
          <a:prstGeom prst="rect">
            <a:avLst/>
          </a:prstGeom>
          <a:noFill/>
          <a:ln>
            <a:noFill/>
          </a:ln>
        </p:spPr>
      </p:pic>
      <p:sp>
        <p:nvSpPr>
          <p:cNvPr id="2" name="Title 1"/>
          <p:cNvSpPr>
            <a:spLocks noGrp="1"/>
          </p:cNvSpPr>
          <p:nvPr>
            <p:ph type="title"/>
          </p:nvPr>
        </p:nvSpPr>
        <p:spPr>
          <a:xfrm>
            <a:off x="685800" y="379766"/>
            <a:ext cx="7391400" cy="857250"/>
          </a:xfrm>
          <a:noFill/>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
        <p:nvSpPr>
          <p:cNvPr id="17" name="Media Placeholder 16"/>
          <p:cNvSpPr>
            <a:spLocks noGrp="1"/>
          </p:cNvSpPr>
          <p:nvPr>
            <p:ph type="media" sz="quarter" idx="10"/>
          </p:nvPr>
        </p:nvSpPr>
        <p:spPr>
          <a:xfrm>
            <a:off x="1371600" y="1047750"/>
            <a:ext cx="7772400" cy="3566160"/>
          </a:xfrm>
        </p:spPr>
        <p:txBody>
          <a:bodyPr/>
          <a:lstStyle/>
          <a:p>
            <a:endParaRPr lang="en-US" dirty="0"/>
          </a:p>
        </p:txBody>
      </p:sp>
    </p:spTree>
    <p:extLst>
      <p:ext uri="{BB962C8B-B14F-4D97-AF65-F5344CB8AC3E}">
        <p14:creationId xmlns:p14="http://schemas.microsoft.com/office/powerpoint/2010/main" val="1656255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0" y="1428750"/>
            <a:ext cx="8839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1"/>
                </a:solidFill>
              </a:defRPr>
            </a:lvl2pPr>
            <a:lvl3pPr>
              <a:lnSpc>
                <a:spcPct val="100000"/>
              </a:lnSpc>
              <a:spcBef>
                <a:spcPts val="1000"/>
              </a:spcBef>
              <a:defRPr sz="1800">
                <a:solidFill>
                  <a:schemeClr val="tx1"/>
                </a:solidFill>
              </a:defRPr>
            </a:lvl3pPr>
            <a:lvl4pPr>
              <a:lnSpc>
                <a:spcPct val="100000"/>
              </a:lnSpc>
              <a:spcBef>
                <a:spcPts val="1000"/>
              </a:spcBef>
              <a:defRPr sz="1800">
                <a:solidFill>
                  <a:schemeClr val="tx1"/>
                </a:solidFill>
              </a:defRPr>
            </a:lvl4pPr>
            <a:lvl5pPr>
              <a:lnSpc>
                <a:spcPct val="100000"/>
              </a:lnSpc>
              <a:spcBef>
                <a:spcPts val="1000"/>
              </a:spcBef>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34" y="386334"/>
            <a:ext cx="9151434" cy="512064"/>
          </a:xfrm>
          <a:prstGeom prst="rect">
            <a:avLst/>
          </a:prstGeom>
          <a:noFill/>
          <a:effectLst>
            <a:outerShdw blurRad="50800" dist="50800" dir="5400000" algn="ctr" rotWithShape="0">
              <a:schemeClr val="accent4"/>
            </a:outerShdw>
          </a:effectLst>
        </p:spPr>
      </p:pic>
      <p:sp>
        <p:nvSpPr>
          <p:cNvPr id="2" name="Title 1"/>
          <p:cNvSpPr>
            <a:spLocks noGrp="1"/>
          </p:cNvSpPr>
          <p:nvPr>
            <p:ph type="title"/>
          </p:nvPr>
        </p:nvSpPr>
        <p:spPr>
          <a:xfrm>
            <a:off x="876300" y="460248"/>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93986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a:duotone>
              <a:prstClr val="black"/>
              <a:schemeClr val="accent4">
                <a:tint val="45000"/>
                <a:satMod val="400000"/>
              </a:schemeClr>
            </a:duotone>
            <a:extLst>
              <a:ext uri="{BEBA8EAE-BF5A-486C-A8C5-ECC9F3942E4B}">
                <a14:imgProps xmlns:a14="http://schemas.microsoft.com/office/drawing/2010/main">
                  <a14:imgLayer r:embed="rId3">
                    <a14:imgEffect>
                      <a14:colorTemperature colorTemp="6779"/>
                    </a14:imgEffect>
                    <a14:imgEffect>
                      <a14:brightnessContrast bright="35000"/>
                    </a14:imgEffect>
                  </a14:imgLayer>
                </a14:imgProps>
              </a:ext>
              <a:ext uri="{28A0092B-C50C-407E-A947-70E740481C1C}">
                <a14:useLocalDpi xmlns:a14="http://schemas.microsoft.com/office/drawing/2010/main" val="0"/>
              </a:ext>
            </a:extLst>
          </a:blip>
          <a:stretch>
            <a:fillRect/>
          </a:stretch>
        </p:blipFill>
        <p:spPr>
          <a:xfrm>
            <a:off x="0" y="372430"/>
            <a:ext cx="9143683" cy="515112"/>
          </a:xfrm>
          <a:prstGeom prst="rect">
            <a:avLst/>
          </a:prstGeom>
        </p:spPr>
      </p:pic>
      <p:sp>
        <p:nvSpPr>
          <p:cNvPr id="2" name="Title 1"/>
          <p:cNvSpPr>
            <a:spLocks noGrp="1"/>
          </p:cNvSpPr>
          <p:nvPr>
            <p:ph type="title"/>
          </p:nvPr>
        </p:nvSpPr>
        <p:spPr>
          <a:xfrm>
            <a:off x="533400" y="421815"/>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
        <p:nvSpPr>
          <p:cNvPr id="12" name="Rectangle 11"/>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34" y="418440"/>
            <a:ext cx="9151434" cy="512064"/>
          </a:xfrm>
          <a:prstGeom prst="rect">
            <a:avLst/>
          </a:prstGeom>
          <a:noFill/>
          <a:effectLst>
            <a:outerShdw blurRad="50800" dist="50800" dir="5400000" algn="ctr" rotWithShape="0">
              <a:schemeClr val="accent4"/>
            </a:outerShdw>
          </a:effectLst>
        </p:spPr>
      </p:pic>
      <p:sp>
        <p:nvSpPr>
          <p:cNvPr id="14" name="Title 1"/>
          <p:cNvSpPr txBox="1">
            <a:spLocks/>
          </p:cNvSpPr>
          <p:nvPr userDrawn="1"/>
        </p:nvSpPr>
        <p:spPr>
          <a:xfrm>
            <a:off x="876300" y="460248"/>
            <a:ext cx="7391400" cy="857250"/>
          </a:xfrm>
          <a:prstGeom prst="rect">
            <a:avLst/>
          </a:prstGeom>
        </p:spPr>
        <p:txBody>
          <a:bodyPr vert="horz" lIns="0" tIns="0" rIns="0" bIns="0" rtlCol="0" anchor="t" anchorCtr="0">
            <a:noAutofit/>
          </a:bodyPr>
          <a:lstStyle>
            <a:lvl1pPr algn="l" defTabSz="685800" rtl="0" eaLnBrk="1" latinLnBrk="0" hangingPunct="1">
              <a:lnSpc>
                <a:spcPct val="90000"/>
              </a:lnSpc>
              <a:spcBef>
                <a:spcPct val="0"/>
              </a:spcBef>
              <a:buNone/>
              <a:defRPr sz="2600" b="1" kern="1200">
                <a:solidFill>
                  <a:schemeClr val="tx1"/>
                </a:solidFill>
                <a:latin typeface="Franklin Gothic Medium" charset="0"/>
                <a:ea typeface="Franklin Gothic Medium" charset="0"/>
                <a:cs typeface="Franklin Gothic Medium" charset="0"/>
              </a:defRPr>
            </a:lvl1pPr>
          </a:lstStyle>
          <a:p>
            <a:r>
              <a:rPr lang="en-US" dirty="0"/>
              <a:t>Click to edit Master title style</a:t>
            </a:r>
          </a:p>
        </p:txBody>
      </p:sp>
    </p:spTree>
    <p:extLst>
      <p:ext uri="{BB962C8B-B14F-4D97-AF65-F5344CB8AC3E}">
        <p14:creationId xmlns:p14="http://schemas.microsoft.com/office/powerpoint/2010/main" val="15683763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0" y="1428750"/>
            <a:ext cx="8839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8150"/>
            <a:ext cx="9144000" cy="512064"/>
          </a:xfrm>
          <a:prstGeom prst="rect">
            <a:avLst/>
          </a:prstGeom>
          <a:solidFill>
            <a:schemeClr val="bg1"/>
          </a:solidFill>
        </p:spPr>
      </p:pic>
      <p:sp>
        <p:nvSpPr>
          <p:cNvPr id="2" name="Title 1"/>
          <p:cNvSpPr>
            <a:spLocks noGrp="1"/>
          </p:cNvSpPr>
          <p:nvPr>
            <p:ph type="title"/>
          </p:nvPr>
        </p:nvSpPr>
        <p:spPr>
          <a:xfrm>
            <a:off x="876300" y="495300"/>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2917396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0" y="1485900"/>
            <a:ext cx="8839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927" y="358521"/>
            <a:ext cx="9347986" cy="512064"/>
          </a:xfrm>
          <a:prstGeom prst="rect">
            <a:avLst/>
          </a:prstGeom>
        </p:spPr>
      </p:pic>
      <p:sp>
        <p:nvSpPr>
          <p:cNvPr id="2" name="Title 1"/>
          <p:cNvSpPr>
            <a:spLocks noGrp="1"/>
          </p:cNvSpPr>
          <p:nvPr>
            <p:ph type="title"/>
          </p:nvPr>
        </p:nvSpPr>
        <p:spPr>
          <a:xfrm>
            <a:off x="723900" y="465963"/>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4163153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0" y="1428750"/>
            <a:ext cx="8839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304800" y="373914"/>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8" name="Footer Placeholder 4"/>
          <p:cNvSpPr>
            <a:spLocks noGrp="1"/>
          </p:cNvSpPr>
          <p:nvPr>
            <p:ph type="ftr" sz="quarter" idx="3"/>
          </p:nvPr>
        </p:nvSpPr>
        <p:spPr>
          <a:xfrm>
            <a:off x="1600200" y="4843463"/>
            <a:ext cx="5638800" cy="242887"/>
          </a:xfrm>
          <a:prstGeom prst="rect">
            <a:avLst/>
          </a:prstGeom>
        </p:spPr>
        <p:txBody>
          <a:bodyPr/>
          <a:lstStyle>
            <a:lvl1pPr>
              <a:defRPr sz="1600">
                <a:solidFill>
                  <a:schemeClr val="tx1"/>
                </a:solidFill>
              </a:defRPr>
            </a:lvl1pPr>
          </a:lstStyle>
          <a:p>
            <a:r>
              <a:rPr lang="en-US" dirty="0"/>
              <a:t>Goals of Care Conversations </a:t>
            </a:r>
          </a:p>
        </p:txBody>
      </p:sp>
      <p:sp>
        <p:nvSpPr>
          <p:cNvPr id="4" name="TextBox 3"/>
          <p:cNvSpPr txBox="1"/>
          <p:nvPr userDrawn="1"/>
        </p:nvSpPr>
        <p:spPr>
          <a:xfrm>
            <a:off x="650240" y="495808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062259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6_Two Content">
    <p:spTree>
      <p:nvGrpSpPr>
        <p:cNvPr id="1" name=""/>
        <p:cNvGrpSpPr/>
        <p:nvPr/>
      </p:nvGrpSpPr>
      <p:grpSpPr>
        <a:xfrm>
          <a:off x="0" y="0"/>
          <a:ext cx="0" cy="0"/>
          <a:chOff x="0" y="0"/>
          <a:chExt cx="0" cy="0"/>
        </a:xfrm>
      </p:grpSpPr>
      <p:sp>
        <p:nvSpPr>
          <p:cNvPr id="13" name="Rectangle 12"/>
          <p:cNvSpPr/>
          <p:nvPr userDrawn="1"/>
        </p:nvSpPr>
        <p:spPr>
          <a:xfrm>
            <a:off x="910326" y="1012480"/>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
          <p:cNvSpPr>
            <a:spLocks noGrp="1"/>
          </p:cNvSpPr>
          <p:nvPr>
            <p:ph type="title"/>
          </p:nvPr>
        </p:nvSpPr>
        <p:spPr>
          <a:xfrm>
            <a:off x="304800" y="404710"/>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9" name="Rectangle 18"/>
          <p:cNvSpPr/>
          <p:nvPr userDrawn="1"/>
        </p:nvSpPr>
        <p:spPr>
          <a:xfrm>
            <a:off x="4953000" y="1007875"/>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Placeholder 4"/>
          <p:cNvSpPr>
            <a:spLocks noGrp="1"/>
          </p:cNvSpPr>
          <p:nvPr>
            <p:ph type="body" sz="quarter" idx="11"/>
          </p:nvPr>
        </p:nvSpPr>
        <p:spPr>
          <a:xfrm>
            <a:off x="929957" y="982033"/>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22" name="Text Placeholder 4"/>
          <p:cNvSpPr>
            <a:spLocks noGrp="1"/>
          </p:cNvSpPr>
          <p:nvPr>
            <p:ph type="body" sz="quarter" idx="12"/>
          </p:nvPr>
        </p:nvSpPr>
        <p:spPr>
          <a:xfrm>
            <a:off x="4965907" y="1018704"/>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BBED8E-80FF-F44F-A52D-CB7511249DF9}" type="slidenum">
              <a:rPr lang="en-US" smtClean="0"/>
              <a:t>‹#›</a:t>
            </a:fld>
            <a:endParaRPr lang="en-US"/>
          </a:p>
        </p:txBody>
      </p:sp>
    </p:spTree>
    <p:extLst>
      <p:ext uri="{BB962C8B-B14F-4D97-AF65-F5344CB8AC3E}">
        <p14:creationId xmlns:p14="http://schemas.microsoft.com/office/powerpoint/2010/main" val="13595502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7_Two Content">
    <p:spTree>
      <p:nvGrpSpPr>
        <p:cNvPr id="1" name=""/>
        <p:cNvGrpSpPr/>
        <p:nvPr/>
      </p:nvGrpSpPr>
      <p:grpSpPr>
        <a:xfrm>
          <a:off x="0" y="0"/>
          <a:ext cx="0" cy="0"/>
          <a:chOff x="0" y="0"/>
          <a:chExt cx="0" cy="0"/>
        </a:xfrm>
      </p:grpSpPr>
      <p:sp>
        <p:nvSpPr>
          <p:cNvPr id="13" name="Rectangle 12"/>
          <p:cNvSpPr/>
          <p:nvPr userDrawn="1"/>
        </p:nvSpPr>
        <p:spPr>
          <a:xfrm>
            <a:off x="838200" y="1002969"/>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
          <p:cNvSpPr>
            <a:spLocks noGrp="1"/>
          </p:cNvSpPr>
          <p:nvPr>
            <p:ph type="title"/>
          </p:nvPr>
        </p:nvSpPr>
        <p:spPr>
          <a:xfrm>
            <a:off x="304800" y="404710"/>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9" name="Rectangle 18"/>
          <p:cNvSpPr/>
          <p:nvPr userDrawn="1"/>
        </p:nvSpPr>
        <p:spPr>
          <a:xfrm>
            <a:off x="4953000" y="1007875"/>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Placeholder 4"/>
          <p:cNvSpPr>
            <a:spLocks noGrp="1"/>
          </p:cNvSpPr>
          <p:nvPr>
            <p:ph type="body" sz="quarter" idx="11"/>
          </p:nvPr>
        </p:nvSpPr>
        <p:spPr>
          <a:xfrm>
            <a:off x="929957" y="982033"/>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22" name="Text Placeholder 4"/>
          <p:cNvSpPr>
            <a:spLocks noGrp="1"/>
          </p:cNvSpPr>
          <p:nvPr>
            <p:ph type="body" sz="quarter" idx="12"/>
          </p:nvPr>
        </p:nvSpPr>
        <p:spPr>
          <a:xfrm>
            <a:off x="4965907" y="1002969"/>
            <a:ext cx="3827573" cy="536753"/>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Tree>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8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04800" y="404710"/>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2" name="Rectangle 11"/>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p:cNvSpPr>
            <a:spLocks noGrp="1"/>
          </p:cNvSpPr>
          <p:nvPr>
            <p:ph type="body" sz="quarter" idx="11"/>
          </p:nvPr>
        </p:nvSpPr>
        <p:spPr>
          <a:xfrm>
            <a:off x="929957" y="982033"/>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16" name="Text Placeholder 4"/>
          <p:cNvSpPr>
            <a:spLocks noGrp="1"/>
          </p:cNvSpPr>
          <p:nvPr>
            <p:ph type="body" sz="quarter" idx="12"/>
          </p:nvPr>
        </p:nvSpPr>
        <p:spPr>
          <a:xfrm>
            <a:off x="4965907" y="1018704"/>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4" name="Text Placeholder 3"/>
          <p:cNvSpPr>
            <a:spLocks noGrp="1"/>
          </p:cNvSpPr>
          <p:nvPr>
            <p:ph type="body" sz="quarter" idx="13"/>
          </p:nvPr>
        </p:nvSpPr>
        <p:spPr>
          <a:xfrm>
            <a:off x="0" y="4846320"/>
            <a:ext cx="1371600" cy="384048"/>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9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04800" y="404710"/>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2" name="Rectangle 11"/>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p:cNvSpPr>
            <a:spLocks noGrp="1"/>
          </p:cNvSpPr>
          <p:nvPr>
            <p:ph type="body" sz="quarter" idx="11"/>
          </p:nvPr>
        </p:nvSpPr>
        <p:spPr>
          <a:xfrm>
            <a:off x="929957" y="982033"/>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16" name="Text Placeholder 4"/>
          <p:cNvSpPr>
            <a:spLocks noGrp="1"/>
          </p:cNvSpPr>
          <p:nvPr>
            <p:ph type="body" sz="quarter" idx="12"/>
          </p:nvPr>
        </p:nvSpPr>
        <p:spPr>
          <a:xfrm>
            <a:off x="4965907" y="982034"/>
            <a:ext cx="3797093" cy="557688"/>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4" name="Text Placeholder 3"/>
          <p:cNvSpPr>
            <a:spLocks noGrp="1"/>
          </p:cNvSpPr>
          <p:nvPr>
            <p:ph type="body" sz="quarter" idx="13"/>
          </p:nvPr>
        </p:nvSpPr>
        <p:spPr>
          <a:xfrm>
            <a:off x="0" y="4846320"/>
            <a:ext cx="1371600" cy="384048"/>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0_Two Content">
    <p:spTree>
      <p:nvGrpSpPr>
        <p:cNvPr id="1" name=""/>
        <p:cNvGrpSpPr/>
        <p:nvPr/>
      </p:nvGrpSpPr>
      <p:grpSpPr>
        <a:xfrm>
          <a:off x="0" y="0"/>
          <a:ext cx="0" cy="0"/>
          <a:chOff x="0" y="0"/>
          <a:chExt cx="0" cy="0"/>
        </a:xfrm>
      </p:grpSpPr>
      <p:sp>
        <p:nvSpPr>
          <p:cNvPr id="24" name="Rectangle 23"/>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itle 1"/>
          <p:cNvSpPr>
            <a:spLocks noGrp="1"/>
          </p:cNvSpPr>
          <p:nvPr>
            <p:ph type="title"/>
          </p:nvPr>
        </p:nvSpPr>
        <p:spPr>
          <a:xfrm>
            <a:off x="304800" y="309753"/>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28" name="Rectangle 27"/>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Placeholder 4"/>
          <p:cNvSpPr>
            <a:spLocks noGrp="1"/>
          </p:cNvSpPr>
          <p:nvPr>
            <p:ph type="body" sz="quarter" idx="12"/>
          </p:nvPr>
        </p:nvSpPr>
        <p:spPr>
          <a:xfrm>
            <a:off x="4965907" y="1018704"/>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32" name="Text Placeholder 3"/>
          <p:cNvSpPr>
            <a:spLocks noGrp="1"/>
          </p:cNvSpPr>
          <p:nvPr>
            <p:ph type="body" sz="quarter" idx="13"/>
          </p:nvPr>
        </p:nvSpPr>
        <p:spPr>
          <a:xfrm>
            <a:off x="0" y="4846320"/>
            <a:ext cx="1371600" cy="384048"/>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1_Two Content">
    <p:spTree>
      <p:nvGrpSpPr>
        <p:cNvPr id="1" name=""/>
        <p:cNvGrpSpPr/>
        <p:nvPr/>
      </p:nvGrpSpPr>
      <p:grpSpPr>
        <a:xfrm>
          <a:off x="0" y="0"/>
          <a:ext cx="0" cy="0"/>
          <a:chOff x="0" y="0"/>
          <a:chExt cx="0" cy="0"/>
        </a:xfrm>
      </p:grpSpPr>
      <p:sp>
        <p:nvSpPr>
          <p:cNvPr id="13" name="Rectangle 12"/>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
          <p:cNvSpPr>
            <a:spLocks noGrp="1"/>
          </p:cNvSpPr>
          <p:nvPr>
            <p:ph type="title"/>
          </p:nvPr>
        </p:nvSpPr>
        <p:spPr>
          <a:xfrm>
            <a:off x="304800" y="309753"/>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9" name="Rectangle 18"/>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Placeholder 4"/>
          <p:cNvSpPr>
            <a:spLocks noGrp="1"/>
          </p:cNvSpPr>
          <p:nvPr>
            <p:ph type="body" sz="quarter" idx="11"/>
          </p:nvPr>
        </p:nvSpPr>
        <p:spPr>
          <a:xfrm>
            <a:off x="929957" y="982033"/>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23" name="Text Placeholder 3"/>
          <p:cNvSpPr>
            <a:spLocks noGrp="1"/>
          </p:cNvSpPr>
          <p:nvPr>
            <p:ph type="body" sz="quarter" idx="13"/>
          </p:nvPr>
        </p:nvSpPr>
        <p:spPr>
          <a:xfrm>
            <a:off x="0" y="4846320"/>
            <a:ext cx="1371600" cy="384048"/>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5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304800" y="480202"/>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8" name="Footer Placeholder 4"/>
          <p:cNvSpPr>
            <a:spLocks noGrp="1"/>
          </p:cNvSpPr>
          <p:nvPr>
            <p:ph type="ftr" sz="quarter" idx="3"/>
          </p:nvPr>
        </p:nvSpPr>
        <p:spPr>
          <a:xfrm>
            <a:off x="1600200" y="4843463"/>
            <a:ext cx="5638800" cy="242887"/>
          </a:xfrm>
          <a:prstGeom prst="rect">
            <a:avLst/>
          </a:prstGeom>
        </p:spPr>
        <p:txBody>
          <a:bodyPr/>
          <a:lstStyle>
            <a:lvl1pPr>
              <a:defRPr sz="1600">
                <a:solidFill>
                  <a:schemeClr val="tx1"/>
                </a:solidFill>
              </a:defRPr>
            </a:lvl1pPr>
          </a:lstStyle>
          <a:p>
            <a:r>
              <a:rPr lang="en-US" dirty="0"/>
              <a:t>Goals of Care Conversations </a:t>
            </a:r>
          </a:p>
        </p:txBody>
      </p:sp>
      <p:sp>
        <p:nvSpPr>
          <p:cNvPr id="4" name="TextBox 3"/>
          <p:cNvSpPr txBox="1"/>
          <p:nvPr userDrawn="1"/>
        </p:nvSpPr>
        <p:spPr>
          <a:xfrm>
            <a:off x="650240" y="495808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05367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742188-C24B-4844-BCA7-0B9F1B76E402}" type="datetimeFigureOut">
              <a:rPr lang="en-US" smtClean="0"/>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1844888836"/>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7742188-C24B-4844-BCA7-0B9F1B76E402}" type="datetimeFigureOut">
              <a:rPr lang="en-US" smtClean="0"/>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184138255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7742188-C24B-4844-BCA7-0B9F1B76E402}" type="datetimeFigureOut">
              <a:rPr lang="en-US" smtClean="0"/>
              <a:t>5/7/2019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3328341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7742188-C24B-4844-BCA7-0B9F1B76E402}" type="datetimeFigureOut">
              <a:rPr lang="en-US" smtClean="0"/>
              <a:t>5/7/2019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851128766"/>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742188-C24B-4844-BCA7-0B9F1B76E402}" type="datetimeFigureOut">
              <a:rPr lang="en-US" smtClean="0"/>
              <a:t>5/7/2019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654257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742188-C24B-4844-BCA7-0B9F1B76E402}" type="datetimeFigureOut">
              <a:rPr lang="en-US" smtClean="0"/>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1738908988"/>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742188-C24B-4844-BCA7-0B9F1B76E402}" type="datetimeFigureOut">
              <a:rPr lang="en-US" smtClean="0"/>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13699143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B7742188-C24B-4844-BCA7-0B9F1B76E402}" type="datetimeFigureOut">
              <a:rPr lang="en-US" smtClean="0"/>
              <a:t>5/7/2019</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F8890D63-0B11-FC4D-8ADA-4C51CE263FFA}" type="slidenum">
              <a:rPr lang="en-US" smtClean="0"/>
              <a:t>‹#›</a:t>
            </a:fld>
            <a:endParaRPr lang="en-US"/>
          </a:p>
        </p:txBody>
      </p:sp>
    </p:spTree>
    <p:extLst>
      <p:ext uri="{BB962C8B-B14F-4D97-AF65-F5344CB8AC3E}">
        <p14:creationId xmlns:p14="http://schemas.microsoft.com/office/powerpoint/2010/main" val="139937517"/>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 id="2147483690" r:id="rId18"/>
    <p:sldLayoutId id="2147483701" r:id="rId19"/>
    <p:sldLayoutId id="2147483702" r:id="rId20"/>
    <p:sldLayoutId id="2147483703" r:id="rId21"/>
    <p:sldLayoutId id="2147483704" r:id="rId22"/>
    <p:sldLayoutId id="2147483705" r:id="rId23"/>
    <p:sldLayoutId id="2147483706" r:id="rId24"/>
    <p:sldLayoutId id="2147483700" r:id="rId25"/>
  </p:sldLayoutIdLst>
  <p:hf hdr="0" ftr="0" dt="0"/>
  <p:txStyles>
    <p:titleStyle>
      <a:lvl1pPr algn="l" defTabSz="685800" rtl="0" eaLnBrk="1" latinLnBrk="0" hangingPunct="1">
        <a:lnSpc>
          <a:spcPct val="90000"/>
        </a:lnSpc>
        <a:spcBef>
          <a:spcPct val="0"/>
        </a:spcBef>
        <a:buNone/>
        <a:defRPr sz="3300" kern="1200">
          <a:solidFill>
            <a:schemeClr val="tx1"/>
          </a:solidFill>
          <a:latin typeface="Franklin Gothic Medium" charset="0"/>
          <a:ea typeface="Franklin Gothic Medium" charset="0"/>
          <a:cs typeface="Franklin Gothic Medium" charset="0"/>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3" Type="http://schemas.openxmlformats.org/officeDocument/2006/relationships/hyperlink" Target="http://www.ethics.va.gov/goalsofcaretraining.as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hyperlink" Target="http://www.ethics.va.gov/LST.as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39" y="2521677"/>
            <a:ext cx="9144000" cy="1524000"/>
          </a:xfrm>
          <a:solidFill>
            <a:srgbClr val="BBE2B4"/>
          </a:solidFill>
        </p:spPr>
        <p:txBody>
          <a:bodyPr>
            <a:normAutofit/>
          </a:bodyPr>
          <a:lstStyle/>
          <a:p>
            <a:r>
              <a:rPr lang="en-US" sz="2800" dirty="0"/>
              <a:t>Goals of Care Conversations Training for Renal Teams</a:t>
            </a:r>
            <a:br>
              <a:rPr lang="en-US" sz="2800" dirty="0"/>
            </a:br>
            <a:r>
              <a:rPr lang="en-US" sz="3600" dirty="0"/>
              <a:t>Putting It All Together </a:t>
            </a:r>
            <a:br>
              <a:rPr lang="en-US" sz="3600" dirty="0"/>
            </a:br>
            <a:r>
              <a:rPr lang="en-US" sz="3600" dirty="0"/>
              <a:t>Practice Exercise</a:t>
            </a:r>
            <a:endParaRPr lang="en-US" i="1" dirty="0">
              <a:solidFill>
                <a:srgbClr val="F8D73C"/>
              </a:solidFill>
            </a:endParaRPr>
          </a:p>
        </p:txBody>
      </p:sp>
      <p:pic>
        <p:nvPicPr>
          <p:cNvPr id="3" name="Picture 6" descr="image001">
            <a:extLst>
              <a:ext uri="{FF2B5EF4-FFF2-40B4-BE49-F238E27FC236}">
                <a16:creationId xmlns:a16="http://schemas.microsoft.com/office/drawing/2014/main" id="{67BF34DD-7F24-422F-BEF2-16DB093ABB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4221956"/>
            <a:ext cx="3634917" cy="711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BCD1E302-94CC-461F-9B32-0762808647C4}"/>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153102" y="-21202"/>
            <a:ext cx="4837796" cy="2542879"/>
          </a:xfrm>
          <a:prstGeom prst="rect">
            <a:avLst/>
          </a:prstGeom>
        </p:spPr>
      </p:pic>
    </p:spTree>
    <p:extLst>
      <p:ext uri="{BB962C8B-B14F-4D97-AF65-F5344CB8AC3E}">
        <p14:creationId xmlns:p14="http://schemas.microsoft.com/office/powerpoint/2010/main" val="30864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title="yellow background">
            <a:extLst>
              <a:ext uri="{FF2B5EF4-FFF2-40B4-BE49-F238E27FC236}">
                <a16:creationId xmlns:a16="http://schemas.microsoft.com/office/drawing/2014/main" id="{1772448A-D23C-4C8A-BDE7-DAECD01373AD}"/>
              </a:ext>
            </a:extLst>
          </p:cNvPr>
          <p:cNvSpPr/>
          <p:nvPr/>
        </p:nvSpPr>
        <p:spPr>
          <a:xfrm>
            <a:off x="0" y="293901"/>
            <a:ext cx="9144000" cy="606266"/>
          </a:xfrm>
          <a:prstGeom prst="rect">
            <a:avLst/>
          </a:prstGeom>
          <a:solidFill>
            <a:srgbClr val="BBE2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990600" y="1384300"/>
            <a:ext cx="7924800" cy="3657600"/>
          </a:xfrm>
        </p:spPr>
        <p:txBody>
          <a:bodyPr/>
          <a:lstStyle/>
          <a:p>
            <a:pPr marL="0" indent="0">
              <a:buNone/>
            </a:pPr>
            <a:r>
              <a:rPr lang="en-US" b="1" dirty="0"/>
              <a:t>Segment 1: </a:t>
            </a:r>
            <a:r>
              <a:rPr lang="en-US" dirty="0"/>
              <a:t> Begin / Discuss the Patient’s Surrogate</a:t>
            </a:r>
          </a:p>
          <a:p>
            <a:endParaRPr lang="en-US" dirty="0"/>
          </a:p>
          <a:p>
            <a:pPr marL="0" indent="0">
              <a:buNone/>
            </a:pPr>
            <a:r>
              <a:rPr lang="en-US" b="1" dirty="0"/>
              <a:t>Segment 2:</a:t>
            </a:r>
            <a:r>
              <a:rPr lang="en-US" dirty="0"/>
              <a:t>  REMAP – Reframe, Emotion, Map, Align, Plan</a:t>
            </a:r>
          </a:p>
          <a:p>
            <a:endParaRPr lang="en-US" dirty="0"/>
          </a:p>
          <a:p>
            <a:pPr marL="0" indent="0">
              <a:buNone/>
            </a:pPr>
            <a:r>
              <a:rPr lang="en-US" b="1" dirty="0"/>
              <a:t>Segment 3:</a:t>
            </a:r>
            <a:r>
              <a:rPr lang="en-US" dirty="0"/>
              <a:t>  Discuss Life-Sustaining Treatment, Summarize, Close </a:t>
            </a:r>
          </a:p>
        </p:txBody>
      </p:sp>
      <p:sp>
        <p:nvSpPr>
          <p:cNvPr id="2" name="Title 1"/>
          <p:cNvSpPr>
            <a:spLocks noGrp="1"/>
          </p:cNvSpPr>
          <p:nvPr>
            <p:ph type="title"/>
          </p:nvPr>
        </p:nvSpPr>
        <p:spPr>
          <a:xfrm>
            <a:off x="990600" y="412516"/>
            <a:ext cx="7391400" cy="369036"/>
          </a:xfrm>
        </p:spPr>
        <p:txBody>
          <a:bodyPr/>
          <a:lstStyle/>
          <a:p>
            <a:r>
              <a:rPr lang="en-US" b="1" dirty="0"/>
              <a:t>What We Will Practice</a:t>
            </a:r>
          </a:p>
        </p:txBody>
      </p:sp>
      <p:sp>
        <p:nvSpPr>
          <p:cNvPr id="4" name="Slide Number Placeholder 3"/>
          <p:cNvSpPr>
            <a:spLocks noGrp="1"/>
          </p:cNvSpPr>
          <p:nvPr>
            <p:ph type="sldNum" sz="quarter" idx="4294967295"/>
          </p:nvPr>
        </p:nvSpPr>
        <p:spPr>
          <a:xfrm>
            <a:off x="7086600" y="4767263"/>
            <a:ext cx="2057400" cy="274637"/>
          </a:xfrm>
        </p:spPr>
        <p:txBody>
          <a:bodyPr/>
          <a:lstStyle/>
          <a:p>
            <a:fld id="{B4BBED8E-80FF-F44F-A52D-CB7511249DF9}" type="slidenum">
              <a:rPr lang="en-US" smtClean="0">
                <a:solidFill>
                  <a:prstClr val="white">
                    <a:tint val="75000"/>
                  </a:prstClr>
                </a:solidFill>
              </a:rPr>
              <a:pPr/>
              <a:t>2</a:t>
            </a:fld>
            <a:endParaRPr lang="en-US">
              <a:solidFill>
                <a:prstClr val="white">
                  <a:tint val="75000"/>
                </a:prstClr>
              </a:solidFill>
            </a:endParaRPr>
          </a:p>
        </p:txBody>
      </p:sp>
    </p:spTree>
    <p:extLst>
      <p:ext uri="{BB962C8B-B14F-4D97-AF65-F5344CB8AC3E}">
        <p14:creationId xmlns:p14="http://schemas.microsoft.com/office/powerpoint/2010/main" val="1712010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title="yellow background"/>
          <p:cNvSpPr/>
          <p:nvPr/>
        </p:nvSpPr>
        <p:spPr>
          <a:xfrm>
            <a:off x="0" y="293901"/>
            <a:ext cx="9144000" cy="606266"/>
          </a:xfrm>
          <a:prstGeom prst="rect">
            <a:avLst/>
          </a:prstGeom>
          <a:solidFill>
            <a:srgbClr val="BBE2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p:cNvSpPr>
            <a:spLocks noGrp="1"/>
          </p:cNvSpPr>
          <p:nvPr>
            <p:ph sz="half" idx="4294967295"/>
          </p:nvPr>
        </p:nvSpPr>
        <p:spPr>
          <a:xfrm>
            <a:off x="1295400" y="1047750"/>
            <a:ext cx="7543800" cy="3810000"/>
          </a:xfrm>
          <a:prstGeom prst="rect">
            <a:avLst/>
          </a:prstGeom>
        </p:spPr>
        <p:txBody>
          <a:bodyPr>
            <a:noAutofit/>
          </a:bodyPr>
          <a:lstStyle/>
          <a:p>
            <a:pPr marL="274320" lvl="0" indent="-274320">
              <a:lnSpc>
                <a:spcPct val="100000"/>
              </a:lnSpc>
              <a:spcBef>
                <a:spcPts val="1400"/>
              </a:spcBef>
              <a:buBlip>
                <a:blip r:embed="rId3"/>
              </a:buBlip>
            </a:pPr>
            <a:r>
              <a:rPr lang="en-US" sz="2200" dirty="0">
                <a:solidFill>
                  <a:prstClr val="black"/>
                </a:solidFill>
              </a:rPr>
              <a:t>Divide into pairs</a:t>
            </a:r>
          </a:p>
          <a:p>
            <a:pPr marL="274320" lvl="0" indent="-274320">
              <a:lnSpc>
                <a:spcPct val="100000"/>
              </a:lnSpc>
              <a:spcBef>
                <a:spcPts val="1400"/>
              </a:spcBef>
              <a:buBlip>
                <a:blip r:embed="rId3"/>
              </a:buBlip>
            </a:pPr>
            <a:r>
              <a:rPr lang="en-US" sz="2200" dirty="0">
                <a:solidFill>
                  <a:prstClr val="black"/>
                </a:solidFill>
              </a:rPr>
              <a:t>Practice Segment 1 </a:t>
            </a:r>
          </a:p>
          <a:p>
            <a:pPr marL="274320" lvl="0" indent="-274320">
              <a:lnSpc>
                <a:spcPct val="100000"/>
              </a:lnSpc>
              <a:spcBef>
                <a:spcPts val="1400"/>
              </a:spcBef>
              <a:buBlip>
                <a:blip r:embed="rId3"/>
              </a:buBlip>
            </a:pPr>
            <a:r>
              <a:rPr lang="en-US" sz="2200" dirty="0">
                <a:solidFill>
                  <a:prstClr val="black"/>
                </a:solidFill>
              </a:rPr>
              <a:t>Switch roles</a:t>
            </a:r>
          </a:p>
          <a:p>
            <a:pPr marL="274320" lvl="0" indent="-274320">
              <a:lnSpc>
                <a:spcPct val="100000"/>
              </a:lnSpc>
              <a:spcBef>
                <a:spcPts val="1400"/>
              </a:spcBef>
              <a:buBlip>
                <a:blip r:embed="rId3"/>
              </a:buBlip>
            </a:pPr>
            <a:r>
              <a:rPr lang="en-US" sz="2200" dirty="0">
                <a:solidFill>
                  <a:prstClr val="black"/>
                </a:solidFill>
              </a:rPr>
              <a:t>Debrief with one another: </a:t>
            </a:r>
          </a:p>
          <a:p>
            <a:pPr marL="822960" lvl="1" indent="-228600">
              <a:lnSpc>
                <a:spcPct val="100000"/>
              </a:lnSpc>
              <a:spcBef>
                <a:spcPts val="1000"/>
              </a:spcBef>
              <a:buFont typeface="Gill Sans MT" panose="020B0502020104020203" pitchFamily="34" charset="0"/>
              <a:buChar char="–"/>
            </a:pPr>
            <a:r>
              <a:rPr lang="en-US" dirty="0">
                <a:solidFill>
                  <a:prstClr val="black"/>
                </a:solidFill>
              </a:rPr>
              <a:t>How did it feel to say the words?</a:t>
            </a:r>
          </a:p>
          <a:p>
            <a:pPr marL="822960" lvl="1" indent="-228600">
              <a:lnSpc>
                <a:spcPct val="100000"/>
              </a:lnSpc>
              <a:spcBef>
                <a:spcPts val="1000"/>
              </a:spcBef>
              <a:buFont typeface="Gill Sans MT" panose="020B0502020104020203" pitchFamily="34" charset="0"/>
              <a:buChar char="–"/>
            </a:pPr>
            <a:r>
              <a:rPr lang="en-US" dirty="0">
                <a:solidFill>
                  <a:prstClr val="black"/>
                </a:solidFill>
              </a:rPr>
              <a:t>One thing clinician noticed</a:t>
            </a:r>
          </a:p>
          <a:p>
            <a:pPr marL="822960" lvl="1" indent="-228600">
              <a:lnSpc>
                <a:spcPct val="100000"/>
              </a:lnSpc>
              <a:spcBef>
                <a:spcPts val="1000"/>
              </a:spcBef>
              <a:buFont typeface="Gill Sans MT" panose="020B0502020104020203" pitchFamily="34" charset="0"/>
              <a:buChar char="–"/>
            </a:pPr>
            <a:r>
              <a:rPr lang="en-US" dirty="0">
                <a:solidFill>
                  <a:prstClr val="black"/>
                </a:solidFill>
              </a:rPr>
              <a:t>One thing patient noticed</a:t>
            </a:r>
          </a:p>
          <a:p>
            <a:pPr marL="274320" lvl="0" indent="-274320">
              <a:lnSpc>
                <a:spcPct val="100000"/>
              </a:lnSpc>
              <a:spcBef>
                <a:spcPts val="1400"/>
              </a:spcBef>
              <a:buBlip>
                <a:blip r:embed="rId3"/>
              </a:buBlip>
            </a:pPr>
            <a:r>
              <a:rPr lang="en-US" sz="2200" dirty="0">
                <a:solidFill>
                  <a:prstClr val="black"/>
                </a:solidFill>
              </a:rPr>
              <a:t>Repeat and practice Segments 2 &amp; 3</a:t>
            </a:r>
            <a:endParaRPr lang="en-US" dirty="0">
              <a:solidFill>
                <a:prstClr val="black"/>
              </a:solidFill>
            </a:endParaRPr>
          </a:p>
          <a:p>
            <a:pPr marL="457200" lvl="1" indent="0">
              <a:buNone/>
            </a:pPr>
            <a:endParaRPr lang="en-US" sz="2400" dirty="0"/>
          </a:p>
          <a:p>
            <a:pPr lvl="1"/>
            <a:endParaRPr lang="en-US" sz="2400" dirty="0"/>
          </a:p>
          <a:p>
            <a:pPr lvl="1"/>
            <a:endParaRPr lang="en-US" sz="2400" dirty="0"/>
          </a:p>
          <a:p>
            <a:pPr lvl="1"/>
            <a:endParaRPr lang="en-US" sz="2400" dirty="0"/>
          </a:p>
          <a:p>
            <a:endParaRPr lang="en-US" sz="2400" dirty="0"/>
          </a:p>
        </p:txBody>
      </p:sp>
      <p:sp>
        <p:nvSpPr>
          <p:cNvPr id="3" name="Title 2"/>
          <p:cNvSpPr>
            <a:spLocks noGrp="1"/>
          </p:cNvSpPr>
          <p:nvPr>
            <p:ph type="title"/>
          </p:nvPr>
        </p:nvSpPr>
        <p:spPr>
          <a:xfrm>
            <a:off x="1219200" y="293901"/>
            <a:ext cx="6089276" cy="660050"/>
          </a:xfrm>
        </p:spPr>
        <p:txBody>
          <a:bodyPr anchor="ctr"/>
          <a:lstStyle/>
          <a:p>
            <a:r>
              <a:rPr lang="en-US" b="1" dirty="0"/>
              <a:t>Practice Exercise:  Instructions</a:t>
            </a:r>
          </a:p>
        </p:txBody>
      </p:sp>
    </p:spTree>
    <p:extLst>
      <p:ext uri="{BB962C8B-B14F-4D97-AF65-F5344CB8AC3E}">
        <p14:creationId xmlns:p14="http://schemas.microsoft.com/office/powerpoint/2010/main" val="429286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1905000" y="1200150"/>
            <a:ext cx="6553200" cy="3657600"/>
          </a:xfrm>
        </p:spPr>
        <p:txBody>
          <a:bodyPr/>
          <a:lstStyle/>
          <a:p>
            <a:pPr lvl="1"/>
            <a:endParaRPr lang="en-US" dirty="0"/>
          </a:p>
          <a:p>
            <a:r>
              <a:rPr lang="en-US" dirty="0"/>
              <a:t>How did it feel to say the words?</a:t>
            </a:r>
          </a:p>
          <a:p>
            <a:r>
              <a:rPr lang="en-US" dirty="0"/>
              <a:t>One thing you noticed as the clinician</a:t>
            </a:r>
          </a:p>
          <a:p>
            <a:r>
              <a:rPr lang="en-US" dirty="0"/>
              <a:t>One thing you noticed as the patient</a:t>
            </a:r>
          </a:p>
          <a:p>
            <a:endParaRPr lang="en-US" dirty="0"/>
          </a:p>
        </p:txBody>
      </p:sp>
      <p:sp>
        <p:nvSpPr>
          <p:cNvPr id="4" name="Title 3" hidden="1"/>
          <p:cNvSpPr>
            <a:spLocks noGrp="1"/>
          </p:cNvSpPr>
          <p:nvPr>
            <p:ph type="title"/>
          </p:nvPr>
        </p:nvSpPr>
        <p:spPr/>
        <p:txBody>
          <a:bodyPr/>
          <a:lstStyle/>
          <a:p>
            <a:r>
              <a:rPr lang="en-US" dirty="0"/>
              <a:t>title</a:t>
            </a:r>
          </a:p>
        </p:txBody>
      </p:sp>
      <p:sp>
        <p:nvSpPr>
          <p:cNvPr id="6" name="Rectangle 5" title="yellow background"/>
          <p:cNvSpPr/>
          <p:nvPr/>
        </p:nvSpPr>
        <p:spPr>
          <a:xfrm>
            <a:off x="0" y="293901"/>
            <a:ext cx="9144000" cy="606266"/>
          </a:xfrm>
          <a:prstGeom prst="rect">
            <a:avLst/>
          </a:prstGeom>
          <a:solidFill>
            <a:srgbClr val="BBE2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8"/>
          <p:cNvSpPr txBox="1">
            <a:spLocks/>
          </p:cNvSpPr>
          <p:nvPr/>
        </p:nvSpPr>
        <p:spPr>
          <a:xfrm>
            <a:off x="1219200" y="328355"/>
            <a:ext cx="5454428" cy="606137"/>
          </a:xfrm>
          <a:prstGeom prst="rect">
            <a:avLst/>
          </a:prstGeom>
        </p:spPr>
        <p:txBody>
          <a:bodyPr vert="horz" lIns="0" tIns="0" rIns="0" bIns="0" rtlCol="0" anchor="ctr" anchorCtr="0">
            <a:noAutofit/>
          </a:bodyPr>
          <a:lstStyle>
            <a:lvl1pPr algn="l" defTabSz="685800" rtl="0" eaLnBrk="1" latinLnBrk="0" hangingPunct="1">
              <a:lnSpc>
                <a:spcPct val="90000"/>
              </a:lnSpc>
              <a:spcBef>
                <a:spcPct val="0"/>
              </a:spcBef>
              <a:buNone/>
              <a:defRPr sz="2600" b="1" kern="1200">
                <a:solidFill>
                  <a:schemeClr val="tx1"/>
                </a:solidFill>
                <a:latin typeface="Franklin Gothic Medium" charset="0"/>
                <a:ea typeface="Franklin Gothic Medium" charset="0"/>
                <a:cs typeface="Franklin Gothic Medium" charset="0"/>
              </a:defRPr>
            </a:lvl1pPr>
          </a:lstStyle>
          <a:p>
            <a:r>
              <a:rPr lang="en-US" dirty="0"/>
              <a:t>Practice Exercise:  Debrief</a:t>
            </a:r>
          </a:p>
        </p:txBody>
      </p:sp>
    </p:spTree>
    <p:extLst>
      <p:ext uri="{BB962C8B-B14F-4D97-AF65-F5344CB8AC3E}">
        <p14:creationId xmlns:p14="http://schemas.microsoft.com/office/powerpoint/2010/main" val="2971863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FFFFFF"/>
                </a:solidFill>
              </a:rPr>
              <a:t>Goals of Care Conversations </a:t>
            </a:r>
          </a:p>
        </p:txBody>
      </p:sp>
      <p:sp>
        <p:nvSpPr>
          <p:cNvPr id="3" name="Content Placeholder 2"/>
          <p:cNvSpPr>
            <a:spLocks noGrp="1"/>
          </p:cNvSpPr>
          <p:nvPr>
            <p:ph idx="1"/>
          </p:nvPr>
        </p:nvSpPr>
        <p:spPr>
          <a:xfrm>
            <a:off x="419100" y="373469"/>
            <a:ext cx="8305800" cy="3666615"/>
          </a:xfrm>
        </p:spPr>
        <p:txBody>
          <a:bodyPr>
            <a:normAutofit fontScale="92500"/>
          </a:bodyPr>
          <a:lstStyle/>
          <a:p>
            <a:pPr marL="0" indent="0" algn="ctr">
              <a:lnSpc>
                <a:spcPct val="120000"/>
              </a:lnSpc>
              <a:spcBef>
                <a:spcPts val="0"/>
              </a:spcBef>
              <a:buNone/>
            </a:pPr>
            <a:r>
              <a:rPr lang="en-US" sz="1500" dirty="0"/>
              <a:t>Goals of Care Conversations training materials are available for download from                                                     VA National Center for Ethics in Health Care at</a:t>
            </a:r>
          </a:p>
          <a:p>
            <a:pPr marL="0" indent="0" algn="ctr">
              <a:lnSpc>
                <a:spcPct val="120000"/>
              </a:lnSpc>
              <a:spcBef>
                <a:spcPts val="0"/>
              </a:spcBef>
              <a:buNone/>
            </a:pPr>
            <a:r>
              <a:rPr lang="en-US" sz="1500" dirty="0">
                <a:hlinkClick r:id="rId3"/>
              </a:rPr>
              <a:t>http://www.ethics.va.gov/goalsofcaretraining.asp.</a:t>
            </a:r>
            <a:endParaRPr lang="en-US" sz="1500" u="sng" dirty="0">
              <a:hlinkClick r:id="rId3"/>
            </a:endParaRPr>
          </a:p>
          <a:p>
            <a:pPr marL="0" indent="0">
              <a:lnSpc>
                <a:spcPct val="120000"/>
              </a:lnSpc>
              <a:spcBef>
                <a:spcPts val="0"/>
              </a:spcBef>
              <a:buNone/>
            </a:pPr>
            <a:endParaRPr lang="en-US" sz="1500" dirty="0"/>
          </a:p>
          <a:p>
            <a:pPr marL="0" indent="0" algn="ctr">
              <a:lnSpc>
                <a:spcPct val="120000"/>
              </a:lnSpc>
              <a:spcBef>
                <a:spcPts val="0"/>
              </a:spcBef>
              <a:buNone/>
            </a:pPr>
            <a:r>
              <a:rPr lang="en-US" sz="1500" dirty="0"/>
              <a:t>For additional resources related to VA’s Life-Sustaining Treatment Decisions Initiative, please visit </a:t>
            </a:r>
            <a:r>
              <a:rPr lang="en-US" sz="1500" dirty="0">
                <a:hlinkClick r:id="rId4"/>
              </a:rPr>
              <a:t>http://www.ethics.va.gov/LST.asp</a:t>
            </a:r>
            <a:r>
              <a:rPr lang="en-US" sz="1500" dirty="0"/>
              <a:t>.</a:t>
            </a:r>
          </a:p>
          <a:p>
            <a:pPr marL="0" indent="0" algn="ctr">
              <a:lnSpc>
                <a:spcPct val="120000"/>
              </a:lnSpc>
              <a:spcBef>
                <a:spcPts val="0"/>
              </a:spcBef>
              <a:buNone/>
            </a:pPr>
            <a:endParaRPr lang="en-US" sz="1500" dirty="0"/>
          </a:p>
          <a:p>
            <a:pPr marL="0" indent="0" algn="ctr">
              <a:lnSpc>
                <a:spcPct val="120000"/>
              </a:lnSpc>
              <a:spcBef>
                <a:spcPts val="0"/>
              </a:spcBef>
              <a:buNone/>
            </a:pPr>
            <a:r>
              <a:rPr lang="en-US" sz="1500" dirty="0"/>
              <a:t>For additional information about CPR outcomes for maintenance dialysis patients, see: </a:t>
            </a:r>
          </a:p>
          <a:p>
            <a:pPr marL="0" indent="0" algn="ctr">
              <a:lnSpc>
                <a:spcPct val="120000"/>
              </a:lnSpc>
              <a:spcBef>
                <a:spcPts val="0"/>
              </a:spcBef>
              <a:buNone/>
            </a:pPr>
            <a:r>
              <a:rPr lang="en-US" sz="1500" dirty="0"/>
              <a:t>Wong SPY, </a:t>
            </a:r>
            <a:r>
              <a:rPr lang="en-US" sz="1500" dirty="0" err="1"/>
              <a:t>Kreuter</a:t>
            </a:r>
            <a:r>
              <a:rPr lang="en-US" sz="1500" dirty="0"/>
              <a:t> W, Curtis JR, Hall YN, O’Hare AM.  Trends in in-hospital cardiopulmonary resuscitation and survival in adults receiving maintenance dialysis.  </a:t>
            </a:r>
            <a:r>
              <a:rPr lang="en-US" sz="1500" i="1" dirty="0"/>
              <a:t>JAMA Intern Med</a:t>
            </a:r>
            <a:r>
              <a:rPr lang="en-US" sz="1500" dirty="0"/>
              <a:t>. 2015; 175(6):1028-1035. </a:t>
            </a:r>
          </a:p>
          <a:p>
            <a:pPr marL="0" indent="0" algn="ctr">
              <a:lnSpc>
                <a:spcPct val="120000"/>
              </a:lnSpc>
              <a:spcBef>
                <a:spcPts val="0"/>
              </a:spcBef>
              <a:buNone/>
            </a:pPr>
            <a:endParaRPr lang="en-US" sz="1500" dirty="0"/>
          </a:p>
          <a:p>
            <a:pPr marL="0" indent="0" algn="ctr">
              <a:lnSpc>
                <a:spcPct val="120000"/>
              </a:lnSpc>
              <a:spcBef>
                <a:spcPts val="0"/>
              </a:spcBef>
              <a:buNone/>
            </a:pPr>
            <a:r>
              <a:rPr lang="en-US" sz="1500" dirty="0"/>
              <a:t>Goals of Care Conversations training materials were developed and made available for public use through U.S. Department of Veterans Affairs contracts with VitalTalk</a:t>
            </a:r>
          </a:p>
          <a:p>
            <a:pPr marL="0" indent="0" algn="ctr">
              <a:lnSpc>
                <a:spcPct val="120000"/>
              </a:lnSpc>
              <a:spcBef>
                <a:spcPts val="0"/>
              </a:spcBef>
              <a:buNone/>
            </a:pPr>
            <a:r>
              <a:rPr lang="en-US" sz="1500" dirty="0"/>
              <a:t>[Orders VA777-14-P-0400 and VA777-16-C-0015]. </a:t>
            </a:r>
          </a:p>
        </p:txBody>
      </p:sp>
      <p:pic>
        <p:nvPicPr>
          <p:cNvPr id="8" name="Picture 7" descr="National Center for Ethics in Health Care logo" title="logo"/>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24400" y="4248150"/>
            <a:ext cx="3352800" cy="658586"/>
          </a:xfrm>
          <a:prstGeom prst="rect">
            <a:avLst/>
          </a:prstGeom>
        </p:spPr>
      </p:pic>
      <p:pic>
        <p:nvPicPr>
          <p:cNvPr id="9" name="Picture 8" descr="Vital Talk logo" title="logo"/>
          <p:cNvPicPr>
            <a:picLocks noChangeAspect="1"/>
          </p:cNvPicPr>
          <p:nvPr/>
        </p:nvPicPr>
        <p:blipFill>
          <a:blip r:embed="rId6"/>
          <a:stretch>
            <a:fillRect/>
          </a:stretch>
        </p:blipFill>
        <p:spPr>
          <a:xfrm>
            <a:off x="990600" y="4207952"/>
            <a:ext cx="2104069" cy="725998"/>
          </a:xfrm>
          <a:prstGeom prst="rect">
            <a:avLst/>
          </a:prstGeom>
        </p:spPr>
      </p:pic>
      <p:sp>
        <p:nvSpPr>
          <p:cNvPr id="7" name="TextBox 6">
            <a:extLst>
              <a:ext uri="{FF2B5EF4-FFF2-40B4-BE49-F238E27FC236}">
                <a16:creationId xmlns:a16="http://schemas.microsoft.com/office/drawing/2014/main" id="{6E1B8197-D822-4E48-8C33-5B2BA5E15A6C}"/>
              </a:ext>
            </a:extLst>
          </p:cNvPr>
          <p:cNvSpPr txBox="1"/>
          <p:nvPr/>
        </p:nvSpPr>
        <p:spPr>
          <a:xfrm>
            <a:off x="6191250" y="4857750"/>
            <a:ext cx="2266950" cy="215444"/>
          </a:xfrm>
          <a:prstGeom prst="rect">
            <a:avLst/>
          </a:prstGeom>
          <a:noFill/>
        </p:spPr>
        <p:txBody>
          <a:bodyPr wrap="square" rtlCol="0">
            <a:spAutoFit/>
          </a:bodyPr>
          <a:lstStyle/>
          <a:p>
            <a:r>
              <a:rPr lang="en-US" sz="800" dirty="0">
                <a:solidFill>
                  <a:srgbClr val="002060"/>
                </a:solidFill>
              </a:rPr>
              <a:t>Updated for Renal Teams May 2019</a:t>
            </a:r>
          </a:p>
        </p:txBody>
      </p:sp>
    </p:spTree>
    <p:extLst>
      <p:ext uri="{BB962C8B-B14F-4D97-AF65-F5344CB8AC3E}">
        <p14:creationId xmlns:p14="http://schemas.microsoft.com/office/powerpoint/2010/main" val="122260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VA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5E0A4292F218B4A8C69A68DFCC07E24" ma:contentTypeVersion="0" ma:contentTypeDescription="Create a new document." ma:contentTypeScope="" ma:versionID="74a5bafc465f1bddb0da27860991c115">
  <xsd:schema xmlns:xsd="http://www.w3.org/2001/XMLSchema" xmlns:xs="http://www.w3.org/2001/XMLSchema" xmlns:p="http://schemas.microsoft.com/office/2006/metadata/properties" targetNamespace="http://schemas.microsoft.com/office/2006/metadata/properties" ma:root="true" ma:fieldsID="be49189b09f1ade3a025730c41919c3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80969D2-74DB-409C-8735-26C5F0CE0BAF}">
  <ds:schemaRefs>
    <ds:schemaRef ds:uri="http://purl.org/dc/dcmitype/"/>
    <ds:schemaRef ds:uri="http://schemas.openxmlformats.org/package/2006/metadata/core-properties"/>
    <ds:schemaRef ds:uri="http://purl.org/dc/elements/1.1/"/>
    <ds:schemaRef ds:uri="http://purl.org/dc/terms/"/>
    <ds:schemaRef ds:uri="http://schemas.microsoft.com/office/2006/metadata/properties"/>
    <ds:schemaRef ds:uri="http://schemas.microsoft.com/office/2006/documentManagement/types"/>
    <ds:schemaRef ds:uri="http://www.w3.org/XML/1998/namespace"/>
    <ds:schemaRef ds:uri="http://schemas.microsoft.com/office/infopath/2007/PartnerControls"/>
  </ds:schemaRefs>
</ds:datastoreItem>
</file>

<file path=customXml/itemProps2.xml><?xml version="1.0" encoding="utf-8"?>
<ds:datastoreItem xmlns:ds="http://schemas.openxmlformats.org/officeDocument/2006/customXml" ds:itemID="{94A33B50-2ED6-4AA8-B639-DE2FFCA218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2571DEF1-954D-44A4-A490-6154C73AC1B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14954</TotalTime>
  <Words>630</Words>
  <Application>Microsoft Office PowerPoint</Application>
  <PresentationFormat>On-screen Show (16:9)</PresentationFormat>
  <Paragraphs>82</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Franklin Gothic Book</vt:lpstr>
      <vt:lpstr>Franklin Gothic Medium</vt:lpstr>
      <vt:lpstr>Gill Sans MT</vt:lpstr>
      <vt:lpstr>VA theme</vt:lpstr>
      <vt:lpstr>Goals of Care Conversations Training for Renal Teams Putting It All Together  Practice Exercise</vt:lpstr>
      <vt:lpstr>What We Will Practice</vt:lpstr>
      <vt:lpstr>Practice Exercise:  Instructions</vt:lpstr>
      <vt:lpstr>title</vt:lpstr>
      <vt:lpstr>Goals of Care Conversations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Anita</dc:creator>
  <cp:lastModifiedBy>Jill Lowery</cp:lastModifiedBy>
  <cp:revision>540</cp:revision>
  <cp:lastPrinted>2015-02-10T05:04:28Z</cp:lastPrinted>
  <dcterms:created xsi:type="dcterms:W3CDTF">2015-01-09T17:57:39Z</dcterms:created>
  <dcterms:modified xsi:type="dcterms:W3CDTF">2019-05-07T13:57:22Z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0x01010075E0A4292F218B4A8C69A68DFCC07E24</vt:lpwstr>
  </property>
</Properties>
</file>