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7" r:id="rId5"/>
    <p:sldId id="258" r:id="rId6"/>
    <p:sldId id="264" r:id="rId7"/>
    <p:sldId id="346" r:id="rId8"/>
    <p:sldId id="265" r:id="rId9"/>
    <p:sldId id="343" r:id="rId10"/>
    <p:sldId id="344" r:id="rId11"/>
    <p:sldId id="348" r:id="rId12"/>
    <p:sldId id="267" r:id="rId13"/>
    <p:sldId id="345" r:id="rId14"/>
    <p:sldId id="269" r:id="rId15"/>
    <p:sldId id="350" r:id="rId16"/>
    <p:sldId id="351" r:id="rId17"/>
    <p:sldId id="352" r:id="rId18"/>
    <p:sldId id="272" r:id="rId19"/>
    <p:sldId id="286" r:id="rId20"/>
    <p:sldId id="287" r:id="rId21"/>
    <p:sldId id="288" r:id="rId22"/>
    <p:sldId id="289" r:id="rId23"/>
    <p:sldId id="290" r:id="rId24"/>
    <p:sldId id="291" r:id="rId25"/>
    <p:sldId id="280" r:id="rId26"/>
    <p:sldId id="283" r:id="rId27"/>
    <p:sldId id="35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1"/>
    <p:restoredTop sz="82450" autoAdjust="0"/>
  </p:normalViewPr>
  <p:slideViewPr>
    <p:cSldViewPr snapToGrid="0" snapToObjects="1">
      <p:cViewPr varScale="1">
        <p:scale>
          <a:sx n="96" d="100"/>
          <a:sy n="96" d="100"/>
        </p:scale>
        <p:origin x="-20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83ECE-EBA5-0445-B02E-F0F17C3F1E02}" type="datetimeFigureOut">
              <a:rPr lang="en-US" smtClean="0"/>
              <a:pPr/>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39833-3C8E-CE4B-917C-D9C4B62DE05D}" type="slidenum">
              <a:rPr lang="en-US" smtClean="0"/>
              <a:pPr/>
              <a:t>‹#›</a:t>
            </a:fld>
            <a:endParaRPr lang="en-US"/>
          </a:p>
        </p:txBody>
      </p:sp>
    </p:spTree>
    <p:extLst>
      <p:ext uri="{BB962C8B-B14F-4D97-AF65-F5344CB8AC3E}">
        <p14:creationId xmlns:p14="http://schemas.microsoft.com/office/powerpoint/2010/main" val="1203103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5AE2C7A-E575-F84F-87E6-43BD722CB14A}" type="slidenum">
              <a:rPr lang="en-US"/>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51660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39833-3C8E-CE4B-917C-D9C4B62DE05D}" type="slidenum">
              <a:rPr lang="en-US" smtClean="0"/>
              <a:pPr/>
              <a:t>14</a:t>
            </a:fld>
            <a:endParaRPr lang="en-US"/>
          </a:p>
        </p:txBody>
      </p:sp>
    </p:spTree>
    <p:extLst>
      <p:ext uri="{BB962C8B-B14F-4D97-AF65-F5344CB8AC3E}">
        <p14:creationId xmlns:p14="http://schemas.microsoft.com/office/powerpoint/2010/main" val="420041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B333B05-F996-C244-82A3-4B2547D16165}" type="slidenum">
              <a:rPr lang="en-US"/>
              <a:pPr/>
              <a:t>15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48498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709966-FA2C-8B4D-B55D-CF803B9A83D5}"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p:spPr>
        <p:txBody>
          <a:bodyPr/>
          <a:lstStyle/>
          <a:p>
            <a:pPr eaLnBrk="1" hangingPunct="1"/>
            <a:endParaRPr lang="en-US"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3225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59898B0-AB14-8145-8C3B-B460DE515AEE}" type="slidenum">
              <a:rPr lang="en-US"/>
              <a:pPr/>
              <a:t>21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pPr eaLnBrk="1" hangingPunct="1"/>
            <a:endParaRPr lang="en-US"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2753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773306-D5F8-1F4B-B765-52FBFB51314F}"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934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dirty="0">
                <a:latin typeface="Arial" pitchFamily="-108" charset="0"/>
                <a:ea typeface="ＭＳ Ｐゴシック" pitchFamily="-108" charset="-128"/>
                <a:cs typeface="ＭＳ Ｐゴシック" pitchFamily="-108" charset="-128"/>
              </a:rPr>
              <a:t>The single most important predictive factor in cancer is </a:t>
            </a:r>
            <a:r>
              <a:rPr lang="en-US" i="1" dirty="0">
                <a:latin typeface="Arial" pitchFamily="-108" charset="0"/>
                <a:ea typeface="ＭＳ Ｐゴシック" pitchFamily="-108" charset="-128"/>
                <a:cs typeface="ＭＳ Ｐゴシック" pitchFamily="-108" charset="-128"/>
              </a:rPr>
              <a:t>Performance Status also known as Functional Ability; a measure of how much a patient can do for themselves, their activity and energy level. Patients with solid tumors typically lose ~ 70% of their functional ability in the last 3 months of life. The most common scales used to measure functional ability are the </a:t>
            </a:r>
            <a:r>
              <a:rPr lang="en-US" i="1" dirty="0" err="1">
                <a:latin typeface="Arial" pitchFamily="-108" charset="0"/>
                <a:ea typeface="ＭＳ Ｐゴシック" pitchFamily="-108" charset="-128"/>
                <a:cs typeface="ＭＳ Ｐゴシック" pitchFamily="-108" charset="-128"/>
              </a:rPr>
              <a:t>Karnofsky</a:t>
            </a:r>
            <a:r>
              <a:rPr lang="en-US" i="1" dirty="0">
                <a:latin typeface="Arial" pitchFamily="-108" charset="0"/>
                <a:ea typeface="ＭＳ Ｐゴシック" pitchFamily="-108" charset="-128"/>
                <a:cs typeface="ＭＳ Ｐゴシック" pitchFamily="-108" charset="-128"/>
              </a:rPr>
              <a:t> Index (100 = normal; 0 = dead) and the ECOG scale (Eastern Cooperative Oncology Group), (0 = normal; 5 = dead). A median survival of 3 months roughly correlates with a </a:t>
            </a:r>
            <a:r>
              <a:rPr lang="en-US" i="1" dirty="0" err="1">
                <a:latin typeface="Arial" pitchFamily="-108" charset="0"/>
                <a:ea typeface="ＭＳ Ｐゴシック" pitchFamily="-108" charset="-128"/>
                <a:cs typeface="ＭＳ Ｐゴシック" pitchFamily="-108" charset="-128"/>
              </a:rPr>
              <a:t>Karnofsky</a:t>
            </a:r>
            <a:r>
              <a:rPr lang="en-US" i="1" dirty="0">
                <a:latin typeface="Arial" pitchFamily="-108" charset="0"/>
                <a:ea typeface="ＭＳ Ｐゴシック" pitchFamily="-108" charset="-128"/>
                <a:cs typeface="ＭＳ Ｐゴシック" pitchFamily="-108" charset="-128"/>
              </a:rPr>
              <a:t> score &lt;40 or ECOG &gt; 3. Newer prognostic scales have been developed to help provide prognostic information (See Fast Fact #124, 125).The simplest method to assess functional ability is to ask patients: How do you spend your time;, How much time do you spend in bed or laying down? If the response is &gt;50% of the time, and is increasing, you can roughly estimate the prognosis at 3 months or less. Survival time tends to decrease further when there are increasing number of physical symptoms, especially dyspnea, if secondary to the cancer.</a:t>
            </a:r>
            <a:endParaRPr lang="en-US" dirty="0">
              <a:latin typeface="Arial" pitchFamily="-108" charset="0"/>
              <a:ea typeface="ＭＳ Ｐゴシック" pitchFamily="-108" charset="-128"/>
              <a:cs typeface="ＭＳ Ｐゴシック" pitchFamily="-108" charset="-128"/>
            </a:endParaRPr>
          </a:p>
        </p:txBody>
      </p:sp>
      <p:sp>
        <p:nvSpPr>
          <p:cNvPr id="37892" name="Slide Number Placeholder 3"/>
          <p:cNvSpPr>
            <a:spLocks noGrp="1"/>
          </p:cNvSpPr>
          <p:nvPr>
            <p:ph type="sldNum" sz="quarter" idx="5"/>
          </p:nvPr>
        </p:nvSpPr>
        <p:spPr>
          <a:noFill/>
        </p:spPr>
        <p:txBody>
          <a:bodyPr/>
          <a:lstStyle/>
          <a:p>
            <a:fld id="{A8572B14-4C3F-D942-8CCD-5FCB2AA1C743}" type="slidenum">
              <a:rPr lang="en-US"/>
              <a:pPr/>
              <a:t>3</a:t>
            </a:fld>
            <a:endParaRPr lang="en-US"/>
          </a:p>
        </p:txBody>
      </p:sp>
    </p:spTree>
    <p:extLst>
      <p:ext uri="{BB962C8B-B14F-4D97-AF65-F5344CB8AC3E}">
        <p14:creationId xmlns:p14="http://schemas.microsoft.com/office/powerpoint/2010/main" val="144504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39833-3C8E-CE4B-917C-D9C4B62DE05D}" type="slidenum">
              <a:rPr lang="en-US" smtClean="0"/>
              <a:pPr/>
              <a:t>4</a:t>
            </a:fld>
            <a:endParaRPr lang="en-US"/>
          </a:p>
        </p:txBody>
      </p:sp>
    </p:spTree>
    <p:extLst>
      <p:ext uri="{BB962C8B-B14F-4D97-AF65-F5344CB8AC3E}">
        <p14:creationId xmlns:p14="http://schemas.microsoft.com/office/powerpoint/2010/main" val="7979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dirty="0">
                <a:latin typeface="Arial" pitchFamily="-108" charset="0"/>
                <a:ea typeface="ＭＳ Ｐゴシック" pitchFamily="-108" charset="-128"/>
                <a:cs typeface="ＭＳ Ｐゴシック" pitchFamily="-108" charset="-128"/>
              </a:rPr>
              <a:t>Calcium-</a:t>
            </a:r>
            <a:r>
              <a:rPr lang="en-US" sz="800" dirty="0">
                <a:latin typeface="Arial" pitchFamily="-108" charset="0"/>
                <a:ea typeface="ＭＳ Ｐゴシック" pitchFamily="-108" charset="-128"/>
                <a:cs typeface="ＭＳ Ｐゴシック" pitchFamily="-108" charset="-128"/>
              </a:rPr>
              <a:t>: 8 weeks (except newly diagnosed breast cancer</a:t>
            </a:r>
            <a:r>
              <a:rPr lang="en-US" dirty="0">
                <a:latin typeface="Arial" pitchFamily="-108" charset="0"/>
                <a:ea typeface="ＭＳ Ｐゴシック" pitchFamily="-108" charset="-128"/>
                <a:cs typeface="ＭＳ Ｐゴシック" pitchFamily="-108" charset="-128"/>
              </a:rPr>
              <a:t>/</a:t>
            </a:r>
            <a:r>
              <a:rPr lang="en-US" sz="800" dirty="0">
                <a:latin typeface="Arial" pitchFamily="-108" charset="0"/>
                <a:ea typeface="ＭＳ Ｐゴシック" pitchFamily="-108" charset="-128"/>
                <a:cs typeface="ＭＳ Ｐゴシック" pitchFamily="-108" charset="-128"/>
              </a:rPr>
              <a:t>myeloma)</a:t>
            </a:r>
          </a:p>
          <a:p>
            <a:pPr eaLnBrk="1" hangingPunct="1"/>
            <a:r>
              <a:rPr lang="en-US" sz="800" dirty="0">
                <a:latin typeface="Arial" pitchFamily="-108" charset="0"/>
                <a:ea typeface="ＭＳ Ｐゴシック" pitchFamily="-108" charset="-128"/>
                <a:cs typeface="ＭＳ Ｐゴシック" pitchFamily="-108" charset="-128"/>
              </a:rPr>
              <a:t>8-12 </a:t>
            </a:r>
            <a:r>
              <a:rPr lang="en-US" sz="800" dirty="0" err="1">
                <a:latin typeface="Arial" pitchFamily="-108" charset="0"/>
                <a:ea typeface="ＭＳ Ｐゴシック" pitchFamily="-108" charset="-128"/>
                <a:cs typeface="ＭＳ Ｐゴシック" pitchFamily="-108" charset="-128"/>
              </a:rPr>
              <a:t>weks</a:t>
            </a:r>
            <a:r>
              <a:rPr lang="en-US" sz="800" dirty="0">
                <a:latin typeface="Arial" pitchFamily="-108" charset="0"/>
                <a:ea typeface="ＭＳ Ｐゴシック" pitchFamily="-108" charset="-128"/>
                <a:cs typeface="ＭＳ Ｐゴシック" pitchFamily="-108" charset="-128"/>
              </a:rPr>
              <a:t> for top three</a:t>
            </a:r>
          </a:p>
          <a:p>
            <a:pPr eaLnBrk="1" hangingPunct="1"/>
            <a:r>
              <a:rPr lang="en-US" sz="800" dirty="0">
                <a:latin typeface="Arial" pitchFamily="-108" charset="0"/>
                <a:ea typeface="ＭＳ Ｐゴシック" pitchFamily="-108" charset="-128"/>
                <a:cs typeface="ＭＳ Ｐゴシック" pitchFamily="-108" charset="-128"/>
              </a:rPr>
              <a:t>Brain </a:t>
            </a:r>
            <a:r>
              <a:rPr lang="en-US" sz="800" dirty="0" err="1">
                <a:latin typeface="Arial" pitchFamily="-108" charset="0"/>
                <a:ea typeface="ＭＳ Ｐゴシック" pitchFamily="-108" charset="-128"/>
                <a:cs typeface="ＭＳ Ｐゴシック" pitchFamily="-108" charset="-128"/>
              </a:rPr>
              <a:t>mets</a:t>
            </a:r>
            <a:r>
              <a:rPr lang="en-US" sz="800" dirty="0">
                <a:latin typeface="Arial" pitchFamily="-108" charset="0"/>
                <a:ea typeface="ＭＳ Ｐゴシック" pitchFamily="-108" charset="-128"/>
                <a:cs typeface="ＭＳ Ｐゴシック" pitchFamily="-108" charset="-128"/>
              </a:rPr>
              <a:t> 1-2 months with </a:t>
            </a:r>
            <a:r>
              <a:rPr lang="en-US" sz="800" dirty="0" err="1">
                <a:latin typeface="Arial" pitchFamily="-108" charset="0"/>
                <a:ea typeface="ＭＳ Ｐゴシック" pitchFamily="-108" charset="-128"/>
                <a:cs typeface="ＭＳ Ｐゴシック" pitchFamily="-108" charset="-128"/>
              </a:rPr>
              <a:t>xrt</a:t>
            </a:r>
            <a:r>
              <a:rPr lang="en-US" sz="800" dirty="0">
                <a:latin typeface="Arial" pitchFamily="-108" charset="0"/>
                <a:ea typeface="ＭＳ Ｐゴシック" pitchFamily="-108" charset="-128"/>
                <a:cs typeface="ＭＳ Ｐゴシック" pitchFamily="-108" charset="-128"/>
              </a:rPr>
              <a:t> and 3-6 with</a:t>
            </a:r>
          </a:p>
          <a:p>
            <a:pPr eaLnBrk="1" hangingPunct="1"/>
            <a:r>
              <a:rPr lang="en-US" sz="800" dirty="0">
                <a:latin typeface="Arial" pitchFamily="-108" charset="0"/>
                <a:ea typeface="ＭＳ Ｐゴシック" pitchFamily="-108" charset="-128"/>
                <a:cs typeface="ＭＳ Ｐゴシック" pitchFamily="-108" charset="-128"/>
              </a:rPr>
              <a:t>Final </a:t>
            </a:r>
            <a:r>
              <a:rPr lang="en-US" sz="800" dirty="0" err="1">
                <a:latin typeface="Arial" pitchFamily="-108" charset="0"/>
                <a:ea typeface="ＭＳ Ｐゴシック" pitchFamily="-108" charset="-128"/>
                <a:cs typeface="ＭＳ Ｐゴシック" pitchFamily="-108" charset="-128"/>
              </a:rPr>
              <a:t>nmber</a:t>
            </a:r>
            <a:r>
              <a:rPr lang="en-US" sz="800" dirty="0">
                <a:latin typeface="Arial" pitchFamily="-108" charset="0"/>
                <a:ea typeface="ＭＳ Ｐゴシック" pitchFamily="-108" charset="-128"/>
                <a:cs typeface="ＭＳ Ｐゴシック" pitchFamily="-108" charset="-128"/>
              </a:rPr>
              <a:t> &lt; 6 months</a:t>
            </a:r>
          </a:p>
          <a:p>
            <a:pPr eaLnBrk="1" hangingPunct="1"/>
            <a:endParaRPr lang="en-US" sz="800" dirty="0">
              <a:latin typeface="Arial" pitchFamily="-108" charset="0"/>
              <a:ea typeface="ＭＳ Ｐゴシック" pitchFamily="-108" charset="-128"/>
              <a:cs typeface="ＭＳ Ｐゴシック" pitchFamily="-108" charset="-128"/>
            </a:endParaRPr>
          </a:p>
          <a:p>
            <a:pPr eaLnBrk="1" hangingPunct="1"/>
            <a:endParaRPr lang="en-US" dirty="0">
              <a:latin typeface="Arial" pitchFamily="-108" charset="0"/>
              <a:ea typeface="ＭＳ Ｐゴシック" pitchFamily="-108" charset="-128"/>
              <a:cs typeface="ＭＳ Ｐゴシック" pitchFamily="-108" charset="-128"/>
            </a:endParaRPr>
          </a:p>
        </p:txBody>
      </p:sp>
      <p:sp>
        <p:nvSpPr>
          <p:cNvPr id="39940" name="Slide Number Placeholder 3"/>
          <p:cNvSpPr>
            <a:spLocks noGrp="1"/>
          </p:cNvSpPr>
          <p:nvPr>
            <p:ph type="sldNum" sz="quarter" idx="5"/>
          </p:nvPr>
        </p:nvSpPr>
        <p:spPr>
          <a:noFill/>
        </p:spPr>
        <p:txBody>
          <a:bodyPr/>
          <a:lstStyle/>
          <a:p>
            <a:fld id="{A6C8B3C7-1EA4-6644-849D-F3F2B0DADD11}" type="slidenum">
              <a:rPr lang="en-US"/>
              <a:pPr/>
              <a:t>5</a:t>
            </a:fld>
            <a:endParaRPr lang="en-US"/>
          </a:p>
        </p:txBody>
      </p:sp>
    </p:spTree>
    <p:extLst>
      <p:ext uri="{BB962C8B-B14F-4D97-AF65-F5344CB8AC3E}">
        <p14:creationId xmlns:p14="http://schemas.microsoft.com/office/powerpoint/2010/main" val="95078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KPS:</a:t>
            </a:r>
            <a:r>
              <a:rPr lang="en-US" baseline="0" dirty="0"/>
              <a:t>  </a:t>
            </a:r>
            <a:r>
              <a:rPr lang="en-US" baseline="0" dirty="0" err="1"/>
              <a:t>Karnofsky</a:t>
            </a:r>
            <a:r>
              <a:rPr lang="en-US" baseline="0" dirty="0"/>
              <a:t> Performance Status Scale</a:t>
            </a:r>
          </a:p>
          <a:p>
            <a:r>
              <a:rPr lang="en-US" dirty="0"/>
              <a:t>http://www.hospicepatients.org/karnofsky.html</a:t>
            </a:r>
          </a:p>
          <a:p>
            <a:endParaRPr lang="en-US" dirty="0"/>
          </a:p>
        </p:txBody>
      </p:sp>
      <p:sp>
        <p:nvSpPr>
          <p:cNvPr id="4" name="Slide Number Placeholder 3"/>
          <p:cNvSpPr>
            <a:spLocks noGrp="1"/>
          </p:cNvSpPr>
          <p:nvPr>
            <p:ph type="sldNum" sz="quarter" idx="10"/>
          </p:nvPr>
        </p:nvSpPr>
        <p:spPr/>
        <p:txBody>
          <a:bodyPr/>
          <a:lstStyle/>
          <a:p>
            <a:fld id="{AB039833-3C8E-CE4B-917C-D9C4B62DE05D}" type="slidenum">
              <a:rPr lang="en-US" smtClean="0"/>
              <a:pPr/>
              <a:t>6</a:t>
            </a:fld>
            <a:endParaRPr lang="en-US"/>
          </a:p>
        </p:txBody>
      </p:sp>
    </p:spTree>
    <p:extLst>
      <p:ext uri="{BB962C8B-B14F-4D97-AF65-F5344CB8AC3E}">
        <p14:creationId xmlns:p14="http://schemas.microsoft.com/office/powerpoint/2010/main" val="48981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235862B-F592-B149-A3C8-8347BB5DDCAF}"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0471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Covariates used to calculate a patient’s Hospital-patient One-year Mortality Risk (HOMR) score at the time of admission to hospital. The Diagnostic Risk Score (Appendix 1) quantifies risk of death for diagnostic groups beyond that explained by the other covariates. Points for the interacting covariates of age and </a:t>
            </a:r>
            <a:r>
              <a:rPr lang="en-GB" altLang="en-US" dirty="0" err="1">
                <a:latin typeface="Arial" charset="0"/>
                <a:ea typeface="msgothic" charset="-128"/>
                <a:cs typeface="msgothic" charset="-128"/>
              </a:rPr>
              <a:t>Charlson</a:t>
            </a:r>
            <a:r>
              <a:rPr lang="en-GB" altLang="en-US" dirty="0">
                <a:latin typeface="Arial" charset="0"/>
                <a:ea typeface="msgothic" charset="-128"/>
                <a:cs typeface="msgothic" charset="-128"/>
              </a:rPr>
              <a:t> Comorbidity Index score include the risk of patient age, comorbidity score and their interaction. In contrast, points for living status and admission urgency include the risk of these covariates and their interaction with admissions by ambulance in the previous year; points for the latter covariate are considered separately. See Table 3 for the expected risk of death within 1 year after hospital admission for each HOMR score. ED = emergency department, ICU = intensive care unit. *In the year before admission. †See Appendix 2 for definitions of each service. (Appendices are available at </a:t>
            </a:r>
            <a:r>
              <a:rPr lang="en-GB" altLang="en-US" dirty="0" err="1">
                <a:latin typeface="Arial" charset="0"/>
                <a:ea typeface="msgothic" charset="-128"/>
                <a:cs typeface="msgothic" charset="-128"/>
              </a:rPr>
              <a:t>www.cmaj.ca</a:t>
            </a:r>
            <a:r>
              <a:rPr lang="en-GB" altLang="en-US" dirty="0">
                <a:latin typeface="Arial" charset="0"/>
                <a:ea typeface="msgothic" charset="-128"/>
                <a:cs typeface="msgothic" charset="-128"/>
              </a:rPr>
              <a:t>/lookup/</a:t>
            </a:r>
            <a:r>
              <a:rPr lang="en-GB" altLang="en-US" dirty="0" err="1">
                <a:latin typeface="Arial" charset="0"/>
                <a:ea typeface="msgothic" charset="-128"/>
                <a:cs typeface="msgothic" charset="-128"/>
              </a:rPr>
              <a:t>suppl</a:t>
            </a:r>
            <a:r>
              <a:rPr lang="en-GB" altLang="en-US" dirty="0">
                <a:latin typeface="Arial" charset="0"/>
                <a:ea typeface="msgothic" charset="-128"/>
                <a:cs typeface="msgothic" charset="-128"/>
              </a:rPr>
              <a:t>/doi:10.1503/cmaj.150209/-/DC1)‏</a:t>
            </a:r>
          </a:p>
        </p:txBody>
      </p:sp>
    </p:spTree>
    <p:extLst>
      <p:ext uri="{BB962C8B-B14F-4D97-AF65-F5344CB8AC3E}">
        <p14:creationId xmlns:p14="http://schemas.microsoft.com/office/powerpoint/2010/main" val="1995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Observed and expected risks of death within 1 year after admission to hospital in the 3 validation cohorts (Ontario, Alberta and Boston) and the derivation cohort,1 as calculated by the Hospital-patient One-year Mortality Risk (HOMR) model. Error bars indicate 95% confidence intervals. A summary of the calibration of each cohort to the expected risk of death is given in Table 2.</a:t>
            </a:r>
          </a:p>
        </p:txBody>
      </p:sp>
    </p:spTree>
    <p:extLst>
      <p:ext uri="{BB962C8B-B14F-4D97-AF65-F5344CB8AC3E}">
        <p14:creationId xmlns:p14="http://schemas.microsoft.com/office/powerpoint/2010/main" val="64282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55F0D5-9C14-2840-A7D1-A2E074F5E510}"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5F0D5-9C14-2840-A7D1-A2E074F5E510}"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5F0D5-9C14-2840-A7D1-A2E074F5E510}"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5F0D5-9C14-2840-A7D1-A2E074F5E510}"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5F0D5-9C14-2840-A7D1-A2E074F5E510}" type="datetimeFigureOut">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55F0D5-9C14-2840-A7D1-A2E074F5E510}" type="datetimeFigureOut">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55F0D5-9C14-2840-A7D1-A2E074F5E510}" type="datetimeFigureOut">
              <a:rPr lang="en-US" smtClean="0"/>
              <a:pPr/>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55F0D5-9C14-2840-A7D1-A2E074F5E510}" type="datetimeFigureOut">
              <a:rPr lang="en-US" smtClean="0"/>
              <a:pPr/>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5F0D5-9C14-2840-A7D1-A2E074F5E510}" type="datetimeFigureOut">
              <a:rPr lang="en-US" smtClean="0"/>
              <a:pPr/>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5F0D5-9C14-2840-A7D1-A2E074F5E510}" type="datetimeFigureOut">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5F0D5-9C14-2840-A7D1-A2E074F5E510}" type="datetimeFigureOut">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E7BB-45B7-1849-860E-65404065F4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5F0D5-9C14-2840-A7D1-A2E074F5E510}" type="datetimeFigureOut">
              <a:rPr lang="en-US" smtClean="0"/>
              <a:pPr/>
              <a:t>6/27/2017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1E7BB-45B7-1849-860E-65404065F4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OLE_LINK1" TargetMode="External"/><Relationship Id="rId5" Type="http://schemas.openxmlformats.org/officeDocument/2006/relationships/image" Target="../media/image6.png"/><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OLE_LINK2" TargetMode="External"/><Relationship Id="rId5" Type="http://schemas.openxmlformats.org/officeDocument/2006/relationships/image" Target="../media/image8.png"/><Relationship Id="rId4" Type="http://schemas.openxmlformats.org/officeDocument/2006/relationships/package" Target="../embeddings/Microsoft_Word_Document2.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thics.va.gov/goalsofcaretraining.asp"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762000" y="1600200"/>
            <a:ext cx="7772400" cy="1470025"/>
          </a:xfrm>
        </p:spPr>
        <p:txBody>
          <a:bodyPr/>
          <a:lstStyle/>
          <a:p>
            <a:pPr eaLnBrk="1" hangingPunct="1"/>
            <a:r>
              <a:rPr lang="en-US" sz="6000" b="1">
                <a:ea typeface="ＭＳ Ｐゴシック" pitchFamily="-108" charset="-128"/>
                <a:cs typeface="ＭＳ Ｐゴシック" pitchFamily="-108" charset="-128"/>
              </a:rPr>
              <a:t>Prognostication</a:t>
            </a:r>
          </a:p>
        </p:txBody>
      </p:sp>
      <p:sp>
        <p:nvSpPr>
          <p:cNvPr id="25603" name="Rectangle 3"/>
          <p:cNvSpPr>
            <a:spLocks noGrp="1" noChangeArrowheads="1"/>
          </p:cNvSpPr>
          <p:nvPr>
            <p:ph type="subTitle" idx="1"/>
          </p:nvPr>
        </p:nvSpPr>
        <p:spPr>
          <a:xfrm>
            <a:off x="1371600" y="3505200"/>
            <a:ext cx="6400800" cy="889819"/>
          </a:xfrm>
        </p:spPr>
        <p:txBody>
          <a:bodyPr>
            <a:normAutofit fontScale="47500" lnSpcReduction="20000"/>
          </a:bodyPr>
          <a:lstStyle/>
          <a:p>
            <a:pPr>
              <a:lnSpc>
                <a:spcPct val="90000"/>
              </a:lnSpc>
            </a:pPr>
            <a:r>
              <a:rPr lang="en-US" sz="4000" dirty="0">
                <a:ea typeface="ＭＳ Ｐゴシック" pitchFamily="-108" charset="-128"/>
                <a:cs typeface="ＭＳ Ｐゴシック" pitchFamily="-108" charset="-128"/>
              </a:rPr>
              <a:t> </a:t>
            </a:r>
            <a:r>
              <a:rPr lang="en-US" sz="3600" dirty="0"/>
              <a:t>Supplement to VA Goals of Care Conversations Training Materials</a:t>
            </a:r>
          </a:p>
          <a:p>
            <a:pPr eaLnBrk="1" hangingPunct="1">
              <a:lnSpc>
                <a:spcPct val="90000"/>
              </a:lnSpc>
            </a:pPr>
            <a:r>
              <a:rPr lang="en-US" sz="4000" dirty="0">
                <a:ea typeface="ＭＳ Ｐゴシック" pitchFamily="-108" charset="-128"/>
                <a:cs typeface="ＭＳ Ｐゴシック" pitchFamily="-108" charset="-128"/>
              </a:rPr>
              <a:t>  Developed January 2017</a:t>
            </a:r>
          </a:p>
          <a:p>
            <a:pPr eaLnBrk="1" hangingPunct="1">
              <a:lnSpc>
                <a:spcPct val="90000"/>
              </a:lnSpc>
            </a:pPr>
            <a:r>
              <a:rPr lang="en-US" dirty="0">
                <a:ea typeface="ＭＳ Ｐゴシック" pitchFamily="-108" charset="-128"/>
                <a:cs typeface="ＭＳ Ｐゴシック" pitchFamily="-108" charset="-128"/>
              </a:rPr>
              <a:t> </a:t>
            </a:r>
          </a:p>
        </p:txBody>
      </p:sp>
      <p:pic>
        <p:nvPicPr>
          <p:cNvPr id="5" name="Picture 4" descr="National Center for Ethics in Health Care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5349330"/>
            <a:ext cx="4219822" cy="8288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 in elderly</a:t>
            </a:r>
          </a:p>
        </p:txBody>
      </p:sp>
      <p:sp>
        <p:nvSpPr>
          <p:cNvPr id="3" name="Content Placeholder 2"/>
          <p:cNvSpPr>
            <a:spLocks noGrp="1"/>
          </p:cNvSpPr>
          <p:nvPr>
            <p:ph idx="1"/>
          </p:nvPr>
        </p:nvSpPr>
        <p:spPr/>
        <p:txBody>
          <a:bodyPr/>
          <a:lstStyle/>
          <a:p>
            <a:r>
              <a:rPr lang="en-US" dirty="0"/>
              <a:t>EPrognosis.com</a:t>
            </a:r>
          </a:p>
          <a:p>
            <a:r>
              <a:rPr lang="en-US" dirty="0"/>
              <a:t>Models for 1 year</a:t>
            </a:r>
          </a:p>
          <a:p>
            <a:pPr lvl="1"/>
            <a:r>
              <a:rPr lang="en-US" sz="2000" dirty="0"/>
              <a:t>male sex (1 point); number of dependent ADLs at discharge (1-4 ADLs, 2 points; all 5 ADLs, 5 points); congestive heart failure (2 points); cancer (solitary, 3 points; metastatic, 8 points); creatinine level higher than 3.0 mg/</a:t>
            </a:r>
            <a:r>
              <a:rPr lang="en-US" sz="2000" dirty="0" err="1"/>
              <a:t>dL</a:t>
            </a:r>
            <a:r>
              <a:rPr lang="en-US" sz="2000" dirty="0"/>
              <a:t> (265 </a:t>
            </a:r>
            <a:r>
              <a:rPr lang="en-US" sz="2000" dirty="0" err="1"/>
              <a:t>μmol</a:t>
            </a:r>
            <a:r>
              <a:rPr lang="en-US" sz="2000" dirty="0"/>
              <a:t>/L) (2 points); and low albumin level (3.0-3.4 g/</a:t>
            </a:r>
            <a:r>
              <a:rPr lang="en-US" sz="2000" dirty="0" err="1"/>
              <a:t>dL</a:t>
            </a:r>
            <a:r>
              <a:rPr lang="en-US" sz="2000" dirty="0"/>
              <a:t>, 1 point; 3.0 g/</a:t>
            </a:r>
            <a:r>
              <a:rPr lang="en-US" sz="2000" dirty="0" err="1"/>
              <a:t>dL</a:t>
            </a:r>
            <a:r>
              <a:rPr lang="en-US" sz="2000" dirty="0"/>
              <a:t>, 2 points)</a:t>
            </a:r>
          </a:p>
          <a:p>
            <a:r>
              <a:rPr lang="en-US" sz="2400" dirty="0"/>
              <a:t> </a:t>
            </a:r>
            <a:r>
              <a:rPr lang="en-US" dirty="0"/>
              <a:t>Models for 4 years</a:t>
            </a:r>
          </a:p>
          <a:p>
            <a:pPr lvl="1"/>
            <a:r>
              <a:rPr lang="en-US" sz="2000" dirty="0"/>
              <a:t>age, sex, self-reported </a:t>
            </a:r>
            <a:r>
              <a:rPr lang="en-US" sz="2000" dirty="0" err="1"/>
              <a:t>comorbid</a:t>
            </a:r>
            <a:r>
              <a:rPr lang="en-US" sz="2000" dirty="0"/>
              <a:t> conditions, and functional measures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fontScale="90000"/>
          </a:bodyPr>
          <a:lstStyle/>
          <a:p>
            <a:pPr eaLnBrk="1" hangingPunct="1"/>
            <a:r>
              <a:rPr lang="en-US" sz="4000">
                <a:ea typeface="ＭＳ Ｐゴシック" pitchFamily="-108" charset="-128"/>
                <a:cs typeface="ＭＳ Ｐゴシック" pitchFamily="-108" charset="-128"/>
              </a:rPr>
              <a:t>Non-Malignant Diseases:</a:t>
            </a:r>
            <a:br>
              <a:rPr lang="en-US" sz="4000">
                <a:ea typeface="ＭＳ Ｐゴシック" pitchFamily="-108" charset="-128"/>
                <a:cs typeface="ＭＳ Ｐゴシック" pitchFamily="-108" charset="-128"/>
              </a:rPr>
            </a:br>
            <a:r>
              <a:rPr lang="en-US" sz="4000">
                <a:ea typeface="ＭＳ Ｐゴシック" pitchFamily="-108" charset="-128"/>
                <a:cs typeface="ＭＳ Ｐゴシック" pitchFamily="-108" charset="-128"/>
              </a:rPr>
              <a:t>Natural History</a:t>
            </a:r>
          </a:p>
        </p:txBody>
      </p:sp>
      <p:graphicFrame>
        <p:nvGraphicFramePr>
          <p:cNvPr id="47106" name="Object 2"/>
          <p:cNvGraphicFramePr>
            <a:graphicFrameLocks noChangeAspect="1"/>
          </p:cNvGraphicFramePr>
          <p:nvPr>
            <p:extLst>
              <p:ext uri="{D42A27DB-BD31-4B8C-83A1-F6EECF244321}">
                <p14:modId xmlns:p14="http://schemas.microsoft.com/office/powerpoint/2010/main" val="3862047229"/>
              </p:ext>
            </p:extLst>
          </p:nvPr>
        </p:nvGraphicFramePr>
        <p:xfrm>
          <a:off x="0" y="1565275"/>
          <a:ext cx="8677275" cy="4819771"/>
        </p:xfrm>
        <a:graphic>
          <a:graphicData uri="http://schemas.openxmlformats.org/presentationml/2006/ole">
            <mc:AlternateContent xmlns:mc="http://schemas.openxmlformats.org/markup-compatibility/2006">
              <mc:Choice xmlns:v="urn:schemas-microsoft-com:vml" Requires="v">
                <p:oleObj spid="_x0000_s37924" name="Chart" r:id="rId3" imgW="8153400" imgH="4533900" progId="MSGraph.Chart.8">
                  <p:embed followColorScheme="full"/>
                </p:oleObj>
              </mc:Choice>
              <mc:Fallback>
                <p:oleObj name="Chart" r:id="rId3" imgW="8153400" imgH="4533900"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5275"/>
                        <a:ext cx="8677275" cy="4819771"/>
                      </a:xfrm>
                      <a:prstGeom prst="rect">
                        <a:avLst/>
                      </a:prstGeom>
                      <a:noFill/>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49241" y="877260"/>
            <a:ext cx="3446459" cy="399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2800" b="1" dirty="0">
                <a:latin typeface="Arial" charset="0"/>
              </a:rPr>
              <a:t>Covariates used to calculate a patient’s Hospital-patient One-year Mortality Risk (HOMR) score at the time of admission to hospital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248610"/>
            <a:ext cx="5164823" cy="6115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553784" y="6455692"/>
            <a:ext cx="5688263" cy="335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2000" dirty="0">
                <a:latin typeface="Arial" charset="0"/>
              </a:rPr>
              <a:t>Carl van </a:t>
            </a:r>
            <a:r>
              <a:rPr lang="en-GB" altLang="en-US" sz="2000" dirty="0" err="1">
                <a:latin typeface="Arial" charset="0"/>
              </a:rPr>
              <a:t>Walraven</a:t>
            </a:r>
            <a:r>
              <a:rPr lang="en-GB" altLang="en-US" sz="2000" dirty="0">
                <a:latin typeface="Arial" charset="0"/>
              </a:rPr>
              <a:t> et al. CMAJ 2015;187:725-733</a:t>
            </a:r>
          </a:p>
        </p:txBody>
      </p:sp>
      <p:sp>
        <p:nvSpPr>
          <p:cNvPr id="3077" name="Text Box 5"/>
          <p:cNvSpPr txBox="1">
            <a:spLocks noChangeArrowheads="1"/>
          </p:cNvSpPr>
          <p:nvPr/>
        </p:nvSpPr>
        <p:spPr bwMode="auto">
          <a:xfrm>
            <a:off x="6641281" y="6203881"/>
            <a:ext cx="2465280" cy="406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dirty="0">
                <a:latin typeface="Arial" charset="0"/>
              </a:rPr>
              <a:t>©2015 by Canadian Medical Association</a:t>
            </a:r>
          </a:p>
        </p:txBody>
      </p:sp>
    </p:spTree>
    <p:extLst>
      <p:ext uri="{BB962C8B-B14F-4D97-AF65-F5344CB8AC3E}">
        <p14:creationId xmlns:p14="http://schemas.microsoft.com/office/powerpoint/2010/main" val="1184714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2000" b="1" dirty="0">
                <a:latin typeface="Arial" charset="0"/>
              </a:rPr>
              <a:t>Observed and expected risks of death within 1 year after admission to hospital in the 3 validation cohorts (Ontario, Alberta and Boston) and the derivation cohort,1 as calculated by the Hospital-patient One-year Mortality Risk (HOMR) model.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9" y="1581151"/>
            <a:ext cx="8085922"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1" y="65816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dirty="0">
                <a:latin typeface="Arial" charset="0"/>
              </a:rPr>
              <a:t>Carl van </a:t>
            </a:r>
            <a:r>
              <a:rPr lang="en-GB" altLang="en-US" sz="1089" b="1" dirty="0" err="1">
                <a:latin typeface="Arial" charset="0"/>
              </a:rPr>
              <a:t>Walraven</a:t>
            </a:r>
            <a:r>
              <a:rPr lang="en-GB" altLang="en-US" sz="1089" b="1" dirty="0">
                <a:latin typeface="Arial" charset="0"/>
              </a:rPr>
              <a:t> et al. CMAJ 2015;187:725-733</a:t>
            </a:r>
          </a:p>
        </p:txBody>
      </p:sp>
      <p:sp>
        <p:nvSpPr>
          <p:cNvPr id="3077" name="Text Box 5"/>
          <p:cNvSpPr txBox="1">
            <a:spLocks noChangeArrowheads="1"/>
          </p:cNvSpPr>
          <p:nvPr/>
        </p:nvSpPr>
        <p:spPr bwMode="auto">
          <a:xfrm>
            <a:off x="6353281" y="6633393"/>
            <a:ext cx="2465280" cy="29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dirty="0">
                <a:latin typeface="Arial" charset="0"/>
              </a:rPr>
              <a:t>©2015 by Canadian Medical Association</a:t>
            </a:r>
          </a:p>
        </p:txBody>
      </p:sp>
    </p:spTree>
    <p:extLst>
      <p:ext uri="{BB962C8B-B14F-4D97-AF65-F5344CB8AC3E}">
        <p14:creationId xmlns:p14="http://schemas.microsoft.com/office/powerpoint/2010/main" val="2145733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88937"/>
            <a:ext cx="2533650" cy="6126163"/>
          </a:xfrm>
        </p:spPr>
        <p:txBody>
          <a:bodyPr>
            <a:noAutofit/>
          </a:bodyPr>
          <a:lstStyle/>
          <a:p>
            <a:pPr algn="l"/>
            <a:r>
              <a:rPr lang="en-US" sz="3600" dirty="0"/>
              <a:t>Other Models: </a:t>
            </a:r>
            <a:br>
              <a:rPr lang="en-US" sz="3600" dirty="0"/>
            </a:br>
            <a:r>
              <a:rPr lang="en-US" sz="3600" dirty="0"/>
              <a:t/>
            </a:r>
            <a:br>
              <a:rPr lang="en-US" sz="3600" dirty="0"/>
            </a:br>
            <a:r>
              <a:rPr lang="en-US" sz="3600" dirty="0"/>
              <a:t>Silver Code, CARING, BISEP, SUPPORT, Levine et al, MPI, HELP, Walter et al, HOMR</a:t>
            </a:r>
          </a:p>
        </p:txBody>
      </p:sp>
      <p:pic>
        <p:nvPicPr>
          <p:cNvPr id="4" name="Content Placeholder 3"/>
          <p:cNvPicPr>
            <a:picLocks noGrp="1" noChangeAspect="1"/>
          </p:cNvPicPr>
          <p:nvPr>
            <p:ph idx="1"/>
          </p:nvPr>
        </p:nvPicPr>
        <p:blipFill>
          <a:blip r:embed="rId3"/>
          <a:stretch>
            <a:fillRect/>
          </a:stretch>
        </p:blipFill>
        <p:spPr>
          <a:xfrm>
            <a:off x="2857500" y="381000"/>
            <a:ext cx="6196578" cy="6126163"/>
          </a:xfrm>
        </p:spPr>
      </p:pic>
    </p:spTree>
    <p:extLst>
      <p:ext uri="{BB962C8B-B14F-4D97-AF65-F5344CB8AC3E}">
        <p14:creationId xmlns:p14="http://schemas.microsoft.com/office/powerpoint/2010/main" val="166833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sz="4000">
                <a:ea typeface="ＭＳ Ｐゴシック" pitchFamily="-108" charset="-128"/>
                <a:cs typeface="ＭＳ Ｐゴシック" pitchFamily="-108" charset="-128"/>
              </a:rPr>
              <a:t>Heart Failure: </a:t>
            </a:r>
            <a:br>
              <a:rPr lang="en-US" sz="4000">
                <a:ea typeface="ＭＳ Ｐゴシック" pitchFamily="-108" charset="-128"/>
                <a:cs typeface="ＭＳ Ｐゴシック" pitchFamily="-108" charset="-128"/>
              </a:rPr>
            </a:br>
            <a:r>
              <a:rPr lang="en-US" sz="4000">
                <a:ea typeface="ＭＳ Ｐゴシック" pitchFamily="-108" charset="-128"/>
                <a:cs typeface="ＭＳ Ｐゴシック" pitchFamily="-108" charset="-128"/>
              </a:rPr>
              <a:t>What are the indicators?</a:t>
            </a:r>
          </a:p>
        </p:txBody>
      </p:sp>
      <p:sp>
        <p:nvSpPr>
          <p:cNvPr id="50179" name="Rectangle 3"/>
          <p:cNvSpPr>
            <a:spLocks noGrp="1" noChangeArrowheads="1"/>
          </p:cNvSpPr>
          <p:nvPr>
            <p:ph type="body" idx="1"/>
          </p:nvPr>
        </p:nvSpPr>
        <p:spPr/>
        <p:txBody>
          <a:bodyPr/>
          <a:lstStyle/>
          <a:p>
            <a:pPr eaLnBrk="1" hangingPunct="1"/>
            <a:r>
              <a:rPr lang="en-US" dirty="0">
                <a:ea typeface="ＭＳ Ｐゴシック" pitchFamily="-108" charset="-128"/>
                <a:cs typeface="ＭＳ Ｐゴシック" pitchFamily="-108" charset="-128"/>
              </a:rPr>
              <a:t>Recent cardiac hospitalization (triples 1-year mortality) </a:t>
            </a:r>
          </a:p>
          <a:p>
            <a:pPr eaLnBrk="1" hangingPunct="1"/>
            <a:r>
              <a:rPr lang="en-US" dirty="0">
                <a:ea typeface="ＭＳ Ｐゴシック" pitchFamily="-108" charset="-128"/>
                <a:cs typeface="ＭＳ Ｐゴシック" pitchFamily="-108" charset="-128"/>
              </a:rPr>
              <a:t>Cachexia </a:t>
            </a:r>
          </a:p>
          <a:p>
            <a:pPr eaLnBrk="1" hangingPunct="1"/>
            <a:r>
              <a:rPr lang="en-US" dirty="0">
                <a:ea typeface="ＭＳ Ｐゴシック" pitchFamily="-108" charset="-128"/>
                <a:cs typeface="ＭＳ Ｐゴシック" pitchFamily="-108" charset="-128"/>
              </a:rPr>
              <a:t>Reduced functional capacity </a:t>
            </a:r>
          </a:p>
          <a:p>
            <a:pPr eaLnBrk="1" hangingPunct="1"/>
            <a:endParaRPr lang="en-US" dirty="0">
              <a:ea typeface="ＭＳ Ｐゴシック" pitchFamily="-108" charset="-128"/>
              <a:cs typeface="ＭＳ Ｐゴシック" pitchFamily="-108" charset="-128"/>
            </a:endParaRPr>
          </a:p>
          <a:p>
            <a:pPr marL="0" indent="0">
              <a:buNone/>
            </a:pPr>
            <a:r>
              <a:rPr lang="en-US" dirty="0">
                <a:ea typeface="ＭＳ Ｐゴシック" pitchFamily="-108" charset="-128"/>
                <a:cs typeface="ＭＳ Ｐゴシック" pitchFamily="-108" charset="-128"/>
              </a:rPr>
              <a:t>  Resource:  www.seattleheartfailuremodel.org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hangingPunct="1"/>
            <a:r>
              <a:rPr lang="en-US" sz="4000">
                <a:ea typeface="ＭＳ Ｐゴシック" pitchFamily="-108" charset="-128"/>
                <a:cs typeface="ＭＳ Ｐゴシック" pitchFamily="-108" charset="-128"/>
              </a:rPr>
              <a:t>End-Stage Liver Disease-</a:t>
            </a:r>
            <a:br>
              <a:rPr lang="en-US" sz="4000">
                <a:ea typeface="ＭＳ Ｐゴシック" pitchFamily="-108" charset="-128"/>
                <a:cs typeface="ＭＳ Ｐゴシック" pitchFamily="-108" charset="-128"/>
              </a:rPr>
            </a:br>
            <a:r>
              <a:rPr lang="en-US" sz="4000">
                <a:ea typeface="ＭＳ Ｐゴシック" pitchFamily="-108" charset="-128"/>
                <a:cs typeface="ＭＳ Ｐゴシック" pitchFamily="-108" charset="-128"/>
              </a:rPr>
              <a:t>What are the indicators?</a:t>
            </a:r>
          </a:p>
        </p:txBody>
      </p:sp>
      <p:sp>
        <p:nvSpPr>
          <p:cNvPr id="44035" name="Rectangle 3"/>
          <p:cNvSpPr>
            <a:spLocks noGrp="1" noChangeArrowheads="1"/>
          </p:cNvSpPr>
          <p:nvPr>
            <p:ph type="body" idx="1"/>
          </p:nvPr>
        </p:nvSpPr>
        <p:spPr/>
        <p:txBody>
          <a:bodyPr/>
          <a:lstStyle/>
          <a:p>
            <a:pPr eaLnBrk="1" hangingPunct="1"/>
            <a:r>
              <a:rPr lang="en-US" dirty="0">
                <a:ea typeface="ＭＳ Ｐゴシック" pitchFamily="-108" charset="-128"/>
                <a:cs typeface="ＭＳ Ｐゴシック" pitchFamily="-108" charset="-128"/>
              </a:rPr>
              <a:t>Compensated or </a:t>
            </a:r>
            <a:r>
              <a:rPr lang="en-US" dirty="0" err="1">
                <a:ea typeface="ＭＳ Ｐゴシック" pitchFamily="-108" charset="-128"/>
                <a:cs typeface="ＭＳ Ｐゴシック" pitchFamily="-108" charset="-128"/>
              </a:rPr>
              <a:t>decompensated</a:t>
            </a:r>
            <a:r>
              <a:rPr lang="en-US" dirty="0">
                <a:ea typeface="ＭＳ Ｐゴシック" pitchFamily="-108" charset="-128"/>
                <a:cs typeface="ＭＳ Ｐゴシック" pitchFamily="-108" charset="-128"/>
              </a:rPr>
              <a:t> cirrhosis</a:t>
            </a:r>
          </a:p>
          <a:p>
            <a:pPr eaLnBrk="1" hangingPunct="1"/>
            <a:r>
              <a:rPr lang="en-US" dirty="0">
                <a:ea typeface="ＭＳ Ｐゴシック" pitchFamily="-108" charset="-128"/>
                <a:cs typeface="ＭＳ Ｐゴシック" pitchFamily="-108" charset="-128"/>
              </a:rPr>
              <a:t>Child’s class- best indicator</a:t>
            </a:r>
          </a:p>
          <a:p>
            <a:pPr eaLnBrk="1" hangingPunct="1"/>
            <a:r>
              <a:rPr lang="en-US" dirty="0" err="1">
                <a:ea typeface="ＭＳ Ｐゴシック" pitchFamily="-108" charset="-128"/>
                <a:cs typeface="ＭＳ Ｐゴシック" pitchFamily="-108" charset="-128"/>
              </a:rPr>
              <a:t>Hepatorenal</a:t>
            </a:r>
            <a:r>
              <a:rPr lang="en-US" dirty="0">
                <a:ea typeface="ＭＳ Ｐゴシック" pitchFamily="-108" charset="-128"/>
                <a:cs typeface="ＭＳ Ｐゴシック" pitchFamily="-108" charset="-128"/>
              </a:rPr>
              <a:t> syndrome </a:t>
            </a:r>
          </a:p>
          <a:p>
            <a:pPr eaLnBrk="1" hangingPunct="1"/>
            <a:r>
              <a:rPr lang="en-US" dirty="0">
                <a:ea typeface="ＭＳ Ｐゴシック" pitchFamily="-108" charset="-128"/>
                <a:cs typeface="ＭＳ Ｐゴシック" pitchFamily="-108" charset="-128"/>
              </a:rPr>
              <a:t>GI Bleed</a:t>
            </a:r>
          </a:p>
          <a:p>
            <a:pPr eaLnBrk="1" hangingPunct="1"/>
            <a:r>
              <a:rPr lang="en-US" dirty="0">
                <a:ea typeface="ＭＳ Ｐゴシック" pitchFamily="-108" charset="-128"/>
                <a:cs typeface="ＭＳ Ｐゴシック" pitchFamily="-108" charset="-128"/>
              </a:rPr>
              <a:t>MELD- objective, used for transplant listing</a:t>
            </a:r>
          </a:p>
          <a:p>
            <a:pPr eaLnBrk="1" hangingPunct="1"/>
            <a:r>
              <a:rPr lang="en-US" dirty="0" err="1">
                <a:ea typeface="ＭＳ Ｐゴシック" pitchFamily="-108" charset="-128"/>
                <a:cs typeface="ＭＳ Ｐゴシック" pitchFamily="-108" charset="-128"/>
              </a:rPr>
              <a:t>Hyponatremia</a:t>
            </a:r>
            <a:endParaRPr lang="en-US" dirty="0">
              <a:ea typeface="ＭＳ Ｐゴシック" pitchFamily="-108" charset="-128"/>
              <a:cs typeface="ＭＳ Ｐゴシック" pitchFamily="-108"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pitchFamily="-108" charset="-128"/>
                <a:cs typeface="ＭＳ Ｐゴシック" pitchFamily="-108" charset="-128"/>
              </a:rPr>
              <a:t>CHILD’s Classification</a:t>
            </a:r>
          </a:p>
        </p:txBody>
      </p:sp>
      <p:graphicFrame>
        <p:nvGraphicFramePr>
          <p:cNvPr id="46082" name="Object 2"/>
          <p:cNvGraphicFramePr>
            <a:graphicFrameLocks noChangeAspect="1"/>
          </p:cNvGraphicFramePr>
          <p:nvPr/>
        </p:nvGraphicFramePr>
        <p:xfrm>
          <a:off x="1758950" y="2584450"/>
          <a:ext cx="5626100" cy="1689100"/>
        </p:xfrm>
        <a:graphic>
          <a:graphicData uri="http://schemas.openxmlformats.org/presentationml/2006/ole">
            <mc:AlternateContent xmlns:mc="http://schemas.openxmlformats.org/markup-compatibility/2006">
              <mc:Choice xmlns:v="urn:schemas-microsoft-com:vml" Requires="v">
                <p:oleObj spid="_x0000_s61503" name="Document" r:id="rId4" imgW="5626100" imgH="1689100" progId="Word.Document.12">
                  <p:embed/>
                </p:oleObj>
              </mc:Choice>
              <mc:Fallback>
                <p:oleObj name="Document" r:id="rId4" imgW="5626100" imgH="168910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2584450"/>
                        <a:ext cx="56261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extLst>
              <p:ext uri="{D42A27DB-BD31-4B8C-83A1-F6EECF244321}">
                <p14:modId xmlns:p14="http://schemas.microsoft.com/office/powerpoint/2010/main" val="513928332"/>
              </p:ext>
            </p:extLst>
          </p:nvPr>
        </p:nvGraphicFramePr>
        <p:xfrm>
          <a:off x="1219200" y="1905000"/>
          <a:ext cx="7010400" cy="4038600"/>
        </p:xfrm>
        <a:graphic>
          <a:graphicData uri="http://schemas.openxmlformats.org/presentationml/2006/ole">
            <mc:AlternateContent xmlns:mc="http://schemas.openxmlformats.org/markup-compatibility/2006">
              <mc:Choice xmlns:v="urn:schemas-microsoft-com:vml" Requires="v">
                <p:oleObj spid="_x0000_s61504" name="Document" r:id="rId6" imgW="5626100" imgH="1689100" progId="Word.Document.12">
                  <p:link updateAutomatic="1"/>
                </p:oleObj>
              </mc:Choice>
              <mc:Fallback>
                <p:oleObj name="Document" r:id="rId6" imgW="5626100" imgH="1689100" progId="Word.Document.12">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905000"/>
                        <a:ext cx="7010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pitchFamily="-108" charset="-128"/>
                <a:cs typeface="ＭＳ Ｐゴシック" pitchFamily="-108" charset="-128"/>
              </a:rPr>
              <a:t>Child’s and prognosis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8285048"/>
              </p:ext>
            </p:extLst>
          </p:nvPr>
        </p:nvGraphicFramePr>
        <p:xfrm>
          <a:off x="682625" y="1981200"/>
          <a:ext cx="7772400" cy="3810000"/>
        </p:xfrm>
        <a:graphic>
          <a:graphicData uri="http://schemas.openxmlformats.org/drawingml/2006/table">
            <a:tbl>
              <a:tblPr/>
              <a:tblGrid>
                <a:gridCol w="1943100">
                  <a:extLst>
                    <a:ext uri="{9D8B030D-6E8A-4147-A177-3AD203B41FA5}">
                      <a16:colId xmlns:a16="http://schemas.microsoft.com/office/drawing/2014/main" xmlns="" val="20000"/>
                    </a:ext>
                  </a:extLst>
                </a:gridCol>
                <a:gridCol w="1637517">
                  <a:extLst>
                    <a:ext uri="{9D8B030D-6E8A-4147-A177-3AD203B41FA5}">
                      <a16:colId xmlns:a16="http://schemas.microsoft.com/office/drawing/2014/main" xmlns="" val="20001"/>
                    </a:ext>
                  </a:extLst>
                </a:gridCol>
                <a:gridCol w="1900052">
                  <a:extLst>
                    <a:ext uri="{9D8B030D-6E8A-4147-A177-3AD203B41FA5}">
                      <a16:colId xmlns:a16="http://schemas.microsoft.com/office/drawing/2014/main" xmlns="" val="20002"/>
                    </a:ext>
                  </a:extLst>
                </a:gridCol>
                <a:gridCol w="2291731">
                  <a:extLst>
                    <a:ext uri="{9D8B030D-6E8A-4147-A177-3AD203B41FA5}">
                      <a16:colId xmlns:a16="http://schemas.microsoft.com/office/drawing/2014/main" xmlns="" val="20003"/>
                    </a:ext>
                  </a:extLst>
                </a:gridCol>
              </a:tblGrid>
              <a:tr h="952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Times New Roman" pitchFamily="-108" charset="0"/>
                        </a:rPr>
                        <a:t>1 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Times New Roman" pitchFamily="-108" charset="0"/>
                        </a:rPr>
                        <a:t>2 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Times New Roman" pitchFamily="-108" charset="0"/>
                        </a:rPr>
                        <a:t>NOTE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952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Times New Roman" pitchFamily="-108" charset="0"/>
                        </a:rPr>
                        <a:t>A (5-6)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Times New Roman" pitchFamily="-108" charset="0"/>
                        </a:rPr>
                        <a:t>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08"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extLst>
                  <a:ext uri="{0D108BD9-81ED-4DB2-BD59-A6C34878D82A}">
                    <a16:rowId xmlns:a16="http://schemas.microsoft.com/office/drawing/2014/main" xmlns="" val="10001"/>
                  </a:ext>
                </a:extLst>
              </a:tr>
              <a:tr h="952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Times New Roman" pitchFamily="-108" charset="0"/>
                        </a:rPr>
                        <a:t>B (7-9)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0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Times New Roman" pitchFamily="-10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extLst>
                  <a:ext uri="{0D108BD9-81ED-4DB2-BD59-A6C34878D82A}">
                    <a16:rowId xmlns:a16="http://schemas.microsoft.com/office/drawing/2014/main" xmlns="" val="10002"/>
                  </a:ext>
                </a:extLst>
              </a:tr>
              <a:tr h="952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Times New Roman" pitchFamily="-108" charset="0"/>
                        </a:rPr>
                        <a:t>C (10-5)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08"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Times New Roman" pitchFamily="-108"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08" charset="0"/>
                        </a:rPr>
                        <a:t>10% if in ICU</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08" charset="0"/>
                        </a:rPr>
                        <a:t>5% if renal failure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FF"/>
                    </a:solidFill>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79566"/>
            <a:ext cx="8229600" cy="1143000"/>
          </a:xfrm>
        </p:spPr>
        <p:txBody>
          <a:bodyPr>
            <a:noAutofit/>
          </a:bodyPr>
          <a:lstStyle/>
          <a:p>
            <a:r>
              <a:rPr lang="en-US" sz="3200" dirty="0">
                <a:ea typeface="ＭＳ Ｐゴシック" pitchFamily="-108" charset="-128"/>
                <a:cs typeface="ＭＳ Ｐゴシック" pitchFamily="-108" charset="-128"/>
              </a:rPr>
              <a:t>Liver Disease:  The Importance of Compensation</a:t>
            </a:r>
          </a:p>
        </p:txBody>
      </p:sp>
      <p:pic>
        <p:nvPicPr>
          <p:cNvPr id="3" name="Picture 2"/>
          <p:cNvPicPr>
            <a:picLocks noChangeAspect="1"/>
          </p:cNvPicPr>
          <p:nvPr/>
        </p:nvPicPr>
        <p:blipFill>
          <a:blip r:embed="rId2"/>
          <a:stretch>
            <a:fillRect/>
          </a:stretch>
        </p:blipFill>
        <p:spPr>
          <a:xfrm>
            <a:off x="1353312" y="1202563"/>
            <a:ext cx="7217664" cy="4810042"/>
          </a:xfrm>
          <a:prstGeom prst="rect">
            <a:avLst/>
          </a:prstGeom>
        </p:spPr>
      </p:pic>
      <p:sp>
        <p:nvSpPr>
          <p:cNvPr id="4" name="TextBox 3"/>
          <p:cNvSpPr txBox="1"/>
          <p:nvPr/>
        </p:nvSpPr>
        <p:spPr>
          <a:xfrm>
            <a:off x="4053840" y="6156960"/>
            <a:ext cx="4517136" cy="369332"/>
          </a:xfrm>
          <a:prstGeom prst="rect">
            <a:avLst/>
          </a:prstGeom>
          <a:noFill/>
        </p:spPr>
        <p:txBody>
          <a:bodyPr wrap="square" rtlCol="0">
            <a:spAutoFit/>
          </a:bodyPr>
          <a:lstStyle/>
          <a:p>
            <a:r>
              <a:rPr lang="en-US"/>
              <a:t>https://doi.org/10.1016/j.jhep.2005.10.013</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ea typeface="ＭＳ Ｐゴシック" pitchFamily="-108" charset="-128"/>
                <a:cs typeface="ＭＳ Ｐゴシック" pitchFamily="-108" charset="-128"/>
              </a:rPr>
              <a:t>Learning Objectives</a:t>
            </a:r>
          </a:p>
        </p:txBody>
      </p:sp>
      <p:sp>
        <p:nvSpPr>
          <p:cNvPr id="27651" name="Rectangle 3"/>
          <p:cNvSpPr>
            <a:spLocks noGrp="1" noChangeArrowheads="1"/>
          </p:cNvSpPr>
          <p:nvPr>
            <p:ph type="body" idx="1"/>
          </p:nvPr>
        </p:nvSpPr>
        <p:spPr/>
        <p:txBody>
          <a:bodyPr/>
          <a:lstStyle/>
          <a:p>
            <a:pPr eaLnBrk="1" hangingPunct="1"/>
            <a:r>
              <a:rPr lang="en-US">
                <a:ea typeface="ＭＳ Ｐゴシック" pitchFamily="-108" charset="-128"/>
                <a:cs typeface="ＭＳ Ｐゴシック" pitchFamily="-108" charset="-128"/>
              </a:rPr>
              <a:t>Describe the disease trajectory of advanced malignant disease.</a:t>
            </a:r>
          </a:p>
          <a:p>
            <a:pPr eaLnBrk="1" hangingPunct="1"/>
            <a:r>
              <a:rPr lang="en-US">
                <a:ea typeface="ＭＳ Ｐゴシック" pitchFamily="-108" charset="-128"/>
                <a:cs typeface="ＭＳ Ｐゴシック" pitchFamily="-108" charset="-128"/>
              </a:rPr>
              <a:t>Describe the disease trajectory of advanced non-malignant disease.</a:t>
            </a:r>
          </a:p>
          <a:p>
            <a:pPr eaLnBrk="1" hangingPunct="1"/>
            <a:r>
              <a:rPr lang="en-US">
                <a:ea typeface="ＭＳ Ｐゴシック" pitchFamily="-108" charset="-128"/>
                <a:cs typeface="ＭＳ Ｐゴシック" pitchFamily="-108" charset="-128"/>
              </a:rPr>
              <a:t>Name two prognostic markers in  advanced malignancy, and one in a non-malignant disease.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pitchFamily="-108" charset="-128"/>
                <a:cs typeface="ＭＳ Ｐゴシック" pitchFamily="-108" charset="-128"/>
              </a:rPr>
              <a:t>MELD and prognosis</a:t>
            </a:r>
          </a:p>
        </p:txBody>
      </p:sp>
      <p:graphicFrame>
        <p:nvGraphicFramePr>
          <p:cNvPr id="49154" name="Object 2"/>
          <p:cNvGraphicFramePr>
            <a:graphicFrameLocks noChangeAspect="1"/>
          </p:cNvGraphicFramePr>
          <p:nvPr/>
        </p:nvGraphicFramePr>
        <p:xfrm>
          <a:off x="1758950" y="2755900"/>
          <a:ext cx="5626100" cy="1346200"/>
        </p:xfrm>
        <a:graphic>
          <a:graphicData uri="http://schemas.openxmlformats.org/presentationml/2006/ole">
            <mc:AlternateContent xmlns:mc="http://schemas.openxmlformats.org/markup-compatibility/2006">
              <mc:Choice xmlns:v="urn:schemas-microsoft-com:vml" Requires="v">
                <p:oleObj spid="_x0000_s64577" name="Document" r:id="rId4" imgW="5626100" imgH="1346200" progId="Word.Document.12">
                  <p:embed/>
                </p:oleObj>
              </mc:Choice>
              <mc:Fallback>
                <p:oleObj name="Document" r:id="rId4" imgW="5626100" imgH="134620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2755900"/>
                        <a:ext cx="56261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9155" name="Object 3"/>
          <p:cNvGraphicFramePr>
            <a:graphicFrameLocks noChangeAspect="1"/>
          </p:cNvGraphicFramePr>
          <p:nvPr>
            <p:extLst>
              <p:ext uri="{D42A27DB-BD31-4B8C-83A1-F6EECF244321}">
                <p14:modId xmlns:p14="http://schemas.microsoft.com/office/powerpoint/2010/main" val="751776068"/>
              </p:ext>
            </p:extLst>
          </p:nvPr>
        </p:nvGraphicFramePr>
        <p:xfrm>
          <a:off x="533400" y="1782452"/>
          <a:ext cx="8077200" cy="3810000"/>
        </p:xfrm>
        <a:graphic>
          <a:graphicData uri="http://schemas.openxmlformats.org/presentationml/2006/ole">
            <mc:AlternateContent xmlns:mc="http://schemas.openxmlformats.org/markup-compatibility/2006">
              <mc:Choice xmlns:v="urn:schemas-microsoft-com:vml" Requires="v">
                <p:oleObj spid="_x0000_s64578" name="Document" r:id="rId6" imgW="5626100" imgH="1524000" progId="Word.Document.12">
                  <p:link updateAutomatic="1"/>
                </p:oleObj>
              </mc:Choice>
              <mc:Fallback>
                <p:oleObj name="Document" r:id="rId6" imgW="5626100" imgH="1524000" progId="Word.Document.12">
                  <p:link updateAutomatic="1"/>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782452"/>
                        <a:ext cx="8077200" cy="3810000"/>
                      </a:xfrm>
                      <a:prstGeom prst="rect">
                        <a:avLst/>
                      </a:prstGeom>
                      <a:solidFill>
                        <a:schemeClr val="bg1"/>
                      </a:solidFill>
                      <a:ln>
                        <a:noFill/>
                      </a:ln>
                      <a:effectLst/>
                      <a:extLst/>
                    </p:spPr>
                  </p:pic>
                </p:oleObj>
              </mc:Fallback>
            </mc:AlternateContent>
          </a:graphicData>
        </a:graphic>
      </p:graphicFrame>
      <p:sp>
        <p:nvSpPr>
          <p:cNvPr id="3" name="TextBox 2"/>
          <p:cNvSpPr txBox="1"/>
          <p:nvPr/>
        </p:nvSpPr>
        <p:spPr>
          <a:xfrm>
            <a:off x="2883219" y="5931125"/>
            <a:ext cx="6053517" cy="369332"/>
          </a:xfrm>
          <a:prstGeom prst="rect">
            <a:avLst/>
          </a:prstGeom>
          <a:noFill/>
        </p:spPr>
        <p:txBody>
          <a:bodyPr wrap="square" rtlCol="0">
            <a:spAutoFit/>
          </a:bodyPr>
          <a:lstStyle/>
          <a:p>
            <a:r>
              <a:rPr lang="en-US" dirty="0"/>
              <a:t>https://www.unos.org/transplantation/allocation-calculators/</a:t>
            </a:r>
          </a:p>
        </p:txBody>
      </p:sp>
      <p:sp>
        <p:nvSpPr>
          <p:cNvPr id="4" name="Rectangle 3"/>
          <p:cNvSpPr/>
          <p:nvPr/>
        </p:nvSpPr>
        <p:spPr>
          <a:xfrm>
            <a:off x="533400" y="1782452"/>
            <a:ext cx="8077200" cy="4501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eaLnBrk="1" hangingPunct="1"/>
            <a:r>
              <a:rPr lang="en-US" sz="4000">
                <a:ea typeface="ＭＳ Ｐゴシック" pitchFamily="-108" charset="-128"/>
                <a:cs typeface="ＭＳ Ｐゴシック" pitchFamily="-108" charset="-128"/>
              </a:rPr>
              <a:t>End-Stage Liver Disease:</a:t>
            </a:r>
            <a:br>
              <a:rPr lang="en-US" sz="4000">
                <a:ea typeface="ＭＳ Ｐゴシック" pitchFamily="-108" charset="-128"/>
                <a:cs typeface="ＭＳ Ｐゴシック" pitchFamily="-108" charset="-128"/>
              </a:rPr>
            </a:br>
            <a:r>
              <a:rPr lang="en-US" sz="4000">
                <a:ea typeface="ＭＳ Ｐゴシック" pitchFamily="-108" charset="-128"/>
                <a:cs typeface="ＭＳ Ｐゴシック" pitchFamily="-108" charset="-128"/>
              </a:rPr>
              <a:t>The Indicators</a:t>
            </a:r>
          </a:p>
        </p:txBody>
      </p:sp>
      <p:sp>
        <p:nvSpPr>
          <p:cNvPr id="50179" name="Rectangle 3"/>
          <p:cNvSpPr>
            <a:spLocks noGrp="1" noChangeArrowheads="1"/>
          </p:cNvSpPr>
          <p:nvPr>
            <p:ph type="body" idx="1"/>
          </p:nvPr>
        </p:nvSpPr>
        <p:spPr/>
        <p:txBody>
          <a:bodyPr/>
          <a:lstStyle/>
          <a:p>
            <a:pPr eaLnBrk="1" hangingPunct="1">
              <a:lnSpc>
                <a:spcPct val="80000"/>
              </a:lnSpc>
            </a:pPr>
            <a:r>
              <a:rPr lang="en-US" sz="2800">
                <a:ea typeface="ＭＳ Ｐゴシック" pitchFamily="-108" charset="-128"/>
                <a:cs typeface="ＭＳ Ｐゴシック" pitchFamily="-108" charset="-128"/>
              </a:rPr>
              <a:t>Compensated cirrhosis</a:t>
            </a:r>
          </a:p>
          <a:p>
            <a:pPr lvl="1" eaLnBrk="1" hangingPunct="1">
              <a:lnSpc>
                <a:spcPct val="80000"/>
              </a:lnSpc>
            </a:pPr>
            <a:r>
              <a:rPr lang="en-US" sz="2400"/>
              <a:t>&lt;10% 1-yr mortality</a:t>
            </a:r>
          </a:p>
          <a:p>
            <a:pPr eaLnBrk="1" hangingPunct="1">
              <a:lnSpc>
                <a:spcPct val="80000"/>
              </a:lnSpc>
            </a:pPr>
            <a:r>
              <a:rPr lang="en-US" sz="2800">
                <a:ea typeface="ＭＳ Ｐゴシック" pitchFamily="-108" charset="-128"/>
                <a:cs typeface="ＭＳ Ｐゴシック" pitchFamily="-108" charset="-128"/>
              </a:rPr>
              <a:t>Decompensated cirrhosis</a:t>
            </a:r>
          </a:p>
          <a:p>
            <a:pPr lvl="1" eaLnBrk="1" hangingPunct="1">
              <a:lnSpc>
                <a:spcPct val="80000"/>
              </a:lnSpc>
            </a:pPr>
            <a:r>
              <a:rPr lang="en-US" sz="2400"/>
              <a:t>&lt;40% 1-yr mortality</a:t>
            </a:r>
          </a:p>
          <a:p>
            <a:pPr eaLnBrk="1" hangingPunct="1">
              <a:lnSpc>
                <a:spcPct val="80000"/>
              </a:lnSpc>
            </a:pPr>
            <a:r>
              <a:rPr lang="en-US" sz="2800">
                <a:ea typeface="ＭＳ Ｐゴシック" pitchFamily="-108" charset="-128"/>
                <a:cs typeface="ＭＳ Ｐゴシック" pitchFamily="-108" charset="-128"/>
              </a:rPr>
              <a:t>Child’s class</a:t>
            </a:r>
          </a:p>
          <a:p>
            <a:pPr lvl="1" eaLnBrk="1" hangingPunct="1">
              <a:lnSpc>
                <a:spcPct val="80000"/>
              </a:lnSpc>
            </a:pPr>
            <a:r>
              <a:rPr lang="en-US" sz="2400"/>
              <a:t>55% 1yr mortality- Childs C </a:t>
            </a:r>
          </a:p>
          <a:p>
            <a:pPr eaLnBrk="1" hangingPunct="1">
              <a:lnSpc>
                <a:spcPct val="80000"/>
              </a:lnSpc>
            </a:pPr>
            <a:r>
              <a:rPr lang="en-US" sz="2800">
                <a:ea typeface="ＭＳ Ｐゴシック" pitchFamily="-108" charset="-128"/>
                <a:cs typeface="ＭＳ Ｐゴシック" pitchFamily="-108" charset="-128"/>
              </a:rPr>
              <a:t>HRS</a:t>
            </a:r>
          </a:p>
          <a:p>
            <a:pPr lvl="1" eaLnBrk="1" hangingPunct="1">
              <a:lnSpc>
                <a:spcPct val="80000"/>
              </a:lnSpc>
            </a:pPr>
            <a:r>
              <a:rPr lang="en-US" sz="2400"/>
              <a:t>&gt;90% in-hospital mortality</a:t>
            </a:r>
          </a:p>
          <a:p>
            <a:pPr eaLnBrk="1" hangingPunct="1">
              <a:lnSpc>
                <a:spcPct val="80000"/>
              </a:lnSpc>
            </a:pPr>
            <a:r>
              <a:rPr lang="en-US" sz="2800">
                <a:ea typeface="ＭＳ Ｐゴシック" pitchFamily="-108" charset="-128"/>
                <a:cs typeface="ＭＳ Ｐゴシック" pitchFamily="-108" charset="-128"/>
              </a:rPr>
              <a:t>GI Bleed</a:t>
            </a:r>
          </a:p>
          <a:p>
            <a:pPr lvl="1" eaLnBrk="1" hangingPunct="1">
              <a:lnSpc>
                <a:spcPct val="80000"/>
              </a:lnSpc>
            </a:pPr>
            <a:r>
              <a:rPr lang="en-US" sz="2400"/>
              <a:t> 57% 1-yr mortality</a:t>
            </a:r>
          </a:p>
          <a:p>
            <a:pPr lvl="2" eaLnBrk="1" hangingPunct="1">
              <a:lnSpc>
                <a:spcPct val="80000"/>
              </a:lnSpc>
            </a:pPr>
            <a:r>
              <a:rPr lang="en-US" sz="2000">
                <a:ea typeface="ＭＳ Ｐゴシック" pitchFamily="-108" charset="-128"/>
              </a:rPr>
              <a:t> most deaths within 6 weeks of bleed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sz="4000">
                <a:ea typeface="ＭＳ Ｐゴシック" pitchFamily="-108" charset="-128"/>
                <a:cs typeface="ＭＳ Ｐゴシック" pitchFamily="-108" charset="-128"/>
              </a:rPr>
              <a:t>Dementia:</a:t>
            </a:r>
            <a:br>
              <a:rPr lang="en-US" sz="4000">
                <a:ea typeface="ＭＳ Ｐゴシック" pitchFamily="-108" charset="-128"/>
                <a:cs typeface="ＭＳ Ｐゴシック" pitchFamily="-108" charset="-128"/>
              </a:rPr>
            </a:br>
            <a:r>
              <a:rPr lang="en-US" sz="4000">
                <a:ea typeface="ＭＳ Ｐゴシック" pitchFamily="-108" charset="-128"/>
                <a:cs typeface="ＭＳ Ｐゴシック" pitchFamily="-108" charset="-128"/>
              </a:rPr>
              <a:t>What are the indicators?</a:t>
            </a:r>
          </a:p>
        </p:txBody>
      </p:sp>
      <p:sp>
        <p:nvSpPr>
          <p:cNvPr id="61443" name="Rectangle 3"/>
          <p:cNvSpPr>
            <a:spLocks noGrp="1" noChangeArrowheads="1"/>
          </p:cNvSpPr>
          <p:nvPr>
            <p:ph type="body" idx="1"/>
          </p:nvPr>
        </p:nvSpPr>
        <p:spPr/>
        <p:txBody>
          <a:bodyPr/>
          <a:lstStyle/>
          <a:p>
            <a:pPr eaLnBrk="1" hangingPunct="1"/>
            <a:r>
              <a:rPr lang="en-US">
                <a:ea typeface="ＭＳ Ｐゴシック" pitchFamily="-108" charset="-128"/>
                <a:cs typeface="ＭＳ Ｐゴシック" pitchFamily="-108" charset="-128"/>
              </a:rPr>
              <a:t>ADLs</a:t>
            </a:r>
          </a:p>
          <a:p>
            <a:pPr eaLnBrk="1" hangingPunct="1"/>
            <a:r>
              <a:rPr lang="en-US">
                <a:ea typeface="ＭＳ Ｐゴシック" pitchFamily="-108" charset="-128"/>
                <a:cs typeface="ＭＳ Ｐゴシック" pitchFamily="-108" charset="-128"/>
              </a:rPr>
              <a:t>Functional capacity</a:t>
            </a:r>
          </a:p>
          <a:p>
            <a:pPr eaLnBrk="1" hangingPunct="1"/>
            <a:r>
              <a:rPr lang="en-US">
                <a:ea typeface="ＭＳ Ｐゴシック" pitchFamily="-108" charset="-128"/>
                <a:cs typeface="ＭＳ Ｐゴシック" pitchFamily="-108" charset="-128"/>
              </a:rPr>
              <a:t>Comorbidities</a:t>
            </a:r>
          </a:p>
          <a:p>
            <a:pPr eaLnBrk="1" hangingPunct="1"/>
            <a:endParaRPr lang="en-US">
              <a:ea typeface="ＭＳ Ｐゴシック" pitchFamily="-108" charset="-128"/>
              <a:cs typeface="ＭＳ Ｐゴシック" pitchFamily="-108" charset="-128"/>
            </a:endParaRPr>
          </a:p>
          <a:p>
            <a:pPr eaLnBrk="1" hangingPunct="1"/>
            <a:endParaRPr lang="en-US">
              <a:ea typeface="ＭＳ Ｐゴシック" pitchFamily="-108" charset="-128"/>
              <a:cs typeface="ＭＳ Ｐゴシック" pitchFamily="-108"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Miscellaneous Markers</a:t>
            </a:r>
          </a:p>
        </p:txBody>
      </p:sp>
      <p:sp>
        <p:nvSpPr>
          <p:cNvPr id="65539" name="Rectangle 3"/>
          <p:cNvSpPr>
            <a:spLocks noGrp="1" noChangeArrowheads="1"/>
          </p:cNvSpPr>
          <p:nvPr>
            <p:ph type="body" idx="1"/>
          </p:nvPr>
        </p:nvSpPr>
        <p:spPr/>
        <p:txBody>
          <a:bodyPr/>
          <a:lstStyle/>
          <a:p>
            <a:pPr eaLnBrk="1" hangingPunct="1"/>
            <a:r>
              <a:rPr lang="en-US" dirty="0">
                <a:ea typeface="ＭＳ Ｐゴシック" pitchFamily="-108" charset="-128"/>
                <a:cs typeface="ＭＳ Ｐゴシック" pitchFamily="-108" charset="-128"/>
              </a:rPr>
              <a:t>Stopping Dialysis = 7-14 days</a:t>
            </a:r>
          </a:p>
          <a:p>
            <a:pPr eaLnBrk="1" hangingPunct="1"/>
            <a:r>
              <a:rPr lang="en-US" dirty="0">
                <a:ea typeface="ＭＳ Ｐゴシック" pitchFamily="-108" charset="-128"/>
                <a:cs typeface="ＭＳ Ｐゴシック" pitchFamily="-108" charset="-128"/>
              </a:rPr>
              <a:t>Not eating/no tube feeding = weeks - months</a:t>
            </a:r>
          </a:p>
          <a:p>
            <a:pPr eaLnBrk="1" hangingPunct="1"/>
            <a:r>
              <a:rPr lang="en-US" dirty="0">
                <a:ea typeface="ＭＳ Ｐゴシック" pitchFamily="-108" charset="-128"/>
                <a:cs typeface="ＭＳ Ｐゴシック" pitchFamily="-108" charset="-128"/>
              </a:rPr>
              <a:t>Not drinking/no IVFs = weeks</a:t>
            </a:r>
          </a:p>
          <a:p>
            <a:pPr eaLnBrk="1" hangingPunct="1">
              <a:buFontTx/>
              <a:buNone/>
            </a:pPr>
            <a:endParaRPr lang="en-US" dirty="0">
              <a:ea typeface="ＭＳ Ｐゴシック" pitchFamily="-108" charset="-128"/>
              <a:cs typeface="ＭＳ Ｐゴシック" pitchFamily="-108"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243584"/>
            <a:ext cx="8229600" cy="4882579"/>
          </a:xfrm>
        </p:spPr>
        <p:txBody>
          <a:bodyPr/>
          <a:lstStyle/>
          <a:p>
            <a:pPr marL="0" lvl="0" indent="0" algn="ctr" defTabSz="685800">
              <a:lnSpc>
                <a:spcPct val="120000"/>
              </a:lnSpc>
              <a:spcBef>
                <a:spcPts val="750"/>
              </a:spcBef>
              <a:buNone/>
            </a:pPr>
            <a:r>
              <a:rPr lang="en-US" sz="2400" dirty="0">
                <a:solidFill>
                  <a:prstClr val="black"/>
                </a:solidFill>
                <a:latin typeface="Franklin Gothic Book" charset="0"/>
              </a:rPr>
              <a:t>Goals of Care Conversations training materials were             developed and made available for public use through                       U.S. Department of Veterans Affairs contracts with </a:t>
            </a:r>
            <a:r>
              <a:rPr lang="en-US" sz="2400" dirty="0" err="1">
                <a:solidFill>
                  <a:prstClr val="black"/>
                </a:solidFill>
                <a:latin typeface="Franklin Gothic Book" charset="0"/>
              </a:rPr>
              <a:t>VitalTalk</a:t>
            </a:r>
            <a:endParaRPr lang="en-US" sz="2400" dirty="0">
              <a:solidFill>
                <a:prstClr val="black"/>
              </a:solidFill>
              <a:latin typeface="Franklin Gothic Book" charset="0"/>
            </a:endParaRPr>
          </a:p>
          <a:p>
            <a:pPr marL="0" lvl="0" indent="0" algn="ctr" defTabSz="685800">
              <a:lnSpc>
                <a:spcPct val="90000"/>
              </a:lnSpc>
              <a:spcBef>
                <a:spcPts val="750"/>
              </a:spcBef>
              <a:buNone/>
            </a:pPr>
            <a:r>
              <a:rPr lang="en-US" sz="2400" dirty="0">
                <a:solidFill>
                  <a:prstClr val="black"/>
                </a:solidFill>
                <a:latin typeface="Franklin Gothic Book" charset="0"/>
              </a:rPr>
              <a:t>[Orders VA777-14-P-0400 and VA777-16-C-0015]. </a:t>
            </a:r>
          </a:p>
          <a:p>
            <a:pPr marL="0" lvl="0" indent="0" defTabSz="685800">
              <a:lnSpc>
                <a:spcPct val="90000"/>
              </a:lnSpc>
              <a:spcBef>
                <a:spcPts val="750"/>
              </a:spcBef>
              <a:buNone/>
            </a:pPr>
            <a:endParaRPr lang="en-US" sz="2400" dirty="0">
              <a:solidFill>
                <a:prstClr val="black"/>
              </a:solidFill>
              <a:latin typeface="Franklin Gothic Book" charset="0"/>
            </a:endParaRPr>
          </a:p>
          <a:p>
            <a:pPr marL="0" lvl="0" indent="0" algn="ctr" defTabSz="685800">
              <a:lnSpc>
                <a:spcPct val="90000"/>
              </a:lnSpc>
              <a:spcBef>
                <a:spcPts val="750"/>
              </a:spcBef>
              <a:buNone/>
            </a:pPr>
            <a:r>
              <a:rPr lang="en-US" sz="2400" dirty="0">
                <a:solidFill>
                  <a:prstClr val="black"/>
                </a:solidFill>
                <a:latin typeface="Franklin Gothic Book" charset="0"/>
              </a:rPr>
              <a:t>Materials are available for download from </a:t>
            </a:r>
          </a:p>
          <a:p>
            <a:pPr marL="0" lvl="0" indent="0" algn="ctr" defTabSz="685800">
              <a:lnSpc>
                <a:spcPct val="90000"/>
              </a:lnSpc>
              <a:spcBef>
                <a:spcPts val="750"/>
              </a:spcBef>
              <a:buNone/>
            </a:pPr>
            <a:r>
              <a:rPr lang="en-US" sz="2400" dirty="0">
                <a:solidFill>
                  <a:prstClr val="black"/>
                </a:solidFill>
                <a:latin typeface="Franklin Gothic Book" charset="0"/>
              </a:rPr>
              <a:t>VA National Center for Ethics in Health Care at</a:t>
            </a:r>
          </a:p>
          <a:p>
            <a:pPr marL="0" lvl="0" indent="0" algn="ctr" defTabSz="685800">
              <a:lnSpc>
                <a:spcPct val="90000"/>
              </a:lnSpc>
              <a:spcBef>
                <a:spcPts val="750"/>
              </a:spcBef>
              <a:buNone/>
            </a:pPr>
            <a:r>
              <a:rPr lang="en-US" sz="2400" dirty="0">
                <a:solidFill>
                  <a:prstClr val="black"/>
                </a:solidFill>
                <a:latin typeface="Franklin Gothic Book" charset="0"/>
              </a:rPr>
              <a:t>www.ethics.va.gov/goalsofcaretraining.asp.</a:t>
            </a:r>
            <a:endParaRPr lang="en-US" sz="2400" u="sng" dirty="0">
              <a:solidFill>
                <a:prstClr val="black"/>
              </a:solidFill>
              <a:latin typeface="Franklin Gothic Book" charset="0"/>
              <a:hlinkClick r:id="rId2"/>
            </a:endParaRPr>
          </a:p>
          <a:p>
            <a:pPr marL="0" indent="0">
              <a:buNone/>
            </a:pPr>
            <a:endParaRPr lang="en-US" dirty="0"/>
          </a:p>
        </p:txBody>
      </p:sp>
      <p:pic>
        <p:nvPicPr>
          <p:cNvPr id="4" name="Picture 3" descr="Vital Talk logo" title="logo"/>
          <p:cNvPicPr>
            <a:picLocks noChangeAspect="1"/>
          </p:cNvPicPr>
          <p:nvPr/>
        </p:nvPicPr>
        <p:blipFill>
          <a:blip r:embed="rId3"/>
          <a:stretch>
            <a:fillRect/>
          </a:stretch>
        </p:blipFill>
        <p:spPr>
          <a:xfrm>
            <a:off x="1112520" y="5400165"/>
            <a:ext cx="2104069" cy="725998"/>
          </a:xfrm>
          <a:prstGeom prst="rect">
            <a:avLst/>
          </a:prstGeom>
        </p:spPr>
      </p:pic>
      <p:pic>
        <p:nvPicPr>
          <p:cNvPr id="5" name="Picture 4" descr="National Center for Ethics in Health Care logo"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5467577"/>
            <a:ext cx="3352800" cy="658586"/>
          </a:xfrm>
          <a:prstGeom prst="rect">
            <a:avLst/>
          </a:prstGeom>
        </p:spPr>
      </p:pic>
    </p:spTree>
    <p:extLst>
      <p:ext uri="{BB962C8B-B14F-4D97-AF65-F5344CB8AC3E}">
        <p14:creationId xmlns:p14="http://schemas.microsoft.com/office/powerpoint/2010/main" val="208515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sz="4000" dirty="0">
                <a:ea typeface="ＭＳ Ｐゴシック" pitchFamily="-108" charset="-128"/>
                <a:cs typeface="ＭＳ Ｐゴシック" pitchFamily="-108" charset="-128"/>
              </a:rPr>
              <a:t>Malignant diseases - </a:t>
            </a:r>
            <a:br>
              <a:rPr lang="en-US" sz="4000" dirty="0">
                <a:ea typeface="ＭＳ Ｐゴシック" pitchFamily="-108" charset="-128"/>
                <a:cs typeface="ＭＳ Ｐゴシック" pitchFamily="-108" charset="-128"/>
              </a:rPr>
            </a:br>
            <a:r>
              <a:rPr lang="en-US" sz="4000" dirty="0">
                <a:ea typeface="ＭＳ Ｐゴシック" pitchFamily="-108" charset="-128"/>
                <a:cs typeface="ＭＳ Ｐゴシック" pitchFamily="-108" charset="-128"/>
              </a:rPr>
              <a:t>What are the indicators?</a:t>
            </a:r>
          </a:p>
        </p:txBody>
      </p:sp>
      <p:sp>
        <p:nvSpPr>
          <p:cNvPr id="8195" name="Rectangle 3"/>
          <p:cNvSpPr>
            <a:spLocks noGrp="1" noChangeArrowheads="1"/>
          </p:cNvSpPr>
          <p:nvPr>
            <p:ph type="body" idx="1"/>
          </p:nvPr>
        </p:nvSpPr>
        <p:spPr/>
        <p:txBody>
          <a:bodyPr/>
          <a:lstStyle/>
          <a:p>
            <a:pPr eaLnBrk="1" hangingPunct="1">
              <a:lnSpc>
                <a:spcPct val="90000"/>
              </a:lnSpc>
            </a:pPr>
            <a:r>
              <a:rPr lang="en-US" dirty="0">
                <a:ea typeface="ＭＳ Ｐゴシック" pitchFamily="-108" charset="-128"/>
                <a:cs typeface="ＭＳ Ｐゴシック" pitchFamily="-108" charset="-128"/>
              </a:rPr>
              <a:t>Performance status</a:t>
            </a:r>
          </a:p>
          <a:p>
            <a:pPr eaLnBrk="1" hangingPunct="1">
              <a:lnSpc>
                <a:spcPct val="90000"/>
              </a:lnSpc>
            </a:pPr>
            <a:r>
              <a:rPr lang="en-US" dirty="0">
                <a:ea typeface="ＭＳ Ｐゴシック" pitchFamily="-108" charset="-128"/>
                <a:cs typeface="ＭＳ Ｐゴシック" pitchFamily="-108" charset="-128"/>
              </a:rPr>
              <a:t>Oral intake</a:t>
            </a:r>
          </a:p>
          <a:p>
            <a:pPr eaLnBrk="1" hangingPunct="1">
              <a:lnSpc>
                <a:spcPct val="90000"/>
              </a:lnSpc>
            </a:pPr>
            <a:r>
              <a:rPr lang="en-US" dirty="0">
                <a:ea typeface="ＭＳ Ｐゴシック" pitchFamily="-108" charset="-128"/>
                <a:cs typeface="ＭＳ Ｐゴシック" pitchFamily="-108" charset="-128"/>
              </a:rPr>
              <a:t>Edema</a:t>
            </a:r>
          </a:p>
          <a:p>
            <a:pPr eaLnBrk="1" hangingPunct="1">
              <a:lnSpc>
                <a:spcPct val="90000"/>
              </a:lnSpc>
            </a:pPr>
            <a:r>
              <a:rPr lang="en-US" dirty="0">
                <a:ea typeface="ＭＳ Ｐゴシック" pitchFamily="-108" charset="-128"/>
                <a:cs typeface="ＭＳ Ｐゴシック" pitchFamily="-108" charset="-128"/>
              </a:rPr>
              <a:t>Dyspnea</a:t>
            </a:r>
          </a:p>
          <a:p>
            <a:pPr eaLnBrk="1" hangingPunct="1">
              <a:lnSpc>
                <a:spcPct val="90000"/>
              </a:lnSpc>
            </a:pPr>
            <a:r>
              <a:rPr lang="en-US" dirty="0">
                <a:ea typeface="ＭＳ Ｐゴシック" pitchFamily="-108" charset="-128"/>
                <a:cs typeface="ＭＳ Ｐゴシック" pitchFamily="-108" charset="-128"/>
              </a:rPr>
              <a:t>Delirium</a:t>
            </a:r>
          </a:p>
          <a:p>
            <a:pPr eaLnBrk="1" hangingPunct="1">
              <a:lnSpc>
                <a:spcPct val="90000"/>
              </a:lnSpc>
            </a:pPr>
            <a:r>
              <a:rPr lang="en-US" dirty="0">
                <a:ea typeface="ＭＳ Ｐゴシック" pitchFamily="-108" charset="-128"/>
                <a:cs typeface="ＭＳ Ｐゴシック" pitchFamily="-108" charset="-128"/>
              </a:rPr>
              <a:t>WBC count</a:t>
            </a:r>
          </a:p>
          <a:p>
            <a:pPr eaLnBrk="1" hangingPunct="1">
              <a:lnSpc>
                <a:spcPct val="90000"/>
              </a:lnSpc>
            </a:pPr>
            <a:r>
              <a:rPr lang="en-US" dirty="0">
                <a:ea typeface="ＭＳ Ｐゴシック" pitchFamily="-108" charset="-128"/>
                <a:cs typeface="ＭＳ Ｐゴシック" pitchFamily="-108" charset="-128"/>
              </a:rPr>
              <a:t>%lymph</a:t>
            </a:r>
          </a:p>
          <a:p>
            <a:pPr eaLnBrk="1" hangingPunct="1">
              <a:lnSpc>
                <a:spcPct val="90000"/>
              </a:lnSpc>
            </a:pPr>
            <a:r>
              <a:rPr lang="en-US" dirty="0">
                <a:ea typeface="ＭＳ Ｐゴシック" pitchFamily="-108" charset="-128"/>
                <a:cs typeface="ＭＳ Ｐゴシック" pitchFamily="-108" charset="-128"/>
              </a:rPr>
              <a:t>Clinician’s estimation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cancers 2010</a:t>
            </a:r>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r>
              <a:rPr lang="en-US" dirty="0"/>
              <a:t> 					 </a:t>
            </a:r>
            <a:r>
              <a:rPr lang="en-US" sz="2600" b="1" dirty="0" err="1"/>
              <a:t>ResponseRate</a:t>
            </a:r>
            <a:r>
              <a:rPr lang="en-US" sz="2600" b="1" dirty="0"/>
              <a:t>       </a:t>
            </a:r>
            <a:r>
              <a:rPr lang="en-US" sz="2600" dirty="0"/>
              <a:t>Median Duration 	Median Survival	</a:t>
            </a:r>
          </a:p>
          <a:p>
            <a:r>
              <a:rPr lang="en-US" b="1" dirty="0"/>
              <a:t>Breast</a:t>
            </a:r>
            <a:r>
              <a:rPr lang="en-US" dirty="0"/>
              <a:t>				25-55%		6-12 months	24-36 months	</a:t>
            </a:r>
          </a:p>
          <a:p>
            <a:r>
              <a:rPr lang="en-US" b="1" dirty="0"/>
              <a:t>Colon</a:t>
            </a:r>
            <a:r>
              <a:rPr lang="en-US" dirty="0"/>
              <a:t>				25-35%		6-8 months		12-18 months	</a:t>
            </a:r>
          </a:p>
          <a:p>
            <a:r>
              <a:rPr lang="en-US" b="1" dirty="0"/>
              <a:t>Esophagus</a:t>
            </a:r>
            <a:r>
              <a:rPr lang="en-US" dirty="0"/>
              <a:t>			30-50%		4-6 months		6-9 months	</a:t>
            </a:r>
          </a:p>
          <a:p>
            <a:r>
              <a:rPr lang="en-US" b="1" dirty="0"/>
              <a:t>Lung (Non-Small Cell)</a:t>
            </a:r>
            <a:r>
              <a:rPr lang="en-US" dirty="0"/>
              <a:t>20-30%	4-6 months		6-9 months	</a:t>
            </a:r>
          </a:p>
          <a:p>
            <a:r>
              <a:rPr lang="en-US" b="1" dirty="0"/>
              <a:t>Stomach</a:t>
            </a:r>
            <a:r>
              <a:rPr lang="en-US" dirty="0"/>
              <a:t>				20-50%		4-6 months		6-12 months	</a:t>
            </a:r>
          </a:p>
          <a:p>
            <a:r>
              <a:rPr lang="en-US" b="1" dirty="0"/>
              <a:t>Melanoma</a:t>
            </a:r>
            <a:r>
              <a:rPr lang="en-US" dirty="0"/>
              <a:t>			15-25%		4-6 months		6-9 months	</a:t>
            </a:r>
          </a:p>
          <a:p>
            <a:r>
              <a:rPr lang="en-US" b="1" dirty="0"/>
              <a:t>Pancreas</a:t>
            </a:r>
            <a:r>
              <a:rPr lang="en-US" dirty="0"/>
              <a:t>			10-25%		3-5 months		6-9 months	</a:t>
            </a:r>
          </a:p>
          <a:p>
            <a:r>
              <a:rPr lang="en-US" b="1" dirty="0"/>
              <a:t>Liver (Hepatocellular)</a:t>
            </a:r>
            <a:r>
              <a:rPr lang="en-US" dirty="0"/>
              <a:t>	5-15%	2-4 months		6-9 months	</a:t>
            </a:r>
          </a:p>
          <a:p>
            <a:r>
              <a:rPr lang="en-US" b="1" dirty="0"/>
              <a:t>Biliary (</a:t>
            </a:r>
            <a:r>
              <a:rPr lang="en-US" b="1" dirty="0" err="1"/>
              <a:t>Cholangio</a:t>
            </a:r>
            <a:r>
              <a:rPr lang="en-US" b="1" dirty="0"/>
              <a:t>)</a:t>
            </a:r>
            <a:r>
              <a:rPr lang="en-US" dirty="0"/>
              <a:t>	15-25%		2-4 months		6-9 months	</a:t>
            </a:r>
          </a:p>
          <a:p>
            <a:pPr marL="0" indent="0">
              <a:buNone/>
            </a:pPr>
            <a:endParaRPr lang="en-US" dirty="0"/>
          </a:p>
        </p:txBody>
      </p:sp>
    </p:spTree>
    <p:extLst>
      <p:ext uri="{BB962C8B-B14F-4D97-AF65-F5344CB8AC3E}">
        <p14:creationId xmlns:p14="http://schemas.microsoft.com/office/powerpoint/2010/main" val="141645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4000" dirty="0">
                <a:ea typeface="ＭＳ Ｐゴシック" pitchFamily="-108" charset="-128"/>
                <a:cs typeface="ＭＳ Ｐゴシック" pitchFamily="-108" charset="-128"/>
              </a:rPr>
              <a:t>Malignant diseases - </a:t>
            </a:r>
            <a:br>
              <a:rPr lang="en-US" sz="4000" dirty="0">
                <a:ea typeface="ＭＳ Ｐゴシック" pitchFamily="-108" charset="-128"/>
                <a:cs typeface="ＭＳ Ｐゴシック" pitchFamily="-108" charset="-128"/>
              </a:rPr>
            </a:br>
            <a:r>
              <a:rPr lang="en-US" sz="4000" dirty="0">
                <a:ea typeface="ＭＳ Ｐゴシック" pitchFamily="-108" charset="-128"/>
                <a:cs typeface="ＭＳ Ｐゴシック" pitchFamily="-108" charset="-128"/>
              </a:rPr>
              <a:t>Specific solid cancer syndromes</a:t>
            </a:r>
          </a:p>
        </p:txBody>
      </p:sp>
      <p:sp>
        <p:nvSpPr>
          <p:cNvPr id="8195" name="Rectangle 3"/>
          <p:cNvSpPr>
            <a:spLocks noGrp="1" noChangeArrowheads="1"/>
          </p:cNvSpPr>
          <p:nvPr>
            <p:ph type="body" idx="1"/>
          </p:nvPr>
        </p:nvSpPr>
        <p:spPr/>
        <p:txBody>
          <a:bodyPr/>
          <a:lstStyle/>
          <a:p>
            <a:pPr eaLnBrk="1" hangingPunct="1">
              <a:lnSpc>
                <a:spcPct val="90000"/>
              </a:lnSpc>
            </a:pPr>
            <a:r>
              <a:rPr lang="en-US" dirty="0">
                <a:ea typeface="ＭＳ Ｐゴシック" pitchFamily="-108" charset="-128"/>
                <a:cs typeface="ＭＳ Ｐゴシック" pitchFamily="-108" charset="-128"/>
              </a:rPr>
              <a:t>Malignant </a:t>
            </a:r>
            <a:r>
              <a:rPr lang="en-US" dirty="0" err="1">
                <a:ea typeface="ＭＳ Ｐゴシック" pitchFamily="-108" charset="-128"/>
                <a:cs typeface="ＭＳ Ｐゴシック" pitchFamily="-108" charset="-128"/>
              </a:rPr>
              <a:t>hypercalcemia</a:t>
            </a:r>
            <a:r>
              <a:rPr lang="en-US" dirty="0">
                <a:ea typeface="ＭＳ Ｐゴシック" pitchFamily="-108" charset="-128"/>
                <a:cs typeface="ＭＳ Ｐゴシック" pitchFamily="-108" charset="-128"/>
              </a:rPr>
              <a:t> – 8 weeks</a:t>
            </a:r>
          </a:p>
          <a:p>
            <a:pPr eaLnBrk="1" hangingPunct="1">
              <a:lnSpc>
                <a:spcPct val="90000"/>
              </a:lnSpc>
            </a:pPr>
            <a:r>
              <a:rPr lang="en-US" dirty="0">
                <a:ea typeface="ＭＳ Ｐゴシック" pitchFamily="-108" charset="-128"/>
                <a:cs typeface="ＭＳ Ｐゴシック" pitchFamily="-108" charset="-128"/>
              </a:rPr>
              <a:t>Malignant pericardial effusion – 8-12 weeks</a:t>
            </a:r>
          </a:p>
          <a:p>
            <a:pPr eaLnBrk="1" hangingPunct="1">
              <a:lnSpc>
                <a:spcPct val="90000"/>
              </a:lnSpc>
            </a:pPr>
            <a:r>
              <a:rPr lang="en-US" dirty="0">
                <a:ea typeface="ＭＳ Ｐゴシック" pitchFamily="-108" charset="-128"/>
                <a:cs typeface="ＭＳ Ｐゴシック" pitchFamily="-108" charset="-128"/>
              </a:rPr>
              <a:t>Carcinomatous meningitis – 8-12 weeks</a:t>
            </a:r>
          </a:p>
          <a:p>
            <a:pPr eaLnBrk="1" hangingPunct="1">
              <a:lnSpc>
                <a:spcPct val="90000"/>
              </a:lnSpc>
            </a:pPr>
            <a:r>
              <a:rPr lang="en-US" dirty="0">
                <a:ea typeface="ＭＳ Ｐゴシック" pitchFamily="-108" charset="-128"/>
                <a:cs typeface="ＭＳ Ｐゴシック" pitchFamily="-108" charset="-128"/>
              </a:rPr>
              <a:t>Multiple brain metastases – 4-8 vs 3-6 months</a:t>
            </a:r>
          </a:p>
          <a:p>
            <a:pPr eaLnBrk="1" hangingPunct="1">
              <a:lnSpc>
                <a:spcPct val="90000"/>
              </a:lnSpc>
            </a:pPr>
            <a:r>
              <a:rPr lang="en-US" dirty="0">
                <a:ea typeface="ＭＳ Ｐゴシック" pitchFamily="-108" charset="-128"/>
                <a:cs typeface="ＭＳ Ｐゴシック" pitchFamily="-108" charset="-128"/>
              </a:rPr>
              <a:t>Malignant ascites, malignant pleural effusion, or malignant bowel obstruction – &lt;6 months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model</a:t>
            </a:r>
          </a:p>
        </p:txBody>
      </p:sp>
      <p:sp>
        <p:nvSpPr>
          <p:cNvPr id="3" name="Content Placeholder 2"/>
          <p:cNvSpPr>
            <a:spLocks noGrp="1"/>
          </p:cNvSpPr>
          <p:nvPr>
            <p:ph idx="1"/>
          </p:nvPr>
        </p:nvSpPr>
        <p:spPr/>
        <p:txBody>
          <a:bodyPr>
            <a:normAutofit fontScale="92500" lnSpcReduction="20000"/>
          </a:bodyPr>
          <a:lstStyle/>
          <a:p>
            <a:r>
              <a:rPr lang="en-US" dirty="0" err="1"/>
              <a:t>Karnofsky</a:t>
            </a:r>
            <a:r>
              <a:rPr lang="en-US" dirty="0"/>
              <a:t> Performance Status</a:t>
            </a:r>
          </a:p>
          <a:p>
            <a:pPr lvl="1"/>
            <a:r>
              <a:rPr lang="en-US" dirty="0"/>
              <a:t>&gt; 60					0</a:t>
            </a:r>
          </a:p>
          <a:p>
            <a:pPr lvl="1"/>
            <a:r>
              <a:rPr lang="en-US" dirty="0"/>
              <a:t>&lt;60	(considerable assistance &amp; frequent medical care)					      3</a:t>
            </a:r>
          </a:p>
          <a:p>
            <a:r>
              <a:rPr lang="en-US" dirty="0"/>
              <a:t>Mets</a:t>
            </a:r>
          </a:p>
          <a:p>
            <a:pPr lvl="1"/>
            <a:r>
              <a:rPr lang="en-US" dirty="0"/>
              <a:t>Bone				0</a:t>
            </a:r>
          </a:p>
          <a:p>
            <a:pPr lvl="1"/>
            <a:r>
              <a:rPr lang="en-US" dirty="0"/>
              <a:t>Other				2</a:t>
            </a:r>
          </a:p>
          <a:p>
            <a:r>
              <a:rPr lang="en-US" dirty="0"/>
              <a:t>Cancer</a:t>
            </a:r>
          </a:p>
          <a:p>
            <a:pPr lvl="1"/>
            <a:r>
              <a:rPr lang="en-US" dirty="0"/>
              <a:t>Breast				0</a:t>
            </a:r>
          </a:p>
          <a:p>
            <a:pPr lvl="1"/>
            <a:r>
              <a:rPr lang="en-US" dirty="0"/>
              <a:t>Prostate			2</a:t>
            </a:r>
          </a:p>
          <a:p>
            <a:pPr lvl="1"/>
            <a:r>
              <a:rPr lang="en-US" dirty="0"/>
              <a:t>Lung and other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model</a:t>
            </a:r>
          </a:p>
        </p:txBody>
      </p:sp>
      <p:sp>
        <p:nvSpPr>
          <p:cNvPr id="3" name="Content Placeholder 2"/>
          <p:cNvSpPr>
            <a:spLocks noGrp="1"/>
          </p:cNvSpPr>
          <p:nvPr>
            <p:ph idx="1"/>
          </p:nvPr>
        </p:nvSpPr>
        <p:spPr/>
        <p:txBody>
          <a:bodyPr>
            <a:normAutofit/>
          </a:bodyPr>
          <a:lstStyle/>
          <a:p>
            <a:r>
              <a:rPr lang="en-US" dirty="0"/>
              <a:t>A 				0-4</a:t>
            </a:r>
          </a:p>
          <a:p>
            <a:pPr lvl="1"/>
            <a:r>
              <a:rPr lang="en-US" dirty="0"/>
              <a:t>Median survival 60 weeks</a:t>
            </a:r>
          </a:p>
          <a:p>
            <a:pPr lvl="1"/>
            <a:endParaRPr lang="en-US" dirty="0"/>
          </a:p>
          <a:p>
            <a:r>
              <a:rPr lang="en-US" dirty="0"/>
              <a:t>B				5</a:t>
            </a:r>
          </a:p>
          <a:p>
            <a:pPr lvl="1"/>
            <a:r>
              <a:rPr lang="en-US" dirty="0"/>
              <a:t>Median survival 26 weeks</a:t>
            </a:r>
          </a:p>
          <a:p>
            <a:pPr lvl="1"/>
            <a:endParaRPr lang="en-US" dirty="0"/>
          </a:p>
          <a:p>
            <a:r>
              <a:rPr lang="en-US" dirty="0"/>
              <a:t>C				6-8</a:t>
            </a:r>
          </a:p>
          <a:p>
            <a:pPr lvl="1"/>
            <a:r>
              <a:rPr lang="en-US" dirty="0"/>
              <a:t>Median survival 10 weeks</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over the last 5 years</a:t>
            </a:r>
          </a:p>
        </p:txBody>
      </p:sp>
      <p:sp>
        <p:nvSpPr>
          <p:cNvPr id="3" name="Content Placeholder 2"/>
          <p:cNvSpPr>
            <a:spLocks noGrp="1"/>
          </p:cNvSpPr>
          <p:nvPr>
            <p:ph idx="1"/>
          </p:nvPr>
        </p:nvSpPr>
        <p:spPr/>
        <p:txBody>
          <a:bodyPr/>
          <a:lstStyle/>
          <a:p>
            <a:r>
              <a:rPr lang="en-US" dirty="0"/>
              <a:t>Lung cancer from &lt;6 months to 2-3 years</a:t>
            </a:r>
          </a:p>
          <a:p>
            <a:r>
              <a:rPr lang="en-US" dirty="0"/>
              <a:t>Colon cancer with </a:t>
            </a:r>
            <a:r>
              <a:rPr lang="en-US" dirty="0" err="1"/>
              <a:t>mets</a:t>
            </a:r>
            <a:r>
              <a:rPr lang="en-US" dirty="0"/>
              <a:t> from &lt;6 months to 2-4 years</a:t>
            </a:r>
          </a:p>
          <a:p>
            <a:r>
              <a:rPr lang="en-US" dirty="0"/>
              <a:t>The advent of immunotherapies and the change in chemotherapy toxicity</a:t>
            </a:r>
          </a:p>
          <a:p>
            <a:pPr lvl="1"/>
            <a:r>
              <a:rPr lang="en-US" dirty="0"/>
              <a:t>The lack of data regarding their impact with low functional status</a:t>
            </a:r>
          </a:p>
        </p:txBody>
      </p:sp>
    </p:spTree>
    <p:extLst>
      <p:ext uri="{BB962C8B-B14F-4D97-AF65-F5344CB8AC3E}">
        <p14:creationId xmlns:p14="http://schemas.microsoft.com/office/powerpoint/2010/main" val="21431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sz="4000">
                <a:ea typeface="ＭＳ Ｐゴシック" pitchFamily="-108" charset="-128"/>
                <a:cs typeface="ＭＳ Ｐゴシック" pitchFamily="-108" charset="-128"/>
              </a:rPr>
              <a:t>Malignant Diseases- </a:t>
            </a:r>
            <a:br>
              <a:rPr lang="en-US" sz="4000">
                <a:ea typeface="ＭＳ Ｐゴシック" pitchFamily="-108" charset="-128"/>
                <a:cs typeface="ＭＳ Ｐゴシック" pitchFamily="-108" charset="-128"/>
              </a:rPr>
            </a:br>
            <a:r>
              <a:rPr lang="en-US" sz="4000">
                <a:ea typeface="ＭＳ Ｐゴシック" pitchFamily="-108" charset="-128"/>
                <a:cs typeface="ＭＳ Ｐゴシック" pitchFamily="-108" charset="-128"/>
              </a:rPr>
              <a:t>Prognostic scales</a:t>
            </a:r>
          </a:p>
        </p:txBody>
      </p:sp>
      <p:sp>
        <p:nvSpPr>
          <p:cNvPr id="43011" name="Rectangle 3"/>
          <p:cNvSpPr>
            <a:spLocks noGrp="1" noChangeArrowheads="1"/>
          </p:cNvSpPr>
          <p:nvPr>
            <p:ph type="body" idx="1"/>
          </p:nvPr>
        </p:nvSpPr>
        <p:spPr/>
        <p:txBody>
          <a:bodyPr/>
          <a:lstStyle/>
          <a:p>
            <a:pPr eaLnBrk="1" hangingPunct="1"/>
            <a:r>
              <a:rPr lang="en-US">
                <a:ea typeface="ＭＳ Ｐゴシック" pitchFamily="-108" charset="-128"/>
                <a:cs typeface="ＭＳ Ｐゴシック" pitchFamily="-108" charset="-128"/>
              </a:rPr>
              <a:t>Palliative Prognostic Index (PPI)</a:t>
            </a:r>
          </a:p>
          <a:p>
            <a:pPr eaLnBrk="1" hangingPunct="1"/>
            <a:r>
              <a:rPr lang="en-US">
                <a:ea typeface="ＭＳ Ｐゴシック" pitchFamily="-108" charset="-128"/>
                <a:cs typeface="ＭＳ Ｐゴシック" pitchFamily="-108" charset="-128"/>
              </a:rPr>
              <a:t>Palliative Prognostic (PaP) Score</a:t>
            </a:r>
          </a:p>
          <a:p>
            <a:pPr eaLnBrk="1" hangingPunct="1"/>
            <a:r>
              <a:rPr lang="en-US">
                <a:ea typeface="ＭＳ Ｐゴシック" pitchFamily="-108" charset="-128"/>
                <a:cs typeface="ＭＳ Ｐゴシック" pitchFamily="-108" charset="-128"/>
              </a:rPr>
              <a:t>Palliative Performance Scale (PPS)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E87CAA-2800-4264-B18A-589569A04FD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C045DB8-1370-47F3-AAE8-12CBC62A0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9B79CA-1DD1-4C8B-B464-37EEF5AFE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TotalTime>
  <Words>1109</Words>
  <Application>Microsoft Office PowerPoint</Application>
  <PresentationFormat>On-screen Show (4:3)</PresentationFormat>
  <Paragraphs>158</Paragraphs>
  <Slides>24</Slides>
  <Notes>13</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24</vt:i4>
      </vt:variant>
    </vt:vector>
  </HeadingPairs>
  <TitlesOfParts>
    <vt:vector size="29" baseType="lpstr">
      <vt:lpstr>Office Theme</vt:lpstr>
      <vt:lpstr>!OLE_LINK1</vt:lpstr>
      <vt:lpstr>!OLE_LINK2</vt:lpstr>
      <vt:lpstr>Document</vt:lpstr>
      <vt:lpstr>Chart</vt:lpstr>
      <vt:lpstr>Prognostication</vt:lpstr>
      <vt:lpstr>Learning Objectives</vt:lpstr>
      <vt:lpstr>Malignant diseases -  What are the indicators?</vt:lpstr>
      <vt:lpstr>Common cancers 2010</vt:lpstr>
      <vt:lpstr>Malignant diseases -  Specific solid cancer syndromes</vt:lpstr>
      <vt:lpstr>A simple model</vt:lpstr>
      <vt:lpstr>A simple model</vt:lpstr>
      <vt:lpstr>Changes over the last 5 years</vt:lpstr>
      <vt:lpstr>Malignant Diseases-  Prognostic scales</vt:lpstr>
      <vt:lpstr>Prognosis in elderly</vt:lpstr>
      <vt:lpstr>Non-Malignant Diseases: Natural History</vt:lpstr>
      <vt:lpstr>PowerPoint Presentation</vt:lpstr>
      <vt:lpstr>PowerPoint Presentation</vt:lpstr>
      <vt:lpstr>Other Models:   Silver Code, CARING, BISEP, SUPPORT, Levine et al, MPI, HELP, Walter et al, HOMR</vt:lpstr>
      <vt:lpstr>Heart Failure:  What are the indicators?</vt:lpstr>
      <vt:lpstr>End-Stage Liver Disease- What are the indicators?</vt:lpstr>
      <vt:lpstr>CHILD’s Classification</vt:lpstr>
      <vt:lpstr>Child’s and prognosis</vt:lpstr>
      <vt:lpstr>Liver Disease:  The Importance of Compensation</vt:lpstr>
      <vt:lpstr>MELD and prognosis</vt:lpstr>
      <vt:lpstr>End-Stage Liver Disease: The Indicators</vt:lpstr>
      <vt:lpstr>Dementia: What are the indicators?</vt:lpstr>
      <vt:lpstr>Miscellaneous Markers</vt:lpstr>
      <vt:lpstr>Credits</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Prognostication</dc:title>
  <dc:creator>Robert Arnold</dc:creator>
  <cp:lastModifiedBy>Steve Tokar</cp:lastModifiedBy>
  <cp:revision>32</cp:revision>
  <dcterms:created xsi:type="dcterms:W3CDTF">2010-07-23T18:28:09Z</dcterms:created>
  <dcterms:modified xsi:type="dcterms:W3CDTF">2017-06-27T18:06:10Z</dcterms:modified>
</cp:coreProperties>
</file>