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7" r:id="rId5"/>
  </p:sldMasterIdLst>
  <p:notesMasterIdLst>
    <p:notesMasterId r:id="rId51"/>
  </p:notesMasterIdLst>
  <p:handoutMasterIdLst>
    <p:handoutMasterId r:id="rId52"/>
  </p:handoutMasterIdLst>
  <p:sldIdLst>
    <p:sldId id="538" r:id="rId6"/>
    <p:sldId id="455" r:id="rId7"/>
    <p:sldId id="358" r:id="rId8"/>
    <p:sldId id="475" r:id="rId9"/>
    <p:sldId id="431" r:id="rId10"/>
    <p:sldId id="536" r:id="rId11"/>
    <p:sldId id="433" r:id="rId12"/>
    <p:sldId id="539" r:id="rId13"/>
    <p:sldId id="422" r:id="rId14"/>
    <p:sldId id="456" r:id="rId15"/>
    <p:sldId id="571" r:id="rId16"/>
    <p:sldId id="477" r:id="rId17"/>
    <p:sldId id="579" r:id="rId18"/>
    <p:sldId id="573" r:id="rId19"/>
    <p:sldId id="472" r:id="rId20"/>
    <p:sldId id="481" r:id="rId21"/>
    <p:sldId id="490" r:id="rId22"/>
    <p:sldId id="459" r:id="rId23"/>
    <p:sldId id="542" r:id="rId24"/>
    <p:sldId id="483" r:id="rId25"/>
    <p:sldId id="512" r:id="rId26"/>
    <p:sldId id="513" r:id="rId27"/>
    <p:sldId id="515" r:id="rId28"/>
    <p:sldId id="516" r:id="rId29"/>
    <p:sldId id="517" r:id="rId30"/>
    <p:sldId id="518" r:id="rId31"/>
    <p:sldId id="519" r:id="rId32"/>
    <p:sldId id="582" r:id="rId33"/>
    <p:sldId id="523" r:id="rId34"/>
    <p:sldId id="524" r:id="rId35"/>
    <p:sldId id="522" r:id="rId36"/>
    <p:sldId id="525" r:id="rId37"/>
    <p:sldId id="526" r:id="rId38"/>
    <p:sldId id="527" r:id="rId39"/>
    <p:sldId id="530" r:id="rId40"/>
    <p:sldId id="531" r:id="rId41"/>
    <p:sldId id="532" r:id="rId42"/>
    <p:sldId id="537" r:id="rId43"/>
    <p:sldId id="533" r:id="rId44"/>
    <p:sldId id="534" r:id="rId45"/>
    <p:sldId id="581" r:id="rId46"/>
    <p:sldId id="510" r:id="rId47"/>
    <p:sldId id="540" r:id="rId48"/>
    <p:sldId id="432" r:id="rId49"/>
    <p:sldId id="454" r:id="rId5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ll Lowery" initials="J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0000"/>
    <a:srgbClr val="C00000"/>
    <a:srgbClr val="32861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54" autoAdjust="0"/>
    <p:restoredTop sz="74091" autoAdjust="0"/>
  </p:normalViewPr>
  <p:slideViewPr>
    <p:cSldViewPr>
      <p:cViewPr varScale="1">
        <p:scale>
          <a:sx n="101" d="100"/>
          <a:sy n="101" d="100"/>
        </p:scale>
        <p:origin x="114" y="108"/>
      </p:cViewPr>
      <p:guideLst>
        <p:guide orient="horz" pos="162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69" d="100"/>
          <a:sy n="69" d="100"/>
        </p:scale>
        <p:origin x="-264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notesMaster" Target="notesMasters/notesMaster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990540E-3590-FB40-92ED-125A44F7F852}" type="datetimeFigureOut">
              <a:rPr lang="en-US" smtClean="0"/>
              <a:t>9/12/2019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73490F-8043-A545-AB37-99FA2E81E971}" type="slidenum">
              <a:rPr lang="en-US" smtClean="0"/>
              <a:t>‹#›</a:t>
            </a:fld>
            <a:endParaRPr lang="en-US"/>
          </a:p>
        </p:txBody>
      </p:sp>
    </p:spTree>
    <p:extLst>
      <p:ext uri="{BB962C8B-B14F-4D97-AF65-F5344CB8AC3E}">
        <p14:creationId xmlns:p14="http://schemas.microsoft.com/office/powerpoint/2010/main" val="303653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36C978-A4FA-4405-8826-6AEAF77D516D}" type="datetimeFigureOut">
              <a:rPr lang="en-US" smtClean="0"/>
              <a:t>9/12/2019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44817B-FDEA-4B51-A248-1266505E54D4}" type="slidenum">
              <a:rPr lang="en-US" smtClean="0"/>
              <a:t>‹#›</a:t>
            </a:fld>
            <a:endParaRPr lang="en-US"/>
          </a:p>
        </p:txBody>
      </p:sp>
    </p:spTree>
    <p:extLst>
      <p:ext uri="{BB962C8B-B14F-4D97-AF65-F5344CB8AC3E}">
        <p14:creationId xmlns:p14="http://schemas.microsoft.com/office/powerpoint/2010/main" val="2146058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3" Type="http://schemas.openxmlformats.org/officeDocument/2006/relationships/hyperlink" Target="http://www.ethics.va.gov/goalsofcaretraining.asp" TargetMode="External"/><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r>
              <a:rPr lang="en-US" b="1" baseline="0" dirty="0"/>
              <a:t>Before the Training</a:t>
            </a:r>
          </a:p>
          <a:p>
            <a:pPr marL="174698" indent="-174698">
              <a:buFont typeface="Arial"/>
              <a:buChar char="•"/>
            </a:pPr>
            <a:r>
              <a:rPr lang="en-US" baseline="0" dirty="0"/>
              <a:t>Familiarize yourself with the content and flow of your session / run through your complete slide deck </a:t>
            </a:r>
          </a:p>
          <a:p>
            <a:pPr marL="174698" indent="-174698">
              <a:buFont typeface="Arial"/>
              <a:buChar char="•"/>
            </a:pPr>
            <a:r>
              <a:rPr lang="en-US" baseline="0" dirty="0"/>
              <a:t>Practice for timing and transitions</a:t>
            </a:r>
          </a:p>
          <a:p>
            <a:pPr marL="174698" indent="-174698">
              <a:buFont typeface="Arial"/>
              <a:buChar char="•"/>
            </a:pPr>
            <a:r>
              <a:rPr lang="en-US" baseline="0" dirty="0"/>
              <a:t>Have hand-outs ready for distribution </a:t>
            </a:r>
          </a:p>
          <a:p>
            <a:pPr marL="174698" indent="-174698">
              <a:buFont typeface="Arial"/>
              <a:buChar char="•"/>
            </a:pPr>
            <a:r>
              <a:rPr lang="en-US" baseline="0" dirty="0"/>
              <a:t>Have white board (or flip chart) and markers available </a:t>
            </a:r>
          </a:p>
          <a:p>
            <a:pPr marL="174698" indent="-174698" defTabSz="465861">
              <a:buFont typeface="Arial"/>
              <a:buChar char="•"/>
              <a:defRPr/>
            </a:pPr>
            <a:r>
              <a:rPr lang="en-US" baseline="0" dirty="0"/>
              <a:t>Test your access to the slides and video functionality in advance</a:t>
            </a:r>
          </a:p>
          <a:p>
            <a:pPr marL="174698" indent="-174698" defTabSz="465861">
              <a:buFont typeface="Arial"/>
              <a:buChar char="•"/>
              <a:defRPr/>
            </a:pPr>
            <a:r>
              <a:rPr lang="en-US" baseline="0" dirty="0"/>
              <a:t>Arrive at the room early </a:t>
            </a:r>
          </a:p>
          <a:p>
            <a:pPr defTabSz="465861">
              <a:defRPr/>
            </a:pPr>
            <a:endParaRPr lang="en-US" baseline="0" dirty="0"/>
          </a:p>
          <a:p>
            <a:pPr defTabSz="465861">
              <a:defRPr/>
            </a:pPr>
            <a:r>
              <a:rPr lang="en-US" b="1" baseline="0" dirty="0"/>
              <a:t>When You Arrive</a:t>
            </a:r>
          </a:p>
          <a:p>
            <a:pPr marL="174698" indent="-174698" defTabSz="465861">
              <a:buFont typeface="Arial"/>
              <a:buChar char="•"/>
              <a:defRPr/>
            </a:pPr>
            <a:r>
              <a:rPr lang="en-US" baseline="0" dirty="0"/>
              <a:t>Watch the time: Make sure you have a clock in your line of vision that displays time visibly </a:t>
            </a:r>
          </a:p>
          <a:p>
            <a:pPr marL="174698" indent="-174698" defTabSz="465861">
              <a:buFont typeface="Arial"/>
              <a:buChar char="•"/>
              <a:defRPr/>
            </a:pPr>
            <a:r>
              <a:rPr lang="en-US" baseline="0" dirty="0"/>
              <a:t>Arrange the room: If you have a large room and few attendees, ask people to move to the front</a:t>
            </a:r>
          </a:p>
          <a:p>
            <a:pPr marL="174698" indent="-174698" defTabSz="465861">
              <a:buFont typeface="Arial"/>
              <a:buChar char="•"/>
              <a:defRPr/>
            </a:pPr>
            <a:r>
              <a:rPr lang="en-US" baseline="0" dirty="0"/>
              <a:t>Keep in mind: </a:t>
            </a:r>
          </a:p>
          <a:p>
            <a:pPr marL="640559" lvl="1" indent="-174698" defTabSz="465861">
              <a:buFont typeface="Arial"/>
              <a:buChar char="•"/>
              <a:defRPr/>
            </a:pPr>
            <a:r>
              <a:rPr lang="en-US" b="1" baseline="0" dirty="0"/>
              <a:t>Speak up </a:t>
            </a:r>
            <a:r>
              <a:rPr lang="en-US" b="0" baseline="0" dirty="0"/>
              <a:t>- </a:t>
            </a:r>
            <a:r>
              <a:rPr lang="en-US" baseline="0" dirty="0"/>
              <a:t>make sure the whole room can hear</a:t>
            </a:r>
          </a:p>
          <a:p>
            <a:pPr marL="640559" lvl="1" indent="-174698" defTabSz="465861">
              <a:buFont typeface="Arial"/>
              <a:buChar char="•"/>
              <a:defRPr/>
            </a:pPr>
            <a:r>
              <a:rPr lang="en-US" b="1" baseline="0" dirty="0"/>
              <a:t>Look up </a:t>
            </a:r>
            <a:r>
              <a:rPr lang="en-US" b="0" baseline="0" dirty="0"/>
              <a:t>- </a:t>
            </a:r>
            <a:r>
              <a:rPr lang="en-US" baseline="0" dirty="0"/>
              <a:t>keep focus on the audience; not your notes</a:t>
            </a:r>
          </a:p>
          <a:p>
            <a:pPr marL="465861" lvl="1" defTabSz="465861">
              <a:defRPr/>
            </a:pPr>
            <a:endParaRPr lang="en-US" baseline="0" dirty="0"/>
          </a:p>
          <a:p>
            <a:pPr defTabSz="465861">
              <a:defRPr/>
            </a:pPr>
            <a:r>
              <a:rPr lang="en-US" b="1" baseline="0" dirty="0"/>
              <a:t>Get Started</a:t>
            </a:r>
          </a:p>
          <a:p>
            <a:pPr marL="174698" indent="-174698">
              <a:buFont typeface="Arial"/>
              <a:buChar char="•"/>
            </a:pPr>
            <a:r>
              <a:rPr lang="en-US" baseline="0" dirty="0"/>
              <a:t>Introduce yourself</a:t>
            </a:r>
          </a:p>
          <a:p>
            <a:pPr marL="640559" lvl="1" indent="-174698">
              <a:buFont typeface="Arial"/>
              <a:buChar char="•"/>
            </a:pPr>
            <a:r>
              <a:rPr lang="en-US" baseline="0" dirty="0"/>
              <a:t>Base your introduction on the one you created and refined in the VA Facilitator preparation training</a:t>
            </a:r>
          </a:p>
          <a:p>
            <a:pPr marL="640559" lvl="1" indent="-174698">
              <a:buFont typeface="Arial"/>
              <a:buChar char="•"/>
            </a:pPr>
            <a:r>
              <a:rPr lang="en-US" baseline="0" dirty="0"/>
              <a:t>State the vision and purpose of this VA initiative, and how this training relates</a:t>
            </a:r>
          </a:p>
          <a:p>
            <a:pPr marL="640559" lvl="1" indent="-174698">
              <a:buFont typeface="Arial"/>
              <a:buChar char="•"/>
            </a:pPr>
            <a:r>
              <a:rPr lang="en-US" baseline="0" dirty="0"/>
              <a:t>Tell a short (3-4 sentence) personal story about the challenges of discussing goals of care, what you’ve learned, and why this motivates you to train others</a:t>
            </a:r>
          </a:p>
          <a:p>
            <a:pPr marL="640559" lvl="1" indent="-174698">
              <a:buFont typeface="Arial"/>
              <a:buChar char="•"/>
            </a:pPr>
            <a:endParaRPr lang="en-US" baseline="0"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r>
              <a:rPr lang="en-US" sz="800" i="1" dirty="0"/>
              <a:t>Rights to use the photograph on this slide were purchased by the National Center for Ethics in Health Care from iStockphoto.com.  </a:t>
            </a:r>
          </a:p>
          <a:p>
            <a:pPr marL="8661" lvl="0" indent="0">
              <a:buFontTx/>
              <a:buNone/>
            </a:pPr>
            <a:endParaRPr lang="en-US"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676023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NOTES:</a:t>
            </a:r>
          </a:p>
          <a:p>
            <a:endParaRPr lang="en-US" b="1" baseline="0" dirty="0"/>
          </a:p>
          <a:p>
            <a:r>
              <a:rPr lang="en-US" b="0" baseline="0" dirty="0"/>
              <a:t>[Briefly review what learners will gain from this session.]</a:t>
            </a:r>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464789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r>
              <a:rPr lang="en-US" sz="1200" baseline="0" dirty="0"/>
              <a:t>This slide presents some language to help begin the discussion of LST.  It emphasizes the importance of aligning care with what matters most to the patient, and helps identify whether the patient has preferences about treatment.  Sometimes the patient’s goals don’t point to a clear plan for the use of life-sustaining treatments (LST).  For example, the patient may have multiple goals, some of which seem incompatible.  Here are some things you do to begin a discussion about LST that will help the patient explore their preferences.  [Review clinician statements on the slide.]</a:t>
            </a:r>
          </a:p>
        </p:txBody>
      </p:sp>
      <p:sp>
        <p:nvSpPr>
          <p:cNvPr id="4" name="Slide Number Placeholder 3"/>
          <p:cNvSpPr>
            <a:spLocks noGrp="1"/>
          </p:cNvSpPr>
          <p:nvPr>
            <p:ph type="sldNum" sz="quarter" idx="10"/>
          </p:nvPr>
        </p:nvSpPr>
        <p:spPr/>
        <p:txBody>
          <a:bodyPr/>
          <a:lstStyle/>
          <a:p>
            <a:fld id="{4B6DE5B4-C3ED-9B47-845A-69031E4DEB5F}" type="slidenum">
              <a:rPr lang="en-US" smtClean="0"/>
              <a:t>11</a:t>
            </a:fld>
            <a:endParaRPr lang="en-US"/>
          </a:p>
        </p:txBody>
      </p:sp>
    </p:spTree>
    <p:extLst>
      <p:ext uri="{BB962C8B-B14F-4D97-AF65-F5344CB8AC3E}">
        <p14:creationId xmlns:p14="http://schemas.microsoft.com/office/powerpoint/2010/main" val="4135621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r>
              <a:rPr lang="en-US" sz="1200" baseline="0" dirty="0"/>
              <a:t>Sometimes the patient’s goals don’t point to a clear plan for the use of life-sustaining treatments (LST).  For example, the patient may have multiple goals, some of which seem incompatible.  Here are some things you do to begin a discussion about LST that will help the patient explore their preferences.  [Review clinician statements on the slide.]</a:t>
            </a:r>
          </a:p>
          <a:p>
            <a:endParaRPr lang="en-US" sz="1200" baseline="0" dirty="0"/>
          </a:p>
          <a:p>
            <a:r>
              <a:rPr lang="en-US" sz="1200" baseline="0" dirty="0"/>
              <a:t>Helping the patient explore the trade-offs associated with treatments will help them make decisions and will clarify the relative priority of their goals.</a:t>
            </a:r>
          </a:p>
        </p:txBody>
      </p:sp>
      <p:sp>
        <p:nvSpPr>
          <p:cNvPr id="4" name="Slide Number Placeholder 3"/>
          <p:cNvSpPr>
            <a:spLocks noGrp="1"/>
          </p:cNvSpPr>
          <p:nvPr>
            <p:ph type="sldNum" sz="quarter" idx="10"/>
          </p:nvPr>
        </p:nvSpPr>
        <p:spPr/>
        <p:txBody>
          <a:bodyPr/>
          <a:lstStyle/>
          <a:p>
            <a:fld id="{4B6DE5B4-C3ED-9B47-845A-69031E4DEB5F}" type="slidenum">
              <a:rPr lang="en-US" smtClean="0"/>
              <a:t>12</a:t>
            </a:fld>
            <a:endParaRPr lang="en-US"/>
          </a:p>
        </p:txBody>
      </p:sp>
    </p:spTree>
    <p:extLst>
      <p:ext uri="{BB962C8B-B14F-4D97-AF65-F5344CB8AC3E}">
        <p14:creationId xmlns:p14="http://schemas.microsoft.com/office/powerpoint/2010/main" val="1078501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r>
              <a:rPr lang="en-US" dirty="0"/>
              <a:t>Once you know what the patient already know, fill in the gaps by providing SHORT chunks of clear information about the treatment, then STOP.  Allow the patient to process the information and respond. </a:t>
            </a:r>
          </a:p>
          <a:p>
            <a:endParaRPr lang="en-US" sz="1200" baseline="0" dirty="0"/>
          </a:p>
          <a:p>
            <a:r>
              <a:rPr lang="en-US" sz="1200" baseline="0" dirty="0"/>
              <a:t>[Review clinician statements on the slide.]</a:t>
            </a:r>
          </a:p>
          <a:p>
            <a:endParaRPr lang="en-US" dirty="0"/>
          </a:p>
          <a:p>
            <a:r>
              <a:rPr lang="en-US" dirty="0"/>
              <a:t>To check to see whether the patient is absorbing the information, ask them to tell you what they heard “to make sure [you] explained it clearly,” and ask for permission to provide more information.</a:t>
            </a:r>
          </a:p>
          <a:p>
            <a:endParaRPr lang="en-US" dirty="0"/>
          </a:p>
          <a:p>
            <a:r>
              <a:rPr lang="en-US" dirty="0"/>
              <a:t>Notice that this is ASK-TELL-ASK.</a:t>
            </a:r>
          </a:p>
        </p:txBody>
      </p:sp>
      <p:sp>
        <p:nvSpPr>
          <p:cNvPr id="4" name="Slide Number Placeholder 3"/>
          <p:cNvSpPr>
            <a:spLocks noGrp="1"/>
          </p:cNvSpPr>
          <p:nvPr>
            <p:ph type="sldNum" sz="quarter" idx="5"/>
          </p:nvPr>
        </p:nvSpPr>
        <p:spPr/>
        <p:txBody>
          <a:bodyPr/>
          <a:lstStyle/>
          <a:p>
            <a:fld id="{7944817B-FDEA-4B51-A248-1266505E54D4}" type="slidenum">
              <a:rPr lang="en-US" smtClean="0"/>
              <a:t>13</a:t>
            </a:fld>
            <a:endParaRPr lang="en-US"/>
          </a:p>
        </p:txBody>
      </p:sp>
    </p:spTree>
    <p:extLst>
      <p:ext uri="{BB962C8B-B14F-4D97-AF65-F5344CB8AC3E}">
        <p14:creationId xmlns:p14="http://schemas.microsoft.com/office/powerpoint/2010/main" val="14425639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a:t>FACILITATOR NOTES:</a:t>
            </a:r>
          </a:p>
          <a:p>
            <a:r>
              <a:rPr lang="en-US" b="0" baseline="0"/>
              <a:t>For patients with cognitive difficulty remember to ask one question at a time and let them answer before moving on to the next question.</a:t>
            </a:r>
          </a:p>
        </p:txBody>
      </p:sp>
      <p:sp>
        <p:nvSpPr>
          <p:cNvPr id="4" name="Slide Number Placeholder 3"/>
          <p:cNvSpPr>
            <a:spLocks noGrp="1"/>
          </p:cNvSpPr>
          <p:nvPr>
            <p:ph type="sldNum" sz="quarter" idx="10"/>
          </p:nvPr>
        </p:nvSpPr>
        <p:spPr/>
        <p:txBody>
          <a:bodyPr/>
          <a:lstStyle/>
          <a:p>
            <a:fld id="{4B6DE5B4-C3ED-9B47-845A-69031E4DEB5F}" type="slidenum">
              <a:rPr lang="en-US" smtClean="0"/>
              <a:t>14</a:t>
            </a:fld>
            <a:endParaRPr lang="en-US"/>
          </a:p>
        </p:txBody>
      </p:sp>
    </p:spTree>
    <p:extLst>
      <p:ext uri="{BB962C8B-B14F-4D97-AF65-F5344CB8AC3E}">
        <p14:creationId xmlns:p14="http://schemas.microsoft.com/office/powerpoint/2010/main" val="2652238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r>
              <a:rPr lang="en-US" sz="1200" baseline="0" dirty="0"/>
              <a:t>The patient may make some decisions about LST that seem inconsistent with their goals.  They may not recognize this, or it may be that the relative priority of their goals is different than you original thought.  Explore this with the patient using supportive language, and be sure you understand whether there are circumstances under which the patient would want something different.  [Review the clinician statements on the slide.]</a:t>
            </a:r>
          </a:p>
          <a:p>
            <a:endParaRPr lang="en-US" sz="1200" baseline="0" dirty="0"/>
          </a:p>
          <a:p>
            <a:endParaRPr lang="en-US" sz="1200"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t>15</a:t>
            </a:fld>
            <a:endParaRPr lang="en-US"/>
          </a:p>
        </p:txBody>
      </p:sp>
    </p:spTree>
    <p:extLst>
      <p:ext uri="{BB962C8B-B14F-4D97-AF65-F5344CB8AC3E}">
        <p14:creationId xmlns:p14="http://schemas.microsoft.com/office/powerpoint/2010/main" val="844653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465861">
              <a:defRPr/>
            </a:pPr>
            <a:r>
              <a:rPr lang="en-US" b="1" dirty="0"/>
              <a:t>FACILITATOR NOTES:</a:t>
            </a:r>
          </a:p>
          <a:p>
            <a:endParaRPr lang="en-US" sz="1200" i="1" dirty="0"/>
          </a:p>
          <a:p>
            <a:r>
              <a:rPr lang="en-US" sz="1200" i="0" dirty="0"/>
              <a:t>Sometimes it’s appropriate to review decisions the patient has made about life-sustaining</a:t>
            </a:r>
            <a:r>
              <a:rPr lang="en-US" sz="1200" i="0" baseline="0" dirty="0"/>
              <a:t> treatment</a:t>
            </a:r>
            <a:r>
              <a:rPr lang="en-US" sz="1200" i="0" dirty="0"/>
              <a:t> at a later date.</a:t>
            </a:r>
          </a:p>
          <a:p>
            <a:pPr defTabSz="465861">
              <a:defRPr/>
            </a:pPr>
            <a:endParaRPr lang="en-US" b="0" baseline="0" dirty="0"/>
          </a:p>
          <a:p>
            <a:r>
              <a:rPr lang="en-US" sz="1200" i="0" dirty="0"/>
              <a:t>Use</a:t>
            </a:r>
            <a:r>
              <a:rPr lang="en-US" sz="1200" i="0" baseline="0" dirty="0"/>
              <a:t> caution not to inadvertently introduce doubt when reviewing decisions the patient has already made.  Saying, “A</a:t>
            </a:r>
            <a:r>
              <a:rPr lang="en-US" sz="1200" i="0" dirty="0"/>
              <a:t>re you sure you don’t want CPR?”</a:t>
            </a:r>
            <a:r>
              <a:rPr lang="en-US" sz="1200" i="0" baseline="0" dirty="0"/>
              <a:t> </a:t>
            </a:r>
            <a:r>
              <a:rPr lang="en-US" b="0" dirty="0"/>
              <a:t>can</a:t>
            </a:r>
            <a:r>
              <a:rPr lang="en-US" b="0" baseline="0" dirty="0"/>
              <a:t> cast doubt on the decision.  It’s like asking “Is that your </a:t>
            </a:r>
            <a:r>
              <a:rPr lang="en-US" b="0" i="1" baseline="0" dirty="0"/>
              <a:t>final</a:t>
            </a:r>
            <a:r>
              <a:rPr lang="en-US" b="0" baseline="0" dirty="0"/>
              <a:t> answer?” during a game show </a:t>
            </a:r>
            <a:r>
              <a:rPr lang="mr-IN" b="0" baseline="0" dirty="0"/>
              <a:t>–</a:t>
            </a:r>
            <a:r>
              <a:rPr lang="en-US" b="0" baseline="0" dirty="0"/>
              <a:t> the question is meant to make contestants second-guess themselves.</a:t>
            </a:r>
          </a:p>
          <a:p>
            <a:endParaRPr lang="en-US" b="0" baseline="0" dirty="0"/>
          </a:p>
          <a:p>
            <a:r>
              <a:rPr lang="en-US" b="0" baseline="0" dirty="0"/>
              <a:t>When talking to surrogates, start by reviewing what is known about the patient’s goals and preferences, and ask them if they have any new information to help the team support the patient’s wishes.</a:t>
            </a:r>
            <a:endParaRPr lang="en-US" b="0" dirty="0"/>
          </a:p>
          <a:p>
            <a:pPr marL="0" indent="0" defTabSz="465861">
              <a:buNone/>
              <a:defRPr/>
            </a:pPr>
            <a:endParaRPr lang="en-US" b="0" baseline="0" dirty="0"/>
          </a:p>
          <a:p>
            <a:pPr marL="0" indent="0" defTabSz="465861">
              <a:buNone/>
              <a:defRPr/>
            </a:pPr>
            <a:r>
              <a:rPr lang="en-US" b="0" baseline="0" dirty="0"/>
              <a:t>When the patient’s goals of care have changed, or a change in the patient’s condition means that the odds that the treatment will meet the patient’s goals have changed, </a:t>
            </a:r>
            <a:r>
              <a:rPr lang="en-US" b="1" baseline="0" dirty="0"/>
              <a:t>discuss the patient’s goals of care using REMAP before re-addressing treatment decisions.  </a:t>
            </a:r>
          </a:p>
          <a:p>
            <a:pPr marL="0" indent="0" defTabSz="465861">
              <a:buNone/>
              <a:defRPr/>
            </a:pPr>
            <a:endParaRPr lang="en-US" b="1" baseline="0" dirty="0"/>
          </a:p>
          <a:p>
            <a:pPr defTabSz="465861">
              <a:defRPr/>
            </a:pPr>
            <a:endParaRPr lang="en-US" b="1"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BC09AF5-3F50-4A2B-9C94-FDA51FBC6913}"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17724536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465861">
              <a:defRPr/>
            </a:pPr>
            <a:r>
              <a:rPr lang="en-US" b="1" dirty="0"/>
              <a:t>FACILITATOR NOTES:</a:t>
            </a:r>
          </a:p>
          <a:p>
            <a:endParaRPr lang="en-US" sz="1200" i="1" dirty="0"/>
          </a:p>
          <a:p>
            <a:pPr marL="0" indent="0" defTabSz="465861">
              <a:buNone/>
              <a:defRPr/>
            </a:pPr>
            <a:r>
              <a:rPr lang="en-US" b="0" baseline="0" dirty="0"/>
              <a:t>Here’s an example of how you might talk to a surrogate when a patient made decisions about life-sustaining treatment in the past, and has since lost decision-making capacity. [Review slide.]</a:t>
            </a:r>
          </a:p>
          <a:p>
            <a:pPr defTabSz="465861">
              <a:defRPr/>
            </a:pPr>
            <a:endParaRPr lang="en-US" b="1"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BC09AF5-3F50-4A2B-9C94-FDA51FBC6913}"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41079285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0" baseline="0" dirty="0"/>
          </a:p>
          <a:p>
            <a:r>
              <a:rPr lang="en-US" sz="1200" baseline="0" dirty="0"/>
              <a:t>These exercises are designed to practice specific skills rather than demonstrate a perfect discussion.  </a:t>
            </a:r>
          </a:p>
          <a:p>
            <a:endParaRPr lang="en-US" sz="1200" baseline="0" dirty="0"/>
          </a:p>
          <a:p>
            <a:r>
              <a:rPr lang="en-US" sz="1200" baseline="0" dirty="0"/>
              <a:t>The exercises address a discussion about CPR; the same steps illustrated in these exercises can be used to discuss any life-sustaining treatment.  </a:t>
            </a:r>
          </a:p>
          <a:p>
            <a:endParaRPr lang="en-US" sz="1200" baseline="0" dirty="0"/>
          </a:p>
          <a:p>
            <a:r>
              <a:rPr lang="en-US" sz="1200" baseline="0" dirty="0"/>
              <a:t>You will be practicing a segment of the goals of care conversation that occurs after you have already adequately mapped what’s most important to the patient, and aligned with the patient’s goals.</a:t>
            </a:r>
          </a:p>
          <a:p>
            <a:r>
              <a:rPr lang="en-US" sz="1200" baseline="0" dirty="0"/>
              <a:t> </a:t>
            </a:r>
          </a:p>
          <a:p>
            <a:r>
              <a:rPr lang="en-US" sz="1200" baseline="0" dirty="0"/>
              <a:t>Reminder - please don’t just discuss CPR with your patients!  Depending on their clinical situation, it may be very important to know whether the patient would want mechanical ventilation, a feeding tube, dialysis, transfers to the ICU, blood products, continuation of their ICD, etc.</a:t>
            </a:r>
          </a:p>
          <a:p>
            <a:endParaRPr lang="en-US" sz="1200"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t>18</a:t>
            </a:fld>
            <a:endParaRPr lang="en-US"/>
          </a:p>
        </p:txBody>
      </p:sp>
    </p:spTree>
    <p:extLst>
      <p:ext uri="{BB962C8B-B14F-4D97-AF65-F5344CB8AC3E}">
        <p14:creationId xmlns:p14="http://schemas.microsoft.com/office/powerpoint/2010/main" val="7111508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r>
              <a:rPr lang="en-US" sz="1200" baseline="0" dirty="0"/>
              <a:t>[Briefly review the slide to orient learners to what they will practice.]</a:t>
            </a:r>
          </a:p>
        </p:txBody>
      </p:sp>
      <p:sp>
        <p:nvSpPr>
          <p:cNvPr id="4" name="Slide Number Placeholder 3"/>
          <p:cNvSpPr>
            <a:spLocks noGrp="1"/>
          </p:cNvSpPr>
          <p:nvPr>
            <p:ph type="sldNum" sz="quarter" idx="10"/>
          </p:nvPr>
        </p:nvSpPr>
        <p:spPr/>
        <p:txBody>
          <a:bodyPr/>
          <a:lstStyle/>
          <a:p>
            <a:fld id="{4B6DE5B4-C3ED-9B47-845A-69031E4DEB5F}" type="slidenum">
              <a:rPr lang="en-US" smtClean="0"/>
              <a:t>19</a:t>
            </a:fld>
            <a:endParaRPr lang="en-US"/>
          </a:p>
        </p:txBody>
      </p:sp>
    </p:spTree>
    <p:extLst>
      <p:ext uri="{BB962C8B-B14F-4D97-AF65-F5344CB8AC3E}">
        <p14:creationId xmlns:p14="http://schemas.microsoft.com/office/powerpoint/2010/main" val="4225315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NOTES:</a:t>
            </a:r>
          </a:p>
          <a:p>
            <a:endParaRPr lang="en-US" b="1"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This session is the last </a:t>
            </a:r>
            <a:r>
              <a:rPr lang="en-US" baseline="0" dirty="0"/>
              <a:t>in a series designed to teach the skills required to conduct a goals of care conversation with high-risk patients and their families. In this session, we will talk about discussing life-sustaining treatments with patients.</a:t>
            </a:r>
          </a:p>
          <a:p>
            <a:endParaRPr lang="en-US"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t>2</a:t>
            </a:fld>
            <a:endParaRPr lang="en-US" dirty="0"/>
          </a:p>
        </p:txBody>
      </p:sp>
    </p:spTree>
    <p:extLst>
      <p:ext uri="{BB962C8B-B14F-4D97-AF65-F5344CB8AC3E}">
        <p14:creationId xmlns:p14="http://schemas.microsoft.com/office/powerpoint/2010/main" val="13566695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r>
              <a:rPr lang="en-US" baseline="0" dirty="0"/>
              <a:t>We’ll review the drill first as a group.  Then you’ll divide into pairs and practice the drill.  The drill was designed to teach a specific skill, so the clinician should read the words as they are printed on the page.  When you’re done, switch roles and go through the drill again.</a:t>
            </a:r>
          </a:p>
          <a:p>
            <a:endParaRPr lang="en-US" baseline="0" dirty="0"/>
          </a:p>
          <a:p>
            <a:r>
              <a:rPr lang="en-US" baseline="0" dirty="0"/>
              <a:t>When the second person is done, debrief with each other:</a:t>
            </a:r>
          </a:p>
          <a:p>
            <a:pPr lvl="1"/>
            <a:r>
              <a:rPr lang="en-US" baseline="0" dirty="0"/>
              <a:t>How did it feel to say the words?</a:t>
            </a:r>
          </a:p>
          <a:p>
            <a:pPr lvl="1"/>
            <a:r>
              <a:rPr lang="en-US" baseline="0" dirty="0"/>
              <a:t>One thing you noticed as the clinician</a:t>
            </a:r>
          </a:p>
          <a:p>
            <a:pPr lvl="1"/>
            <a:r>
              <a:rPr lang="en-US" baseline="0" dirty="0"/>
              <a:t>One thing you noticed as the patient</a:t>
            </a:r>
          </a:p>
          <a:p>
            <a:endParaRPr lang="en-US" baseline="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a:t>Then we will debrief as a large group.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[Handout the drill sheets, ask if there are any questions, and start the practice.  Walk around the room and observe.]</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1" u="none" baseline="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b="0" baseline="0" dirty="0"/>
              <a:t>[</a:t>
            </a:r>
            <a:r>
              <a:rPr lang="en-US" b="1" baseline="0" dirty="0"/>
              <a:t>To make the drill more challenging for advanced learners, </a:t>
            </a:r>
            <a:r>
              <a:rPr lang="en-US" b="0" baseline="0" dirty="0"/>
              <a:t>instruct them to read the words on the page first, and then do the drill again and attempt to demonstration the skills without using the paper.  Advanced learners can customize the language as long as it maintains the integrity of the objective of the exercise.]</a:t>
            </a:r>
          </a:p>
          <a:p>
            <a:pPr lvl="1"/>
            <a:endParaRPr lang="en-US" baseline="0" dirty="0"/>
          </a:p>
          <a:p>
            <a:pPr lvl="1"/>
            <a:endParaRPr lang="en-US" baseline="0" dirty="0"/>
          </a:p>
          <a:p>
            <a:pPr lvl="1"/>
            <a:endParaRPr lang="en-US"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t>20</a:t>
            </a:fld>
            <a:endParaRPr lang="en-US"/>
          </a:p>
        </p:txBody>
      </p:sp>
    </p:spTree>
    <p:extLst>
      <p:ext uri="{BB962C8B-B14F-4D97-AF65-F5344CB8AC3E}">
        <p14:creationId xmlns:p14="http://schemas.microsoft.com/office/powerpoint/2010/main" val="15683042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2858714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sz="1200" b="1" baseline="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a:latin typeface="+mn-lt"/>
            </a:endParaRPr>
          </a:p>
          <a:p>
            <a:endParaRPr lang="en-US"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18319106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sz="1200" b="1" baseline="0" dirty="0">
              <a:latin typeface="+mn-lt"/>
            </a:endParaRPr>
          </a:p>
          <a:p>
            <a:endParaRPr lang="en-US" sz="1200" b="1" baseline="0" dirty="0">
              <a:latin typeface="+mn-lt"/>
            </a:endParaRPr>
          </a:p>
          <a:p>
            <a:endParaRPr lang="en-US"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9345167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sz="1200" b="1" baseline="0" dirty="0">
              <a:latin typeface="+mn-lt"/>
            </a:endParaRPr>
          </a:p>
          <a:p>
            <a:endParaRPr lang="en-US" sz="1200" b="1" baseline="0" dirty="0">
              <a:latin typeface="+mn-lt"/>
            </a:endParaRPr>
          </a:p>
          <a:p>
            <a:endParaRPr lang="en-US"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32942494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FACILITATOR</a:t>
            </a:r>
            <a:r>
              <a:rPr lang="en-US" b="1" baseline="0" dirty="0"/>
              <a:t> NOTES:</a:t>
            </a:r>
          </a:p>
          <a:p>
            <a:endParaRPr lang="en-US" b="0" baseline="0" dirty="0"/>
          </a:p>
          <a:p>
            <a:r>
              <a:rPr lang="en-US" b="0" baseline="0" dirty="0"/>
              <a:t>[After demonstrating the drill, go back to the drill instructions slide and ask everyone to do the drill in their groups of two.] </a:t>
            </a:r>
          </a:p>
          <a:p>
            <a:endParaRPr lang="en-US" b="0" baseline="0" dirty="0"/>
          </a:p>
          <a:p>
            <a:r>
              <a:rPr lang="en-US" b="0" baseline="0" dirty="0"/>
              <a:t>[Walk around the room and observe how they are doing, and when it looks like everyone has completed the drill, call for the switch.]</a:t>
            </a:r>
          </a:p>
        </p:txBody>
      </p:sp>
      <p:sp>
        <p:nvSpPr>
          <p:cNvPr id="4" name="Slide Number Placeholder 3"/>
          <p:cNvSpPr>
            <a:spLocks noGrp="1"/>
          </p:cNvSpPr>
          <p:nvPr>
            <p:ph type="sldNum" sz="quarter" idx="10"/>
          </p:nvPr>
        </p:nvSpPr>
        <p:spPr/>
        <p:txBody>
          <a:bodyPr/>
          <a:lstStyle/>
          <a:p>
            <a:fld id="{4B6DE5B4-C3ED-9B47-845A-69031E4DEB5F}" type="slidenum">
              <a:rPr lang="en-US" smtClean="0"/>
              <a:t>25</a:t>
            </a:fld>
            <a:endParaRPr lang="en-US"/>
          </a:p>
        </p:txBody>
      </p:sp>
    </p:spTree>
    <p:extLst>
      <p:ext uri="{BB962C8B-B14F-4D97-AF65-F5344CB8AC3E}">
        <p14:creationId xmlns:p14="http://schemas.microsoft.com/office/powerpoint/2010/main" val="39339126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NOTES:</a:t>
            </a:r>
          </a:p>
          <a:p>
            <a:endParaRPr lang="en-US" b="0" baseline="0" dirty="0"/>
          </a:p>
          <a:p>
            <a:r>
              <a:rPr lang="en-US" b="0" baseline="0" dirty="0"/>
              <a:t>[After everyone has completed the drill and de-briefed in small groups, lead a quick group discussion about their reactions to the practice experience.  Ask:]</a:t>
            </a:r>
          </a:p>
          <a:p>
            <a:endParaRPr lang="en-US" b="0" baseline="0" dirty="0"/>
          </a:p>
          <a:p>
            <a:pPr marL="685787" lvl="1" indent="-228587">
              <a:buFont typeface="+mj-lt"/>
              <a:buAutoNum type="arabicPeriod"/>
            </a:pPr>
            <a:r>
              <a:rPr lang="en-US" b="0" baseline="0" dirty="0"/>
              <a:t>How did it feel to say the words?</a:t>
            </a:r>
          </a:p>
          <a:p>
            <a:pPr marL="685787" lvl="1" indent="-228587">
              <a:buFont typeface="+mj-lt"/>
              <a:buAutoNum type="arabicPeriod"/>
            </a:pPr>
            <a:r>
              <a:rPr lang="en-US" b="0" baseline="0" dirty="0"/>
              <a:t>One thing you noticed as the clinician</a:t>
            </a:r>
          </a:p>
          <a:p>
            <a:pPr marL="685787" lvl="1" indent="-228587">
              <a:buFont typeface="+mj-lt"/>
              <a:buAutoNum type="arabicPeriod"/>
            </a:pPr>
            <a:r>
              <a:rPr lang="en-US" b="0" baseline="0" dirty="0"/>
              <a:t>One thing you noticed as the patient</a:t>
            </a:r>
          </a:p>
          <a:p>
            <a:endParaRPr lang="en-US" dirty="0"/>
          </a:p>
          <a:p>
            <a:pPr marL="0" indent="0" algn="l">
              <a:buNone/>
            </a:pPr>
            <a:r>
              <a:rPr lang="en-US" b="1" dirty="0"/>
              <a:t>Possible</a:t>
            </a:r>
            <a:r>
              <a:rPr lang="en-US" b="1" baseline="0" dirty="0"/>
              <a:t> Teaching Points:</a:t>
            </a:r>
          </a:p>
          <a:p>
            <a:pPr marL="0" indent="0" algn="l">
              <a:buNone/>
            </a:pPr>
            <a:r>
              <a:rPr lang="en-US" dirty="0"/>
              <a:t>Notice</a:t>
            </a:r>
            <a:r>
              <a:rPr lang="en-US" baseline="0" dirty="0"/>
              <a:t> that i</a:t>
            </a:r>
            <a:r>
              <a:rPr lang="en-US" dirty="0"/>
              <a:t>nstead of asking,</a:t>
            </a:r>
            <a:r>
              <a:rPr lang="en-US" baseline="0" dirty="0"/>
              <a:t> </a:t>
            </a:r>
            <a:r>
              <a:rPr lang="en-US" sz="1200" dirty="0"/>
              <a:t>“Would you want CPR if your heart stops beating?”</a:t>
            </a:r>
            <a:r>
              <a:rPr lang="en-US" sz="1200" baseline="0" dirty="0"/>
              <a:t> we ask, “Tell me what you know about CPR.” or “What have you heard about dialysis?”  -- Why is this important?</a:t>
            </a:r>
          </a:p>
          <a:p>
            <a:pPr marL="457200" lvl="1" indent="0" algn="l">
              <a:buNone/>
            </a:pPr>
            <a:r>
              <a:rPr lang="en-US" sz="1200" baseline="0" dirty="0"/>
              <a:t>This allows you to:</a:t>
            </a:r>
          </a:p>
          <a:p>
            <a:pPr marL="628650" lvl="1" indent="-171450" algn="l">
              <a:buFont typeface="Arial" panose="020B0604020202020204" pitchFamily="34" charset="0"/>
              <a:buChar char="•"/>
            </a:pPr>
            <a:r>
              <a:rPr lang="en-US" sz="1200" baseline="0" dirty="0"/>
              <a:t>Find out if the patient is ready to discuss the treatment</a:t>
            </a:r>
          </a:p>
          <a:p>
            <a:pPr marL="628650" lvl="1" indent="-171450" algn="l">
              <a:buFont typeface="Arial" panose="020B0604020202020204" pitchFamily="34" charset="0"/>
              <a:buChar char="•"/>
            </a:pPr>
            <a:r>
              <a:rPr lang="en-US" sz="1200" baseline="0" dirty="0"/>
              <a:t>Assess what they know about the treatment</a:t>
            </a:r>
          </a:p>
          <a:p>
            <a:pPr marL="628650" lvl="1" indent="-171450" algn="l">
              <a:buFont typeface="Arial" panose="020B0604020202020204" pitchFamily="34" charset="0"/>
              <a:buChar char="•"/>
            </a:pPr>
            <a:r>
              <a:rPr lang="en-US" sz="1200" baseline="0" dirty="0"/>
              <a:t>Provide helpful information before asking the patient to make a decision</a:t>
            </a:r>
            <a:endParaRPr lang="en-US" sz="1200" dirty="0"/>
          </a:p>
          <a:p>
            <a:pPr marL="0" indent="0" algn="ctr">
              <a:buNone/>
            </a:pPr>
            <a:endParaRPr lang="en-US" sz="900" dirty="0"/>
          </a:p>
          <a:p>
            <a:pPr marL="0" marR="0" indent="0" algn="l" defTabSz="914350" rtl="0" eaLnBrk="1" fontAlgn="auto" latinLnBrk="0" hangingPunct="1">
              <a:lnSpc>
                <a:spcPct val="100000"/>
              </a:lnSpc>
              <a:spcBef>
                <a:spcPts val="0"/>
              </a:spcBef>
              <a:spcAft>
                <a:spcPts val="0"/>
              </a:spcAft>
              <a:buClrTx/>
              <a:buSzTx/>
              <a:buFontTx/>
              <a:buNone/>
              <a:tabLst/>
              <a:defRPr/>
            </a:pPr>
            <a:r>
              <a:rPr lang="en-US" baseline="0" dirty="0"/>
              <a:t>[If desired, share this analogy:]</a:t>
            </a:r>
          </a:p>
          <a:p>
            <a:pPr marL="0" marR="0" indent="0" algn="l" defTabSz="914350" rtl="0" eaLnBrk="1" fontAlgn="auto" latinLnBrk="0" hangingPunct="1">
              <a:lnSpc>
                <a:spcPct val="100000"/>
              </a:lnSpc>
              <a:spcBef>
                <a:spcPts val="0"/>
              </a:spcBef>
              <a:spcAft>
                <a:spcPts val="0"/>
              </a:spcAft>
              <a:buClrTx/>
              <a:buSzTx/>
              <a:buFontTx/>
              <a:buNone/>
              <a:tabLst/>
              <a:defRPr/>
            </a:pPr>
            <a:r>
              <a:rPr lang="en-US" baseline="0" dirty="0"/>
              <a:t>Asking someone, </a:t>
            </a:r>
            <a:r>
              <a:rPr lang="en-US" sz="1200" dirty="0"/>
              <a:t>“Would you want CPR if your heart stops beating?” </a:t>
            </a:r>
            <a:r>
              <a:rPr lang="en-US" baseline="0" dirty="0"/>
              <a:t>and then explaining all the reasons why they shouldn’t have CPR is like someone asking if they want a cookie and then telling them all the reasons they shouldn’t eat the cookie.</a:t>
            </a:r>
            <a:endParaRPr lang="en-US" dirty="0"/>
          </a:p>
          <a:p>
            <a:endParaRPr lang="en-US" dirty="0"/>
          </a:p>
          <a:p>
            <a:endParaRPr lang="en-US" b="1" baseline="0" dirty="0"/>
          </a:p>
          <a:p>
            <a:endParaRPr lang="en-US" b="1" baseline="0" dirty="0"/>
          </a:p>
          <a:p>
            <a:endParaRPr lang="en-US" b="1"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t>26</a:t>
            </a:fld>
            <a:endParaRPr lang="en-US"/>
          </a:p>
        </p:txBody>
      </p:sp>
    </p:spTree>
    <p:extLst>
      <p:ext uri="{BB962C8B-B14F-4D97-AF65-F5344CB8AC3E}">
        <p14:creationId xmlns:p14="http://schemas.microsoft.com/office/powerpoint/2010/main" val="29224014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r>
              <a:rPr lang="en-US" sz="1200" baseline="0" dirty="0"/>
              <a:t>[Briefly review the slide to orient learners to what they will practice.]</a:t>
            </a:r>
          </a:p>
        </p:txBody>
      </p:sp>
      <p:sp>
        <p:nvSpPr>
          <p:cNvPr id="4" name="Slide Number Placeholder 3"/>
          <p:cNvSpPr>
            <a:spLocks noGrp="1"/>
          </p:cNvSpPr>
          <p:nvPr>
            <p:ph type="sldNum" sz="quarter" idx="10"/>
          </p:nvPr>
        </p:nvSpPr>
        <p:spPr/>
        <p:txBody>
          <a:bodyPr/>
          <a:lstStyle/>
          <a:p>
            <a:fld id="{4B6DE5B4-C3ED-9B47-845A-69031E4DEB5F}" type="slidenum">
              <a:rPr lang="en-US" smtClean="0"/>
              <a:t>27</a:t>
            </a:fld>
            <a:endParaRPr lang="en-US"/>
          </a:p>
        </p:txBody>
      </p:sp>
    </p:spTree>
    <p:extLst>
      <p:ext uri="{BB962C8B-B14F-4D97-AF65-F5344CB8AC3E}">
        <p14:creationId xmlns:p14="http://schemas.microsoft.com/office/powerpoint/2010/main" val="25520123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a:latin typeface="+mn-lt"/>
            </a:endParaRPr>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3755090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FACILITATOR</a:t>
            </a:r>
            <a:r>
              <a:rPr lang="en-US" b="1" baseline="0" dirty="0"/>
              <a:t> NOTES:</a:t>
            </a:r>
            <a:endParaRPr lang="en-US" b="1" dirty="0"/>
          </a:p>
          <a:p>
            <a:endParaRPr lang="en-US" dirty="0"/>
          </a:p>
          <a:p>
            <a:pPr marL="0" indent="0">
              <a:buNone/>
            </a:pPr>
            <a:r>
              <a:rPr lang="en-US" baseline="0" dirty="0"/>
              <a:t>When we use the term, “life-sustaining treatments,” these are the treatments that we are talking about.</a:t>
            </a:r>
          </a:p>
        </p:txBody>
      </p:sp>
      <p:sp>
        <p:nvSpPr>
          <p:cNvPr id="4" name="Slide Number Placeholder 3"/>
          <p:cNvSpPr>
            <a:spLocks noGrp="1"/>
          </p:cNvSpPr>
          <p:nvPr>
            <p:ph type="sldNum" sz="quarter" idx="10"/>
          </p:nvPr>
        </p:nvSpPr>
        <p:spPr/>
        <p:txBody>
          <a:bodyPr/>
          <a:lstStyle/>
          <a:p>
            <a:fld id="{7944817B-FDEA-4B51-A248-1266505E54D4}" type="slidenum">
              <a:rPr lang="en-US" smtClean="0"/>
              <a:t>3</a:t>
            </a:fld>
            <a:endParaRPr lang="en-US"/>
          </a:p>
        </p:txBody>
      </p:sp>
    </p:spTree>
    <p:extLst>
      <p:ext uri="{BB962C8B-B14F-4D97-AF65-F5344CB8AC3E}">
        <p14:creationId xmlns:p14="http://schemas.microsoft.com/office/powerpoint/2010/main" val="6842354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a:latin typeface="+mn-lt"/>
            </a:endParaRPr>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32007375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a:latin typeface="+mn-lt"/>
            </a:endParaRPr>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26491158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FACILITATOR</a:t>
            </a:r>
            <a:r>
              <a:rPr lang="en-US" b="1" baseline="0" dirty="0"/>
              <a:t> NOTES:</a:t>
            </a:r>
          </a:p>
          <a:p>
            <a:endParaRPr lang="en-US" b="0" baseline="0" dirty="0"/>
          </a:p>
          <a:p>
            <a:r>
              <a:rPr lang="en-US" b="0" baseline="0" dirty="0"/>
              <a:t>[After demonstrating the drill, go back to the drill instructions slide and ask everyone to do the drill in their groups of two.] </a:t>
            </a:r>
          </a:p>
          <a:p>
            <a:endParaRPr lang="en-US" b="0" baseline="0" dirty="0"/>
          </a:p>
          <a:p>
            <a:r>
              <a:rPr lang="en-US" b="0" baseline="0" dirty="0"/>
              <a:t>[Walk around the room and observe how they are doing, and when it looks like everyone has completed the drill, call for the switch.]</a:t>
            </a:r>
          </a:p>
        </p:txBody>
      </p:sp>
      <p:sp>
        <p:nvSpPr>
          <p:cNvPr id="4" name="Slide Number Placeholder 3"/>
          <p:cNvSpPr>
            <a:spLocks noGrp="1"/>
          </p:cNvSpPr>
          <p:nvPr>
            <p:ph type="sldNum" sz="quarter" idx="10"/>
          </p:nvPr>
        </p:nvSpPr>
        <p:spPr/>
        <p:txBody>
          <a:bodyPr/>
          <a:lstStyle/>
          <a:p>
            <a:fld id="{4B6DE5B4-C3ED-9B47-845A-69031E4DEB5F}" type="slidenum">
              <a:rPr lang="en-US" smtClean="0"/>
              <a:t>32</a:t>
            </a:fld>
            <a:endParaRPr lang="en-US"/>
          </a:p>
        </p:txBody>
      </p:sp>
    </p:spTree>
    <p:extLst>
      <p:ext uri="{BB962C8B-B14F-4D97-AF65-F5344CB8AC3E}">
        <p14:creationId xmlns:p14="http://schemas.microsoft.com/office/powerpoint/2010/main" val="10144868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NOTES:</a:t>
            </a:r>
          </a:p>
          <a:p>
            <a:endParaRPr lang="en-US" b="0" baseline="0" dirty="0"/>
          </a:p>
          <a:p>
            <a:r>
              <a:rPr lang="en-US" b="0" baseline="0" dirty="0"/>
              <a:t>[After everyone has completed the drill and de-briefed in small groups, lead a quick group discussion about their reactions to the practice experience.  Ask:]</a:t>
            </a:r>
          </a:p>
          <a:p>
            <a:endParaRPr lang="en-US" b="0" baseline="0" dirty="0"/>
          </a:p>
          <a:p>
            <a:pPr marL="685787" lvl="1" indent="-228587">
              <a:buFont typeface="+mj-lt"/>
              <a:buAutoNum type="arabicPeriod"/>
            </a:pPr>
            <a:r>
              <a:rPr lang="en-US" b="0" baseline="0" dirty="0"/>
              <a:t>How did it feel to say the words?</a:t>
            </a:r>
          </a:p>
          <a:p>
            <a:pPr marL="685787" lvl="1" indent="-228587">
              <a:buFont typeface="+mj-lt"/>
              <a:buAutoNum type="arabicPeriod"/>
            </a:pPr>
            <a:r>
              <a:rPr lang="en-US" b="0" baseline="0" dirty="0"/>
              <a:t>One thing the clinician noticed</a:t>
            </a:r>
          </a:p>
          <a:p>
            <a:pPr marL="685787" lvl="1" indent="-228587">
              <a:buFont typeface="+mj-lt"/>
              <a:buAutoNum type="arabicPeriod"/>
            </a:pPr>
            <a:r>
              <a:rPr lang="en-US" b="0" baseline="0" dirty="0"/>
              <a:t>One thing the patient noticed</a:t>
            </a:r>
          </a:p>
          <a:p>
            <a:endParaRPr lang="en-US" dirty="0"/>
          </a:p>
          <a:p>
            <a:r>
              <a:rPr lang="en-US" b="1" dirty="0"/>
              <a:t>Possible teaching points:</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a:solidFill>
                  <a:schemeClr val="tx1"/>
                </a:solidFill>
                <a:latin typeface="+mn-lt"/>
                <a:ea typeface="+mn-ea"/>
                <a:cs typeface="+mn-cs"/>
              </a:rPr>
              <a:t>It is </a:t>
            </a:r>
            <a:r>
              <a:rPr lang="en-US" sz="1200" b="1" u="sng" kern="1200" baseline="0" dirty="0">
                <a:solidFill>
                  <a:schemeClr val="tx1"/>
                </a:solidFill>
                <a:latin typeface="+mn-lt"/>
                <a:ea typeface="+mn-ea"/>
                <a:cs typeface="+mn-cs"/>
              </a:rPr>
              <a:t>NOT</a:t>
            </a:r>
            <a:r>
              <a:rPr lang="en-US" sz="1200" b="0" kern="1200" baseline="0" dirty="0">
                <a:solidFill>
                  <a:schemeClr val="tx1"/>
                </a:solidFill>
                <a:latin typeface="+mn-lt"/>
                <a:ea typeface="+mn-ea"/>
                <a:cs typeface="+mn-cs"/>
              </a:rPr>
              <a:t> necessary to share numbers unless the patient expresses interest in the specific odds of outcomes.  Find out what information is important to your patient, and whether they want “the big picture” or more specific information.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a:solidFill>
                  <a:schemeClr val="tx1"/>
                </a:solidFill>
                <a:latin typeface="+mn-lt"/>
                <a:ea typeface="+mn-ea"/>
                <a:cs typeface="+mn-cs"/>
              </a:rPr>
              <a:t>If sharing numbers, there are a couple of important strategies that have been shown to improve the patient’s understanding:</a:t>
            </a:r>
          </a:p>
          <a:p>
            <a:pPr marL="628650" marR="0" lvl="1"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b="0" kern="1200" baseline="0" dirty="0">
                <a:solidFill>
                  <a:schemeClr val="tx1"/>
                </a:solidFill>
                <a:latin typeface="+mn-lt"/>
                <a:ea typeface="+mn-ea"/>
                <a:cs typeface="+mn-cs"/>
              </a:rPr>
              <a:t>Framing outcomes as “17 out of 100” instead of as a percentage (some people may not know that ‘percent’ means ‘per 100’).</a:t>
            </a:r>
          </a:p>
          <a:p>
            <a:pPr marL="628650" marR="0" lvl="1"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b="0" kern="1200" baseline="0" dirty="0">
                <a:solidFill>
                  <a:schemeClr val="tx1"/>
                </a:solidFill>
                <a:latin typeface="+mn-lt"/>
                <a:ea typeface="+mn-ea"/>
                <a:cs typeface="+mn-cs"/>
              </a:rPr>
              <a:t>Reporting outcomes for both survival </a:t>
            </a:r>
            <a:r>
              <a:rPr lang="en-US" sz="1200" b="0" i="1" kern="1200" baseline="0" dirty="0">
                <a:solidFill>
                  <a:schemeClr val="tx1"/>
                </a:solidFill>
                <a:latin typeface="+mn-lt"/>
                <a:ea typeface="+mn-ea"/>
                <a:cs typeface="+mn-cs"/>
              </a:rPr>
              <a:t>and </a:t>
            </a:r>
            <a:r>
              <a:rPr lang="en-US" sz="1200" b="0" kern="1200" baseline="0" dirty="0">
                <a:solidFill>
                  <a:schemeClr val="tx1"/>
                </a:solidFill>
                <a:latin typeface="+mn-lt"/>
                <a:ea typeface="+mn-ea"/>
                <a:cs typeface="+mn-cs"/>
              </a:rPr>
              <a:t>death, rather than just one or the other, has been shown in studies to be more effective in increasing the patient’s understanding. </a:t>
            </a:r>
            <a:endParaRPr lang="en-US" sz="1200" kern="1200" baseline="0" dirty="0">
              <a:solidFill>
                <a:schemeClr val="tx1"/>
              </a:solidFill>
              <a:latin typeface="+mn-lt"/>
              <a:ea typeface="+mn-ea"/>
              <a:cs typeface="+mn-cs"/>
            </a:endParaRPr>
          </a:p>
          <a:p>
            <a:endParaRPr lang="en-US" dirty="0"/>
          </a:p>
          <a:p>
            <a:endParaRPr lang="en-US" b="1"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t>33</a:t>
            </a:fld>
            <a:endParaRPr lang="en-US"/>
          </a:p>
        </p:txBody>
      </p:sp>
    </p:spTree>
    <p:extLst>
      <p:ext uri="{BB962C8B-B14F-4D97-AF65-F5344CB8AC3E}">
        <p14:creationId xmlns:p14="http://schemas.microsoft.com/office/powerpoint/2010/main" val="17711359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r>
              <a:rPr lang="en-US" sz="1200" baseline="0" dirty="0"/>
              <a:t>[Briefly review the slide to orient learners to what they will practice.]</a:t>
            </a:r>
          </a:p>
        </p:txBody>
      </p:sp>
      <p:sp>
        <p:nvSpPr>
          <p:cNvPr id="4" name="Slide Number Placeholder 3"/>
          <p:cNvSpPr>
            <a:spLocks noGrp="1"/>
          </p:cNvSpPr>
          <p:nvPr>
            <p:ph type="sldNum" sz="quarter" idx="10"/>
          </p:nvPr>
        </p:nvSpPr>
        <p:spPr/>
        <p:txBody>
          <a:bodyPr/>
          <a:lstStyle/>
          <a:p>
            <a:fld id="{4B6DE5B4-C3ED-9B47-845A-69031E4DEB5F}" type="slidenum">
              <a:rPr lang="en-US" smtClean="0"/>
              <a:t>34</a:t>
            </a:fld>
            <a:endParaRPr lang="en-US"/>
          </a:p>
        </p:txBody>
      </p:sp>
    </p:spTree>
    <p:extLst>
      <p:ext uri="{BB962C8B-B14F-4D97-AF65-F5344CB8AC3E}">
        <p14:creationId xmlns:p14="http://schemas.microsoft.com/office/powerpoint/2010/main" val="4225398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sz="1200" baseline="0" dirty="0"/>
          </a:p>
          <a:p>
            <a:r>
              <a:rPr lang="en-US" baseline="0" dirty="0"/>
              <a:t>[Remind learners that this recommendation about what </a:t>
            </a:r>
            <a:r>
              <a:rPr lang="en-US" b="1" i="0" baseline="0" dirty="0"/>
              <a:t>NOT TO DO </a:t>
            </a:r>
            <a:r>
              <a:rPr lang="en-US" baseline="0" dirty="0"/>
              <a:t>would come AFTER making a recommendation about what </a:t>
            </a:r>
            <a:r>
              <a:rPr lang="en-US" b="1" baseline="0" dirty="0"/>
              <a:t>TO DO </a:t>
            </a:r>
            <a:r>
              <a:rPr lang="en-US" baseline="0" dirty="0"/>
              <a:t>to support the patient’s goals e.g., adjust treatment plans to help manage symptoms, provide desired social/emotional/spiritual support, etc.]</a:t>
            </a:r>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40617766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sz="1200" baseline="0" dirty="0"/>
          </a:p>
          <a:p>
            <a:endParaRPr lang="en-US"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4698004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endParaRPr lang="en-US" sz="1200" baseline="0" dirty="0"/>
          </a:p>
          <a:p>
            <a:endParaRPr lang="en-US" sz="120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27856167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endParaRPr lang="en-US" sz="1200" baseline="0" dirty="0"/>
          </a:p>
          <a:p>
            <a:endParaRPr lang="en-US" sz="120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8353114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endParaRPr lang="en-US" sz="1200" baseline="0" dirty="0"/>
          </a:p>
          <a:p>
            <a:endParaRPr lang="en-US" sz="1200" baseline="0" dirty="0"/>
          </a:p>
          <a:p>
            <a:r>
              <a:rPr lang="en-US" sz="1200" baseline="0" dirty="0"/>
              <a:t>[See Facilitator Notes on next slide for reminders about how to document this information.]</a:t>
            </a:r>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1056782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a:t>FACILITATOR NOTES:</a:t>
            </a:r>
          </a:p>
          <a:p>
            <a:endParaRPr lang="en-US" baseline="0" dirty="0"/>
          </a:p>
          <a:p>
            <a:r>
              <a:rPr lang="en-US" baseline="0" dirty="0"/>
              <a:t>To fly, birds need two strong wings.  As health care providers, our “knowledge wing” is often very strong, and our “skills wing” can be weak – we may know plenty of facts, but not know the right words to say and may not speak with empathy.  In the earlier modules training we focused on our skills, specifically learning to recognize expressions of emotion and respond with empathy.  This is almost always our weaker wing, so we have to practice to build it up.</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In this module, we’re going to review how to deliver information about life-sustaining treatments.  Patients have different informational needs, so be sure to find out </a:t>
            </a:r>
            <a:r>
              <a:rPr lang="en-US" b="1" baseline="0" dirty="0"/>
              <a:t>what the patient knows </a:t>
            </a:r>
            <a:r>
              <a:rPr lang="en-US" baseline="0" dirty="0"/>
              <a:t>and </a:t>
            </a:r>
            <a:r>
              <a:rPr lang="en-US" b="1" baseline="0" dirty="0"/>
              <a:t>what the patient wants to know </a:t>
            </a:r>
            <a:r>
              <a:rPr lang="en-US" baseline="0" dirty="0"/>
              <a:t>before providing information.   And continue to use your communication skills to respond empathically to emotion throughout the conversation.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There are some handouts to help you develop skills and some informational materials to help you share knowledge with patients (see slide).</a:t>
            </a:r>
          </a:p>
          <a:p>
            <a:endParaRPr lang="en-US" baseline="0" dirty="0"/>
          </a:p>
          <a:p>
            <a:r>
              <a:rPr lang="en-US" baseline="0" dirty="0"/>
              <a:t>Remember</a:t>
            </a:r>
            <a:r>
              <a:rPr lang="en-US" b="0" baseline="0" dirty="0"/>
              <a:t>, b</a:t>
            </a:r>
            <a:r>
              <a:rPr lang="en-US" b="0" dirty="0"/>
              <a:t>oth wings</a:t>
            </a:r>
            <a:r>
              <a:rPr lang="en-US" b="0" baseline="0" dirty="0"/>
              <a:t> need to be strong for the eagle to soar. This module will demonstrate how to share facts when that is the information </a:t>
            </a:r>
            <a:r>
              <a:rPr lang="en-US" b="1" u="sng" baseline="0" dirty="0"/>
              <a:t>the patient desires</a:t>
            </a:r>
            <a:r>
              <a:rPr lang="en-US" b="0" baseline="0" dirty="0"/>
              <a:t>.  </a:t>
            </a:r>
          </a:p>
        </p:txBody>
      </p:sp>
      <p:sp>
        <p:nvSpPr>
          <p:cNvPr id="4" name="Slide Number Placeholder 3"/>
          <p:cNvSpPr>
            <a:spLocks noGrp="1"/>
          </p:cNvSpPr>
          <p:nvPr>
            <p:ph type="sldNum" sz="quarter" idx="10"/>
          </p:nvPr>
        </p:nvSpPr>
        <p:spPr/>
        <p:txBody>
          <a:bodyPr/>
          <a:lstStyle/>
          <a:p>
            <a:fld id="{6BC09AF5-3F50-4A2B-9C94-FDA51FBC6913}" type="slidenum">
              <a:rPr lang="en-US" smtClean="0"/>
              <a:t>4</a:t>
            </a:fld>
            <a:endParaRPr lang="en-US" dirty="0"/>
          </a:p>
        </p:txBody>
      </p:sp>
    </p:spTree>
    <p:extLst>
      <p:ext uri="{BB962C8B-B14F-4D97-AF65-F5344CB8AC3E}">
        <p14:creationId xmlns:p14="http://schemas.microsoft.com/office/powerpoint/2010/main" val="19833126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sz="1200" baseline="0" dirty="0"/>
          </a:p>
          <a:p>
            <a:r>
              <a:rPr lang="en-US" sz="1200" baseline="0" dirty="0"/>
              <a:t>[REMINDER FOR LEARNERS ABOUT DOCUMENTING THIS INFORMATION:]</a:t>
            </a:r>
          </a:p>
          <a:p>
            <a:endParaRPr lang="en-US" sz="1200" baseline="0" dirty="0"/>
          </a:p>
          <a:p>
            <a:r>
              <a:rPr lang="en-US" sz="1200" baseline="0" dirty="0"/>
              <a:t>A DNR order would not be written in the present circumstances, since the patient would only want to avoid CPR if unable to care for self or make own decisions.</a:t>
            </a:r>
          </a:p>
          <a:p>
            <a:endParaRPr lang="en-US" sz="1200" baseline="0" dirty="0"/>
          </a:p>
          <a:p>
            <a:r>
              <a:rPr lang="en-US" sz="1200" baseline="0" dirty="0"/>
              <a:t>The circumstances under which the patient would not want CPR would be documented in VA in the Life-Sustaining Treatment progress note.  If these circumstances arise in the future (the patient becomes unable to care for themselves or make their own decisions), the clinician should re-visit the goals of care conversation with the patient (or surrogate), confirm the patient’s CPR preferences, document the conversation in a new LST progress note or addendum to existing LST progress note, and (if confirmed) write a DNR order, along with any other orders to limit LST that are part of the updated plan.</a:t>
            </a:r>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394647162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NOTES:</a:t>
            </a:r>
          </a:p>
          <a:p>
            <a:endParaRPr lang="en-US" b="0" baseline="0" dirty="0"/>
          </a:p>
          <a:p>
            <a:r>
              <a:rPr lang="en-US" b="0" baseline="0" dirty="0"/>
              <a:t>[After everyone has completed the drill and de-briefed in small groups, lead a quick group discussion about their reactions to the practice experience.  Ask:]</a:t>
            </a:r>
          </a:p>
          <a:p>
            <a:endParaRPr lang="en-US" b="0" baseline="0" dirty="0"/>
          </a:p>
          <a:p>
            <a:pPr marL="685787" lvl="1" indent="-228587">
              <a:buFont typeface="+mj-lt"/>
              <a:buAutoNum type="arabicPeriod"/>
            </a:pPr>
            <a:r>
              <a:rPr lang="en-US" b="0" baseline="0" dirty="0"/>
              <a:t>How did it feel to say the words?</a:t>
            </a:r>
          </a:p>
          <a:p>
            <a:pPr marL="685787" lvl="1" indent="-228587">
              <a:buFont typeface="+mj-lt"/>
              <a:buAutoNum type="arabicPeriod"/>
            </a:pPr>
            <a:r>
              <a:rPr lang="en-US" b="0" baseline="0" dirty="0"/>
              <a:t>One thing the clinician noticed</a:t>
            </a:r>
          </a:p>
          <a:p>
            <a:pPr marL="685787" lvl="1" indent="-228587">
              <a:buFont typeface="+mj-lt"/>
              <a:buAutoNum type="arabicPeriod"/>
            </a:pPr>
            <a:r>
              <a:rPr lang="en-US" b="0" baseline="0" dirty="0"/>
              <a:t>One thing the patient noticed</a:t>
            </a:r>
          </a:p>
          <a:p>
            <a:pPr marL="457200" lvl="1" indent="0">
              <a:buFont typeface="+mj-lt"/>
              <a:buNone/>
            </a:pPr>
            <a:endParaRPr lang="en-US" baseline="0" dirty="0"/>
          </a:p>
          <a:p>
            <a:r>
              <a:rPr lang="en-US" b="1" baseline="0" dirty="0"/>
              <a:t>Possible Teaching Points: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a:t>What if the patient says “no” to the question, “Can you think of a situation when you wouldn’t want CPR?”?</a:t>
            </a:r>
          </a:p>
          <a:p>
            <a:pPr marL="628650" marR="0" lvl="1" indent="-171450" algn="l" defTabSz="914400" rtl="0" eaLnBrk="1" fontAlgn="auto" latinLnBrk="0" hangingPunct="1">
              <a:lnSpc>
                <a:spcPct val="100000"/>
              </a:lnSpc>
              <a:spcBef>
                <a:spcPts val="0"/>
              </a:spcBef>
              <a:spcAft>
                <a:spcPts val="0"/>
              </a:spcAft>
              <a:buClrTx/>
              <a:buSzTx/>
              <a:buFont typeface="Arial" charset="0"/>
              <a:buChar char="•"/>
              <a:tabLst/>
              <a:defRPr/>
            </a:pPr>
            <a:r>
              <a:rPr lang="en-US" baseline="0" dirty="0"/>
              <a:t>They may want the intervention, or they may not be emotionally ready to think of this situation.  </a:t>
            </a:r>
          </a:p>
          <a:p>
            <a:pPr marL="628650" marR="0" lvl="1" indent="-171450" algn="l" defTabSz="914400" rtl="0" eaLnBrk="1" fontAlgn="auto" latinLnBrk="0" hangingPunct="1">
              <a:lnSpc>
                <a:spcPct val="100000"/>
              </a:lnSpc>
              <a:spcBef>
                <a:spcPts val="0"/>
              </a:spcBef>
              <a:spcAft>
                <a:spcPts val="0"/>
              </a:spcAft>
              <a:buClrTx/>
              <a:buSzTx/>
              <a:buFont typeface="Arial" charset="0"/>
              <a:buChar char="•"/>
              <a:tabLst/>
              <a:defRPr/>
            </a:pPr>
            <a:r>
              <a:rPr lang="en-US" baseline="0" dirty="0"/>
              <a:t>Either way, do not push.  Revisit the conversation later to see if the patient’s decision has changed.</a:t>
            </a:r>
          </a:p>
          <a:p>
            <a:endParaRPr lang="en-US" dirty="0"/>
          </a:p>
          <a:p>
            <a:pPr marL="228600" indent="-228600">
              <a:buFont typeface="+mj-lt"/>
              <a:buAutoNum type="arabicPeriod" startAt="2"/>
            </a:pPr>
            <a:r>
              <a:rPr lang="en-US" b="0" baseline="0" dirty="0"/>
              <a:t>[Some learners will have difficulty accepting that the patient wants an attempt at CPR and may suggest that framing a discussion in a different way would help the patient come to the conclusion that DNR would be the best choice.  The case was specifically written to demonstrate a patient that clearly understood the risks involved and still wanted an attempt at resuscitation.   As providers we can fall into a trap thinking that the purpose of exploration is to help the patient agree with our recommendations.  The exploratory question is meant to help us determine if 1) the patient understands the risks and 2) do we adequately understand the patient’s goals.  In this case, further exploration revealed to the provider that the patient was willing to take any risk for the possibility of more time with family, and the treatment decision was actually not inconsistent with the patient’s goals.]</a:t>
            </a:r>
          </a:p>
          <a:p>
            <a:pPr marL="228600" indent="-228600">
              <a:buFont typeface="+mj-lt"/>
              <a:buAutoNum type="arabicPeriod" startAt="2"/>
            </a:pPr>
            <a:endParaRPr lang="en-US" b="0" baseline="0" dirty="0"/>
          </a:p>
          <a:p>
            <a:pPr marL="228600" indent="-228600">
              <a:buFont typeface="+mj-lt"/>
              <a:buAutoNum type="arabicPeriod" startAt="2"/>
            </a:pPr>
            <a:r>
              <a:rPr lang="en-US" b="0" baseline="0" dirty="0"/>
              <a:t>You knowing what the patient wants is not enough – the patient’s surrogate needs the information, too.</a:t>
            </a:r>
          </a:p>
          <a:p>
            <a:endParaRPr lang="en-US" b="1"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t>42</a:t>
            </a:fld>
            <a:endParaRPr lang="en-US"/>
          </a:p>
        </p:txBody>
      </p:sp>
    </p:spTree>
    <p:extLst>
      <p:ext uri="{BB962C8B-B14F-4D97-AF65-F5344CB8AC3E}">
        <p14:creationId xmlns:p14="http://schemas.microsoft.com/office/powerpoint/2010/main" val="37596006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NOTES:</a:t>
            </a:r>
          </a:p>
          <a:p>
            <a:endParaRPr lang="en-US" b="1" baseline="0" dirty="0"/>
          </a:p>
          <a:p>
            <a:r>
              <a:rPr lang="en-US" b="0" baseline="0" dirty="0"/>
              <a:t>[Summarize very quickly and then ask everyone to write down on a piece of paper the one thing they’re going to try out in the next two weeks, and keep that paper in their wallet/purse/pocket.  As you </a:t>
            </a:r>
            <a:r>
              <a:rPr lang="en-US" b="0" baseline="0"/>
              <a:t>conclude, thank </a:t>
            </a:r>
            <a:r>
              <a:rPr lang="en-US" b="0" baseline="0" dirty="0"/>
              <a:t>everyone for participating.]</a:t>
            </a:r>
          </a:p>
          <a:p>
            <a:endParaRPr lang="en-US" b="0"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t>43</a:t>
            </a:fld>
            <a:endParaRPr lang="en-US"/>
          </a:p>
        </p:txBody>
      </p:sp>
    </p:spTree>
    <p:extLst>
      <p:ext uri="{BB962C8B-B14F-4D97-AF65-F5344CB8AC3E}">
        <p14:creationId xmlns:p14="http://schemas.microsoft.com/office/powerpoint/2010/main" val="29664070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u="sng" dirty="0">
              <a:solidFill>
                <a:srgbClr val="000000"/>
              </a:solidFill>
              <a:hlinkClick r:id="rId3"/>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1" dirty="0"/>
              <a:t>Rights to use the photograph on the first slide were purchased by the National Center for Ethics in Health Care from iStockphoto.com.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i="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i="1" dirty="0"/>
              <a:t>MODULE UPDATED:  July 2019.</a:t>
            </a:r>
          </a:p>
          <a:p>
            <a:endParaRPr lang="en-US" dirty="0"/>
          </a:p>
        </p:txBody>
      </p:sp>
      <p:sp>
        <p:nvSpPr>
          <p:cNvPr id="4" name="Slide Number Placeholder 3"/>
          <p:cNvSpPr>
            <a:spLocks noGrp="1"/>
          </p:cNvSpPr>
          <p:nvPr>
            <p:ph type="sldNum" sz="quarter" idx="10"/>
          </p:nvPr>
        </p:nvSpPr>
        <p:spPr/>
        <p:txBody>
          <a:bodyPr/>
          <a:lstStyle/>
          <a:p>
            <a:fld id="{D631D8D1-C18F-AA47-9186-AF4D9656BC78}" type="slidenum">
              <a:rPr lang="en-US" smtClean="0"/>
              <a:t>45</a:t>
            </a:fld>
            <a:endParaRPr lang="en-US"/>
          </a:p>
        </p:txBody>
      </p:sp>
    </p:spTree>
    <p:extLst>
      <p:ext uri="{BB962C8B-B14F-4D97-AF65-F5344CB8AC3E}">
        <p14:creationId xmlns:p14="http://schemas.microsoft.com/office/powerpoint/2010/main" val="635916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FACILITATOR NOTES:</a:t>
            </a:r>
          </a:p>
          <a:p>
            <a:endParaRPr lang="en-US" b="1" dirty="0"/>
          </a:p>
          <a:p>
            <a:r>
              <a:rPr lang="en-US" sz="1200" kern="1200" dirty="0">
                <a:solidFill>
                  <a:schemeClr val="tx1"/>
                </a:solidFill>
                <a:effectLst/>
                <a:latin typeface="+mn-lt"/>
                <a:ea typeface="+mn-ea"/>
                <a:cs typeface="+mn-cs"/>
              </a:rPr>
              <a:t>Let’s spend just a few minutes talking about what we say and why it matters.  Phrases sometimes have unintended consequences.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What are some unintended consequences of these phrases?</a:t>
            </a:r>
          </a:p>
          <a:p>
            <a:endParaRPr lang="en-US" sz="1200" b="1"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Restart</a:t>
            </a:r>
            <a:r>
              <a:rPr lang="en-US" sz="1200" b="1" kern="1200" baseline="0" dirty="0">
                <a:solidFill>
                  <a:schemeClr val="tx1"/>
                </a:solidFill>
                <a:effectLst/>
                <a:latin typeface="+mn-lt"/>
                <a:ea typeface="+mn-ea"/>
                <a:cs typeface="+mn-cs"/>
              </a:rPr>
              <a:t> </a:t>
            </a:r>
            <a:r>
              <a:rPr lang="en-US" sz="1200" b="0" kern="1200" baseline="0" dirty="0">
                <a:solidFill>
                  <a:schemeClr val="tx1"/>
                </a:solidFill>
                <a:effectLst/>
                <a:latin typeface="+mn-lt"/>
                <a:ea typeface="+mn-ea"/>
                <a:cs typeface="+mn-cs"/>
              </a:rPr>
              <a:t>– implies the procedure is easy and effective (like turning on a light switch) </a:t>
            </a:r>
          </a:p>
          <a:p>
            <a:pPr lvl="1"/>
            <a:endParaRPr lang="en-US" sz="1200" b="1" kern="1200" baseline="0" dirty="0">
              <a:solidFill>
                <a:schemeClr val="tx1"/>
              </a:solidFill>
              <a:effectLst/>
              <a:latin typeface="+mn-lt"/>
              <a:ea typeface="+mn-ea"/>
              <a:cs typeface="+mn-cs"/>
            </a:endParaRPr>
          </a:p>
          <a:p>
            <a:pPr lvl="1"/>
            <a:r>
              <a:rPr lang="en-US" sz="1200" b="1" kern="1200" baseline="0" dirty="0">
                <a:solidFill>
                  <a:schemeClr val="tx1"/>
                </a:solidFill>
                <a:effectLst/>
                <a:latin typeface="+mn-lt"/>
                <a:ea typeface="+mn-ea"/>
                <a:cs typeface="+mn-cs"/>
              </a:rPr>
              <a:t>Everything possible </a:t>
            </a:r>
            <a:r>
              <a:rPr lang="en-US" sz="1200" b="0" kern="1200" baseline="0" dirty="0">
                <a:solidFill>
                  <a:schemeClr val="tx1"/>
                </a:solidFill>
                <a:effectLst/>
                <a:latin typeface="+mn-lt"/>
                <a:ea typeface="+mn-ea"/>
                <a:cs typeface="+mn-cs"/>
              </a:rPr>
              <a:t>– how can anyone say no to this, as it sounds like the alternative is doing nothing</a:t>
            </a:r>
          </a:p>
          <a:p>
            <a:pPr lvl="1"/>
            <a:endParaRPr lang="en-US" sz="1200" b="1" kern="1200" baseline="0" dirty="0">
              <a:solidFill>
                <a:schemeClr val="tx1"/>
              </a:solidFill>
              <a:effectLst/>
              <a:latin typeface="+mn-lt"/>
              <a:ea typeface="+mn-ea"/>
              <a:cs typeface="+mn-cs"/>
            </a:endParaRPr>
          </a:p>
          <a:p>
            <a:pPr lvl="1"/>
            <a:r>
              <a:rPr lang="en-US" sz="1200" b="1" kern="1200" baseline="0" dirty="0">
                <a:solidFill>
                  <a:schemeClr val="tx1"/>
                </a:solidFill>
                <a:effectLst/>
                <a:latin typeface="+mn-lt"/>
                <a:ea typeface="+mn-ea"/>
                <a:cs typeface="+mn-cs"/>
              </a:rPr>
              <a:t>Withdraw care – </a:t>
            </a:r>
            <a:r>
              <a:rPr lang="en-US" sz="1200" b="0" kern="1200" baseline="0" dirty="0">
                <a:solidFill>
                  <a:schemeClr val="tx1"/>
                </a:solidFill>
                <a:effectLst/>
                <a:latin typeface="+mn-lt"/>
                <a:ea typeface="+mn-ea"/>
                <a:cs typeface="+mn-cs"/>
              </a:rPr>
              <a:t>implies we stop helping the patient; we may stop certain treatments but we still provide care.  </a:t>
            </a:r>
          </a:p>
          <a:p>
            <a:endParaRPr lang="en-US" sz="1200" b="1" kern="1200" baseline="0" dirty="0">
              <a:solidFill>
                <a:schemeClr val="tx1"/>
              </a:solidFill>
              <a:effectLst/>
              <a:latin typeface="+mn-lt"/>
              <a:ea typeface="+mn-ea"/>
              <a:cs typeface="+mn-cs"/>
            </a:endParaRPr>
          </a:p>
          <a:p>
            <a:endParaRPr lang="en-US" b="1" dirty="0"/>
          </a:p>
        </p:txBody>
      </p:sp>
      <p:sp>
        <p:nvSpPr>
          <p:cNvPr id="4" name="Slide Number Placeholder 3"/>
          <p:cNvSpPr>
            <a:spLocks noGrp="1"/>
          </p:cNvSpPr>
          <p:nvPr>
            <p:ph type="sldNum" sz="quarter" idx="10"/>
          </p:nvPr>
        </p:nvSpPr>
        <p:spPr/>
        <p:txBody>
          <a:bodyPr/>
          <a:lstStyle/>
          <a:p>
            <a:fld id="{4B6DE5B4-C3ED-9B47-845A-69031E4DEB5F}" type="slidenum">
              <a:rPr lang="en-US" smtClean="0"/>
              <a:t>5</a:t>
            </a:fld>
            <a:endParaRPr lang="en-US" dirty="0"/>
          </a:p>
        </p:txBody>
      </p:sp>
    </p:spTree>
    <p:extLst>
      <p:ext uri="{BB962C8B-B14F-4D97-AF65-F5344CB8AC3E}">
        <p14:creationId xmlns:p14="http://schemas.microsoft.com/office/powerpoint/2010/main" val="282481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FACILITATOR NOTES:</a:t>
            </a:r>
          </a:p>
          <a:p>
            <a:endParaRPr lang="en-US" b="1" dirty="0"/>
          </a:p>
          <a:p>
            <a:r>
              <a:rPr lang="en-US" sz="1200" kern="1200" dirty="0">
                <a:solidFill>
                  <a:schemeClr val="tx1"/>
                </a:solidFill>
                <a:effectLst/>
                <a:latin typeface="+mn-lt"/>
                <a:ea typeface="+mn-ea"/>
                <a:cs typeface="+mn-cs"/>
              </a:rPr>
              <a:t>What</a:t>
            </a:r>
            <a:r>
              <a:rPr lang="en-US" sz="1200" kern="1200" baseline="0" dirty="0">
                <a:solidFill>
                  <a:schemeClr val="tx1"/>
                </a:solidFill>
                <a:effectLst/>
                <a:latin typeface="+mn-lt"/>
                <a:ea typeface="+mn-ea"/>
                <a:cs typeface="+mn-cs"/>
              </a:rPr>
              <a:t> are some unintended consequences of this</a:t>
            </a:r>
            <a:r>
              <a:rPr lang="en-US" sz="1200" kern="1200" dirty="0">
                <a:solidFill>
                  <a:schemeClr val="tx1"/>
                </a:solidFill>
                <a:effectLst/>
                <a:latin typeface="+mn-lt"/>
                <a:ea typeface="+mn-ea"/>
                <a:cs typeface="+mn-cs"/>
              </a:rPr>
              <a:t> statement?</a:t>
            </a:r>
          </a:p>
          <a:p>
            <a:pPr marL="628650" lvl="1" indent="-171450">
              <a:buFont typeface="Arial" panose="020B0604020202020204" pitchFamily="34" charset="0"/>
              <a:buChar char="•"/>
            </a:pPr>
            <a:r>
              <a:rPr lang="en-US" sz="1200" kern="1200" baseline="0" dirty="0">
                <a:solidFill>
                  <a:schemeClr val="tx1"/>
                </a:solidFill>
                <a:effectLst/>
                <a:latin typeface="+mn-lt"/>
                <a:ea typeface="+mn-ea"/>
                <a:cs typeface="+mn-cs"/>
              </a:rPr>
              <a:t>Conveys that the provider has an agenda to talk the patient out of an approach to treatment</a:t>
            </a:r>
          </a:p>
          <a:p>
            <a:pPr marL="628650" lvl="1" indent="-171450">
              <a:buFont typeface="Arial" panose="020B0604020202020204" pitchFamily="34" charset="0"/>
              <a:buChar char="•"/>
            </a:pPr>
            <a:r>
              <a:rPr lang="en-US" sz="1200" baseline="0" dirty="0">
                <a:latin typeface="Arial" charset="0"/>
                <a:ea typeface="ＭＳ Ｐゴシック" charset="0"/>
                <a:cs typeface="Arial" charset="0"/>
              </a:rPr>
              <a:t>Sounds judgmental and coercive</a:t>
            </a:r>
          </a:p>
          <a:p>
            <a:endParaRPr lang="en-US" sz="1200" kern="1200" baseline="0" dirty="0">
              <a:solidFill>
                <a:schemeClr val="tx1"/>
              </a:solidFill>
              <a:effectLst/>
              <a:latin typeface="+mn-lt"/>
              <a:ea typeface="+mn-ea"/>
              <a:cs typeface="+mn-cs"/>
            </a:endParaRPr>
          </a:p>
          <a:p>
            <a:endParaRPr lang="en-US" sz="1200" kern="1200" baseline="0" dirty="0">
              <a:solidFill>
                <a:schemeClr val="tx1"/>
              </a:solidFill>
              <a:effectLst/>
              <a:latin typeface="+mn-lt"/>
              <a:ea typeface="+mn-ea"/>
              <a:cs typeface="+mn-cs"/>
            </a:endParaRPr>
          </a:p>
          <a:p>
            <a:endParaRPr lang="en-US" sz="1200" kern="1200" baseline="0" dirty="0">
              <a:solidFill>
                <a:schemeClr val="tx1"/>
              </a:solidFill>
              <a:effectLst/>
              <a:latin typeface="+mn-lt"/>
              <a:ea typeface="+mn-ea"/>
              <a:cs typeface="+mn-cs"/>
            </a:endParaRPr>
          </a:p>
          <a:p>
            <a:endParaRPr lang="en-US"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B6DE5B4-C3ED-9B47-845A-69031E4DEB5F}" type="slidenum">
              <a:rPr lang="en-US" smtClean="0"/>
              <a:t>6</a:t>
            </a:fld>
            <a:endParaRPr lang="en-US" dirty="0"/>
          </a:p>
        </p:txBody>
      </p:sp>
    </p:spTree>
    <p:extLst>
      <p:ext uri="{BB962C8B-B14F-4D97-AF65-F5344CB8AC3E}">
        <p14:creationId xmlns:p14="http://schemas.microsoft.com/office/powerpoint/2010/main" val="3677964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FACILITATOR</a:t>
            </a:r>
            <a:r>
              <a:rPr lang="en-US" b="1" baseline="0" dirty="0"/>
              <a:t> NOTES:  </a:t>
            </a:r>
          </a:p>
          <a:p>
            <a:endParaRPr lang="en-US" b="1" baseline="0" dirty="0"/>
          </a:p>
          <a:p>
            <a:r>
              <a:rPr lang="en-US" b="0" baseline="0" dirty="0"/>
              <a:t>Our job is to make sure that patients will get the care that is consistent with their values, goals, and preferences.</a:t>
            </a:r>
          </a:p>
          <a:p>
            <a:r>
              <a:rPr lang="en-US" b="0" baseline="0" dirty="0"/>
              <a:t>We do that by helping them:</a:t>
            </a:r>
          </a:p>
          <a:p>
            <a:pPr lvl="1"/>
            <a:r>
              <a:rPr lang="en-US" b="0" baseline="0" dirty="0"/>
              <a:t>-  define what matters to them</a:t>
            </a:r>
          </a:p>
          <a:p>
            <a:pPr marL="628650" lvl="1" indent="-171450">
              <a:buFontTx/>
              <a:buChar char="-"/>
            </a:pPr>
            <a:r>
              <a:rPr lang="en-US" b="0" baseline="0" dirty="0"/>
              <a:t>understand possible outcomes of treatment, including whether the treatment is likely to help them meet their goals</a:t>
            </a:r>
          </a:p>
          <a:p>
            <a:pPr marL="628650" lvl="1" indent="-171450">
              <a:buFontTx/>
              <a:buChar char="-"/>
            </a:pPr>
            <a:r>
              <a:rPr lang="en-US" b="0" baseline="0" dirty="0"/>
              <a:t>make informed decisions that will support their goals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t>This is a much more patient-centered approach than having a discussion to “get the DNR order.”  </a:t>
            </a:r>
          </a:p>
          <a:p>
            <a:endParaRPr lang="en-US" b="0" baseline="0" dirty="0"/>
          </a:p>
          <a:p>
            <a:r>
              <a:rPr lang="en-US" b="0" baseline="0" dirty="0"/>
              <a:t>As providers it is critically important for us to know the patient’s goals before recommending treatment.  </a:t>
            </a:r>
          </a:p>
          <a:p>
            <a:pPr marL="171450" indent="-171450">
              <a:buFont typeface="Arial" charset="0"/>
              <a:buChar char="•"/>
            </a:pPr>
            <a:r>
              <a:rPr lang="en-US" b="0" baseline="0" dirty="0"/>
              <a:t>If I were to ask you for directions by asking, “Should I take (name local streets, e.g., Broad Street or 15</a:t>
            </a:r>
            <a:r>
              <a:rPr lang="en-US" b="0" baseline="30000" dirty="0"/>
              <a:t>th</a:t>
            </a:r>
            <a:r>
              <a:rPr lang="en-US" b="0" baseline="0" dirty="0"/>
              <a:t> Avenue)?”, what would you ask?</a:t>
            </a:r>
          </a:p>
          <a:p>
            <a:pPr marL="171450" indent="-171450">
              <a:buFont typeface="Arial" charset="0"/>
              <a:buChar char="•"/>
            </a:pPr>
            <a:r>
              <a:rPr lang="en-US" b="0" baseline="0" dirty="0"/>
              <a:t>[Audience responds </a:t>
            </a:r>
            <a:r>
              <a:rPr lang="mr-IN" b="0" baseline="0" dirty="0"/>
              <a:t>–</a:t>
            </a:r>
            <a:r>
              <a:rPr lang="en-US" b="0" baseline="0" dirty="0"/>
              <a:t> where are you going? what is your destination?]</a:t>
            </a:r>
          </a:p>
          <a:p>
            <a:pPr marL="171450" indent="-171450">
              <a:buFont typeface="Arial" charset="0"/>
              <a:buChar char="•"/>
            </a:pPr>
            <a:r>
              <a:rPr lang="en-US" b="0" baseline="0" dirty="0"/>
              <a:t>The </a:t>
            </a:r>
            <a:r>
              <a:rPr lang="en-US" b="0" i="0" u="sng" baseline="0" dirty="0"/>
              <a:t>interventions</a:t>
            </a:r>
            <a:r>
              <a:rPr lang="en-US" b="0" baseline="0" dirty="0"/>
              <a:t> are not the destination, they are the </a:t>
            </a:r>
            <a:r>
              <a:rPr lang="en-US" b="1" baseline="0" dirty="0"/>
              <a:t>route</a:t>
            </a:r>
            <a:r>
              <a:rPr lang="en-US" b="0" baseline="0" dirty="0"/>
              <a:t>.  Patient’s </a:t>
            </a:r>
            <a:r>
              <a:rPr lang="en-US" b="0" u="sng" baseline="0" dirty="0"/>
              <a:t>goals/values</a:t>
            </a:r>
            <a:r>
              <a:rPr lang="en-US" b="0" baseline="0" dirty="0"/>
              <a:t> (e.g., comfort, prolonging life) are the </a:t>
            </a:r>
            <a:r>
              <a:rPr lang="en-US" b="1" baseline="0" dirty="0"/>
              <a:t>destination</a:t>
            </a:r>
            <a:r>
              <a:rPr lang="en-US" b="0" baseline="0" dirty="0"/>
              <a:t>.</a:t>
            </a:r>
          </a:p>
          <a:p>
            <a:pPr marL="171450" indent="-171450">
              <a:buFont typeface="Arial" charset="0"/>
              <a:buChar char="•"/>
            </a:pPr>
            <a:r>
              <a:rPr lang="en-US" b="0" baseline="0" dirty="0"/>
              <a:t>You can’t make a recommendation about treatments before knowing what’s important to the patient, just as you cannot give someone directions unless you know their intended destination. </a:t>
            </a:r>
          </a:p>
        </p:txBody>
      </p:sp>
      <p:sp>
        <p:nvSpPr>
          <p:cNvPr id="4" name="Slide Number Placeholder 3"/>
          <p:cNvSpPr>
            <a:spLocks noGrp="1"/>
          </p:cNvSpPr>
          <p:nvPr>
            <p:ph type="sldNum" sz="quarter" idx="10"/>
          </p:nvPr>
        </p:nvSpPr>
        <p:spPr/>
        <p:txBody>
          <a:bodyPr/>
          <a:lstStyle/>
          <a:p>
            <a:fld id="{4B6DE5B4-C3ED-9B47-845A-69031E4DEB5F}" type="slidenum">
              <a:rPr lang="en-US" smtClean="0"/>
              <a:t>7</a:t>
            </a:fld>
            <a:endParaRPr lang="en-US" dirty="0"/>
          </a:p>
        </p:txBody>
      </p:sp>
    </p:spTree>
    <p:extLst>
      <p:ext uri="{BB962C8B-B14F-4D97-AF65-F5344CB8AC3E}">
        <p14:creationId xmlns:p14="http://schemas.microsoft.com/office/powerpoint/2010/main" val="8072834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NOTES:</a:t>
            </a:r>
          </a:p>
          <a:p>
            <a:endParaRPr lang="en-US" b="1" dirty="0"/>
          </a:p>
          <a:p>
            <a:r>
              <a:rPr lang="en-US" dirty="0"/>
              <a:t>Over the last three sessions, we’ve reviewed</a:t>
            </a:r>
            <a:r>
              <a:rPr lang="en-US" baseline="0" dirty="0"/>
              <a:t> REMAP, a talking map for discussing goals of care.</a:t>
            </a:r>
          </a:p>
          <a:p>
            <a:r>
              <a:rPr lang="en-US" baseline="0" dirty="0"/>
              <a:t>[If time is short </a:t>
            </a:r>
            <a:r>
              <a:rPr lang="mr-IN" baseline="0" dirty="0"/>
              <a:t>–</a:t>
            </a:r>
            <a:r>
              <a:rPr lang="en-US" baseline="0" dirty="0"/>
              <a:t> you can review this rather than asking the audience the questions below.] </a:t>
            </a:r>
          </a:p>
          <a:p>
            <a:endParaRPr lang="en-US" baseline="0" dirty="0"/>
          </a:p>
          <a:p>
            <a:pPr marL="171450" indent="-171450">
              <a:buFont typeface="Arial" charset="0"/>
              <a:buChar char="•"/>
            </a:pPr>
            <a:r>
              <a:rPr lang="en-US" b="1" baseline="0" dirty="0"/>
              <a:t>Reframe: </a:t>
            </a:r>
            <a:r>
              <a:rPr lang="en-US" baseline="0" dirty="0"/>
              <a:t>Ask learners, ”Who can tell me the phrase we usually use for our Reframe?”</a:t>
            </a:r>
          </a:p>
          <a:p>
            <a:pPr marL="628650" lvl="1" indent="-171450">
              <a:buFont typeface="Arial" charset="0"/>
              <a:buChar char="•"/>
            </a:pPr>
            <a:r>
              <a:rPr lang="en-US" baseline="0" dirty="0"/>
              <a:t>“We are in a different place than we were x months ago”</a:t>
            </a:r>
          </a:p>
          <a:p>
            <a:pPr marL="171450" lvl="0" indent="-171450">
              <a:buFont typeface="Arial" charset="0"/>
              <a:buChar char="•"/>
            </a:pPr>
            <a:r>
              <a:rPr lang="en-US" b="1" baseline="0" dirty="0"/>
              <a:t>Expect Emotion</a:t>
            </a:r>
            <a:r>
              <a:rPr lang="en-US" baseline="0" dirty="0"/>
              <a:t>: If time permits, do a quick call and response such as “Are you saying there is nothing more you can do?” and ask participants for empathic responses to demonstrate responding to emotion</a:t>
            </a:r>
          </a:p>
          <a:p>
            <a:pPr marL="171450" lvl="0" indent="-171450">
              <a:buFont typeface="Arial" charset="0"/>
              <a:buChar char="•"/>
            </a:pPr>
            <a:r>
              <a:rPr lang="en-US" baseline="0" dirty="0"/>
              <a:t>Ask learners, “How can we ask permission before transitioning between a discussion of the patient’s health status and mapping the patient’s goals?”</a:t>
            </a:r>
          </a:p>
          <a:p>
            <a:pPr marL="628650" lvl="1" indent="-171450">
              <a:buFont typeface="Arial" charset="0"/>
              <a:buChar char="•"/>
            </a:pPr>
            <a:r>
              <a:rPr lang="en-US" baseline="0" dirty="0"/>
              <a:t>“Is it OK if we talked about where we go from here?”</a:t>
            </a:r>
          </a:p>
          <a:p>
            <a:pPr marL="171450" lvl="0" indent="-171450">
              <a:buFont typeface="Arial" charset="0"/>
              <a:buChar char="•"/>
            </a:pPr>
            <a:r>
              <a:rPr lang="en-US" b="1" baseline="0" dirty="0"/>
              <a:t>Map out what’s important: </a:t>
            </a:r>
            <a:r>
              <a:rPr lang="en-US" baseline="0" dirty="0"/>
              <a:t>Ask learners, “What is a phrase we can use to elicit and map out what is important to a patient?”  Some possible responses:</a:t>
            </a:r>
          </a:p>
          <a:p>
            <a:pPr marL="628650" lvl="1" indent="-171450">
              <a:buFont typeface="Arial" charset="0"/>
              <a:buChar char="•"/>
            </a:pPr>
            <a:r>
              <a:rPr lang="en-US" baseline="0" dirty="0"/>
              <a:t>“Given this situation, what is most important to you?”</a:t>
            </a:r>
          </a:p>
          <a:p>
            <a:pPr marL="628650" lvl="1" indent="-171450">
              <a:buFont typeface="Arial" charset="0"/>
              <a:buChar char="•"/>
            </a:pPr>
            <a:r>
              <a:rPr lang="en-US" baseline="0" dirty="0"/>
              <a:t>“Knowing that time may be limited, what things are important?”</a:t>
            </a:r>
          </a:p>
          <a:p>
            <a:pPr marL="628650" lvl="1" indent="-171450">
              <a:buFont typeface="Arial" charset="0"/>
              <a:buChar char="•"/>
            </a:pPr>
            <a:r>
              <a:rPr lang="en-US" baseline="0" dirty="0"/>
              <a:t>“As you think about the future, what do you want to avoid.  What do you want to make sure does not happen to you”</a:t>
            </a:r>
          </a:p>
          <a:p>
            <a:pPr marL="171450" lvl="0" indent="-171450">
              <a:buFont typeface="Arial" charset="0"/>
              <a:buChar char="•"/>
            </a:pPr>
            <a:r>
              <a:rPr lang="en-US" b="1" baseline="0" dirty="0"/>
              <a:t>Align with patient values: </a:t>
            </a:r>
            <a:r>
              <a:rPr lang="en-US" baseline="0" dirty="0"/>
              <a:t>Ask the learners, “How do we align with the patients values?” </a:t>
            </a:r>
          </a:p>
          <a:p>
            <a:pPr marL="628650" marR="0" lvl="1" indent="-171450" algn="l" defTabSz="914400" rtl="0" eaLnBrk="1" fontAlgn="auto" latinLnBrk="0" hangingPunct="1">
              <a:lnSpc>
                <a:spcPct val="100000"/>
              </a:lnSpc>
              <a:spcBef>
                <a:spcPts val="0"/>
              </a:spcBef>
              <a:spcAft>
                <a:spcPts val="0"/>
              </a:spcAft>
              <a:buClrTx/>
              <a:buSzTx/>
              <a:buFont typeface="Arial" charset="0"/>
              <a:buChar char="•"/>
              <a:tabLst/>
              <a:defRPr/>
            </a:pPr>
            <a:r>
              <a:rPr lang="en-US" baseline="0" dirty="0"/>
              <a:t>Repeat what the patient has told you is important and ask the patient if you got it right</a:t>
            </a:r>
            <a:endParaRPr lang="en-US" b="0" baseline="0" dirty="0"/>
          </a:p>
          <a:p>
            <a:pPr marL="171450" lvl="0" indent="-171450">
              <a:buFont typeface="Arial" charset="0"/>
              <a:buChar char="•"/>
            </a:pPr>
            <a:r>
              <a:rPr lang="en-US" b="1" baseline="0" dirty="0"/>
              <a:t>Plan treatments to match patient values:  </a:t>
            </a:r>
            <a:r>
              <a:rPr lang="en-US" baseline="0" dirty="0"/>
              <a:t>Ask learners, “How do we create a treatment plan with the patient?”  </a:t>
            </a:r>
          </a:p>
          <a:p>
            <a:pPr marL="628650" lvl="1" indent="-171450">
              <a:buFont typeface="Arial" charset="0"/>
              <a:buChar char="•"/>
            </a:pPr>
            <a:r>
              <a:rPr lang="en-US" baseline="0" dirty="0"/>
              <a:t>Ask permission to make a recommendation</a:t>
            </a:r>
          </a:p>
          <a:p>
            <a:pPr marL="628650" lvl="1" indent="-171450">
              <a:buFont typeface="Arial" charset="0"/>
              <a:buChar char="•"/>
            </a:pPr>
            <a:r>
              <a:rPr lang="en-US" baseline="0" dirty="0"/>
              <a:t>Make a recommendation that focuses on what can be achieved, what might be possible, and what you will not do because it does not meet the goal</a:t>
            </a:r>
          </a:p>
        </p:txBody>
      </p:sp>
      <p:sp>
        <p:nvSpPr>
          <p:cNvPr id="4" name="Slide Number Placeholder 3"/>
          <p:cNvSpPr>
            <a:spLocks noGrp="1"/>
          </p:cNvSpPr>
          <p:nvPr>
            <p:ph type="sldNum" sz="quarter" idx="10"/>
          </p:nvPr>
        </p:nvSpPr>
        <p:spPr/>
        <p:txBody>
          <a:bodyPr/>
          <a:lstStyle/>
          <a:p>
            <a:fld id="{4B6DE5B4-C3ED-9B47-845A-69031E4DEB5F}" type="slidenum">
              <a:rPr lang="en-US" smtClean="0"/>
              <a:t>8</a:t>
            </a:fld>
            <a:endParaRPr lang="en-US"/>
          </a:p>
        </p:txBody>
      </p:sp>
    </p:spTree>
    <p:extLst>
      <p:ext uri="{BB962C8B-B14F-4D97-AF65-F5344CB8AC3E}">
        <p14:creationId xmlns:p14="http://schemas.microsoft.com/office/powerpoint/2010/main" val="1557416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r>
              <a:rPr lang="en-US" baseline="0" dirty="0"/>
              <a:t>Once you have thoroughly mapped out what is important to the patient and aligned with their values, the patient’s goals may clearly point to a plan for the use of life-sustaining treatments.  </a:t>
            </a:r>
          </a:p>
          <a:p>
            <a:endParaRPr lang="en-US" baseline="0" dirty="0"/>
          </a:p>
          <a:p>
            <a:r>
              <a:rPr lang="en-US" baseline="0" dirty="0"/>
              <a:t>If so, ask for permission and make a recommendation based on those goals.  Start by focusing on what </a:t>
            </a:r>
            <a:r>
              <a:rPr lang="en-US" i="1" baseline="0" dirty="0"/>
              <a:t>can</a:t>
            </a:r>
            <a:r>
              <a:rPr lang="en-US" baseline="0" dirty="0"/>
              <a:t> be done.</a:t>
            </a:r>
          </a:p>
        </p:txBody>
      </p:sp>
      <p:sp>
        <p:nvSpPr>
          <p:cNvPr id="4" name="Slide Number Placeholder 3"/>
          <p:cNvSpPr>
            <a:spLocks noGrp="1"/>
          </p:cNvSpPr>
          <p:nvPr>
            <p:ph type="sldNum" sz="quarter" idx="10"/>
          </p:nvPr>
        </p:nvSpPr>
        <p:spPr/>
        <p:txBody>
          <a:bodyPr/>
          <a:lstStyle/>
          <a:p>
            <a:fld id="{4B6DE5B4-C3ED-9B47-845A-69031E4DEB5F}" type="slidenum">
              <a:rPr lang="en-US" smtClean="0"/>
              <a:t>9</a:t>
            </a:fld>
            <a:endParaRPr lang="en-US"/>
          </a:p>
        </p:txBody>
      </p:sp>
    </p:spTree>
    <p:extLst>
      <p:ext uri="{BB962C8B-B14F-4D97-AF65-F5344CB8AC3E}">
        <p14:creationId xmlns:p14="http://schemas.microsoft.com/office/powerpoint/2010/main" val="38290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a:xfrm>
            <a:off x="628650" y="4767264"/>
            <a:ext cx="2057400" cy="273844"/>
          </a:xfrm>
          <a:prstGeom prst="rect">
            <a:avLst/>
          </a:prstGeom>
        </p:spPr>
        <p:txBody>
          <a:bodyPr/>
          <a:lstStyle/>
          <a:p>
            <a:fld id="{B7742188-C24B-4844-BCA7-0B9F1B76E402}" type="datetimeFigureOut">
              <a:rPr lang="en-US" smtClean="0">
                <a:solidFill>
                  <a:prstClr val="white">
                    <a:tint val="75000"/>
                  </a:prstClr>
                </a:solidFill>
              </a:rPr>
              <a:pPr/>
              <a:t>9/12/2019</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6772774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4767264"/>
            <a:ext cx="2057400" cy="273844"/>
          </a:xfrm>
          <a:prstGeom prst="rect">
            <a:avLst/>
          </a:prstGeom>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942261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5"/>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273845"/>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4767264"/>
            <a:ext cx="2057400" cy="273844"/>
          </a:xfrm>
          <a:prstGeom prst="rect">
            <a:avLst/>
          </a:prstGeom>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611128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ontent full yellow banner">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4290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1371600" y="960120"/>
            <a:ext cx="7772400" cy="82296"/>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0" y="365760"/>
            <a:ext cx="9144000" cy="515112"/>
          </a:xfrm>
          <a:prstGeom prst="rect">
            <a:avLst/>
          </a:prstGeom>
        </p:spPr>
      </p:pic>
      <p:sp>
        <p:nvSpPr>
          <p:cNvPr id="2" name="Title 1"/>
          <p:cNvSpPr>
            <a:spLocks noGrp="1"/>
          </p:cNvSpPr>
          <p:nvPr>
            <p:ph type="title"/>
          </p:nvPr>
        </p:nvSpPr>
        <p:spPr>
          <a:xfrm>
            <a:off x="1757548" y="462153"/>
            <a:ext cx="7391400" cy="322326"/>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4078489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445" y="971550"/>
            <a:ext cx="7885113" cy="3124200"/>
          </a:xfrm>
        </p:spPr>
        <p:txBody>
          <a:bodyPr lIns="0" tIns="0" rIns="0" bIns="0" anchor="ctr" anchorCtr="0">
            <a:noAutofit/>
          </a:bodyPr>
          <a:lstStyle>
            <a:lvl1pPr algn="ctr">
              <a:lnSpc>
                <a:spcPts val="4200"/>
              </a:lnSpc>
              <a:defRPr sz="3400" b="0" cap="none">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100583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2078832"/>
            <a:ext cx="4343400" cy="1102519"/>
          </a:xfrm>
        </p:spPr>
        <p:txBody>
          <a:bodyPr lIns="0" tIns="0" rIns="0" bIns="0" anchor="t" anchorCtr="0">
            <a:noAutofit/>
          </a:bodyPr>
          <a:lstStyle>
            <a:lvl1pPr algn="l">
              <a:lnSpc>
                <a:spcPts val="3400"/>
              </a:lnSpc>
              <a:defRPr sz="2800" b="0">
                <a:solidFill>
                  <a:schemeClr val="accent1"/>
                </a:solidFill>
                <a:latin typeface="+mj-lt"/>
              </a:defRPr>
            </a:lvl1pPr>
          </a:lstStyle>
          <a:p>
            <a:r>
              <a:rPr lang="en-US" dirty="0"/>
              <a:t>Click to edit Master title style</a:t>
            </a:r>
          </a:p>
        </p:txBody>
      </p:sp>
      <p:sp>
        <p:nvSpPr>
          <p:cNvPr id="3" name="Subtitle 2"/>
          <p:cNvSpPr>
            <a:spLocks noGrp="1"/>
          </p:cNvSpPr>
          <p:nvPr>
            <p:ph type="subTitle" idx="1"/>
          </p:nvPr>
        </p:nvSpPr>
        <p:spPr>
          <a:xfrm>
            <a:off x="4800600" y="3200400"/>
            <a:ext cx="4343400" cy="1314450"/>
          </a:xfrm>
        </p:spPr>
        <p:txBody>
          <a:bodyPr lIns="0" tIns="0" rIns="0" bIns="0">
            <a:noAutofit/>
          </a:bodyPr>
          <a:lstStyle>
            <a:lvl1pPr marL="0" indent="0" algn="l">
              <a:lnSpc>
                <a:spcPts val="2700"/>
              </a:lnSpc>
              <a:spcBef>
                <a:spcPts val="0"/>
              </a:spcBef>
              <a:buNone/>
              <a:defRPr sz="1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243468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content full green banner">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1371600" y="960120"/>
            <a:ext cx="7772400" cy="82296"/>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65760"/>
            <a:ext cx="9144000"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249449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large photo">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371600" y="0"/>
            <a:ext cx="7772400" cy="5143500"/>
          </a:xfrm>
        </p:spPr>
        <p:txBody>
          <a:bodyPr/>
          <a:lstStyle/>
          <a:p>
            <a:endParaRPr lang="en-US"/>
          </a:p>
        </p:txBody>
      </p:sp>
    </p:spTree>
    <p:extLst>
      <p:ext uri="{BB962C8B-B14F-4D97-AF65-F5344CB8AC3E}">
        <p14:creationId xmlns:p14="http://schemas.microsoft.com/office/powerpoint/2010/main" val="13041863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arge icon and text">
    <p:spTree>
      <p:nvGrpSpPr>
        <p:cNvPr id="1" name=""/>
        <p:cNvGrpSpPr/>
        <p:nvPr/>
      </p:nvGrpSpPr>
      <p:grpSpPr>
        <a:xfrm>
          <a:off x="0" y="0"/>
          <a:ext cx="0" cy="0"/>
          <a:chOff x="0" y="0"/>
          <a:chExt cx="0" cy="0"/>
        </a:xfrm>
      </p:grpSpPr>
      <p:sp>
        <p:nvSpPr>
          <p:cNvPr id="6" name="Rectangle 5"/>
          <p:cNvSpPr/>
          <p:nvPr userDrawn="1"/>
        </p:nvSpPr>
        <p:spPr>
          <a:xfrm>
            <a:off x="1371600" y="54102"/>
            <a:ext cx="7772400" cy="508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userDrawn="1"/>
        </p:nvSpPr>
        <p:spPr>
          <a:xfrm>
            <a:off x="1371600" y="0"/>
            <a:ext cx="7772400" cy="100584"/>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9"/>
          <p:cNvSpPr>
            <a:spLocks noGrp="1"/>
          </p:cNvSpPr>
          <p:nvPr>
            <p:ph type="body" sz="quarter" idx="10"/>
          </p:nvPr>
        </p:nvSpPr>
        <p:spPr>
          <a:xfrm>
            <a:off x="762000" y="1331976"/>
            <a:ext cx="7772400" cy="2590800"/>
          </a:xfrm>
        </p:spPr>
        <p:txBody>
          <a:bodyPr>
            <a:normAutofit/>
          </a:bodyPr>
          <a:lstStyle>
            <a:lvl1pPr marL="0" indent="0" algn="ctr">
              <a:lnSpc>
                <a:spcPts val="3000"/>
              </a:lnSpc>
              <a:spcBef>
                <a:spcPts val="1700"/>
              </a:spcBef>
              <a:buFontTx/>
              <a:buNone/>
              <a:defRPr sz="2600"/>
            </a:lvl1pPr>
          </a:lstStyle>
          <a:p>
            <a:pPr lvl="0"/>
            <a:r>
              <a:rPr lang="en-US" dirty="0"/>
              <a:t>Click to edit Master text styles</a:t>
            </a:r>
          </a:p>
        </p:txBody>
      </p:sp>
    </p:spTree>
    <p:extLst>
      <p:ext uri="{BB962C8B-B14F-4D97-AF65-F5344CB8AC3E}">
        <p14:creationId xmlns:p14="http://schemas.microsoft.com/office/powerpoint/2010/main" val="39515033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64535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4BBED8E-80FF-F44F-A52D-CB7511249DF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5170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4767264"/>
            <a:ext cx="2057400" cy="273844"/>
          </a:xfrm>
          <a:prstGeom prst="rect">
            <a:avLst/>
          </a:prstGeom>
        </p:spPr>
        <p:txBody>
          <a:bodyPr/>
          <a:lstStyle/>
          <a:p>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B4BBED8E-80FF-F44F-A52D-CB7511249DF9}"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690594597"/>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8306847"/>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6580149"/>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0782227"/>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5657438"/>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3152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0735962"/>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1416254"/>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1605656"/>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7526400"/>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content full yellow banner">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1"/>
                </a:solidFill>
              </a:defRPr>
            </a:lvl2pPr>
            <a:lvl3pPr>
              <a:lnSpc>
                <a:spcPct val="100000"/>
              </a:lnSpc>
              <a:spcBef>
                <a:spcPts val="1000"/>
              </a:spcBef>
              <a:defRPr sz="1800">
                <a:solidFill>
                  <a:schemeClr val="tx1"/>
                </a:solidFill>
              </a:defRPr>
            </a:lvl3pPr>
            <a:lvl4pPr>
              <a:lnSpc>
                <a:spcPct val="100000"/>
              </a:lnSpc>
              <a:spcBef>
                <a:spcPts val="1000"/>
              </a:spcBef>
              <a:defRPr sz="1800">
                <a:solidFill>
                  <a:schemeClr val="tx1"/>
                </a:solidFill>
              </a:defRPr>
            </a:lvl4pPr>
            <a:lvl5pPr>
              <a:lnSpc>
                <a:spcPct val="100000"/>
              </a:lnSpc>
              <a:spcBef>
                <a:spcPts val="1000"/>
              </a:spcBef>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1371600" y="960120"/>
            <a:ext cx="7772400" cy="82296"/>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0" y="365760"/>
            <a:ext cx="9144000"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422897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5"/>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9"/>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4767264"/>
            <a:ext cx="2057400" cy="273844"/>
          </a:xfrm>
          <a:prstGeom prst="rect">
            <a:avLst/>
          </a:prstGeom>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2501033"/>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green banner_video">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25651"/>
            <a:ext cx="9144000" cy="587022"/>
          </a:xfrm>
          <a:prstGeom prst="rect">
            <a:avLst/>
          </a:prstGeom>
          <a:noFill/>
          <a:ln>
            <a:noFill/>
          </a:ln>
        </p:spPr>
      </p:pic>
      <p:sp>
        <p:nvSpPr>
          <p:cNvPr id="2" name="Title 1"/>
          <p:cNvSpPr>
            <a:spLocks noGrp="1"/>
          </p:cNvSpPr>
          <p:nvPr>
            <p:ph type="title"/>
          </p:nvPr>
        </p:nvSpPr>
        <p:spPr>
          <a:xfrm>
            <a:off x="685800" y="379766"/>
            <a:ext cx="7391400" cy="857250"/>
          </a:xfrm>
          <a:noFill/>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
        <p:nvSpPr>
          <p:cNvPr id="17" name="Media Placeholder 16"/>
          <p:cNvSpPr>
            <a:spLocks noGrp="1"/>
          </p:cNvSpPr>
          <p:nvPr>
            <p:ph type="media" sz="quarter" idx="10"/>
          </p:nvPr>
        </p:nvSpPr>
        <p:spPr>
          <a:xfrm>
            <a:off x="1371600" y="1047750"/>
            <a:ext cx="7772400" cy="3566160"/>
          </a:xfrm>
        </p:spPr>
        <p:txBody>
          <a:bodyPr/>
          <a:lstStyle/>
          <a:p>
            <a:endParaRPr lang="en-US" dirty="0"/>
          </a:p>
        </p:txBody>
      </p:sp>
    </p:spTree>
    <p:extLst>
      <p:ext uri="{BB962C8B-B14F-4D97-AF65-F5344CB8AC3E}">
        <p14:creationId xmlns:p14="http://schemas.microsoft.com/office/powerpoint/2010/main" val="7383327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1"/>
                </a:solidFill>
              </a:defRPr>
            </a:lvl2pPr>
            <a:lvl3pPr>
              <a:lnSpc>
                <a:spcPct val="100000"/>
              </a:lnSpc>
              <a:spcBef>
                <a:spcPts val="1000"/>
              </a:spcBef>
              <a:defRPr sz="1800">
                <a:solidFill>
                  <a:schemeClr val="tx1"/>
                </a:solidFill>
              </a:defRPr>
            </a:lvl3pPr>
            <a:lvl4pPr>
              <a:lnSpc>
                <a:spcPct val="100000"/>
              </a:lnSpc>
              <a:spcBef>
                <a:spcPts val="1000"/>
              </a:spcBef>
              <a:defRPr sz="1800">
                <a:solidFill>
                  <a:schemeClr val="tx1"/>
                </a:solidFill>
              </a:defRPr>
            </a:lvl4pPr>
            <a:lvl5pPr>
              <a:lnSpc>
                <a:spcPct val="100000"/>
              </a:lnSpc>
              <a:spcBef>
                <a:spcPts val="1000"/>
              </a:spcBef>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876300" y="460248"/>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289043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533400" y="421815"/>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Text Placeholder 4"/>
          <p:cNvSpPr>
            <a:spLocks noGrp="1"/>
          </p:cNvSpPr>
          <p:nvPr>
            <p:ph type="body" sz="quarter" idx="11"/>
          </p:nvPr>
        </p:nvSpPr>
        <p:spPr>
          <a:xfrm>
            <a:off x="808037" y="996791"/>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16" name="Text Placeholder 4"/>
          <p:cNvSpPr>
            <a:spLocks noGrp="1"/>
          </p:cNvSpPr>
          <p:nvPr>
            <p:ph type="body" sz="quarter" idx="12"/>
          </p:nvPr>
        </p:nvSpPr>
        <p:spPr>
          <a:xfrm>
            <a:off x="4611465" y="996791"/>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Tree>
    <p:extLst>
      <p:ext uri="{BB962C8B-B14F-4D97-AF65-F5344CB8AC3E}">
        <p14:creationId xmlns:p14="http://schemas.microsoft.com/office/powerpoint/2010/main" val="37873258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0" y="142875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876300" y="495300"/>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5584983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0" y="148590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723900" y="465963"/>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3251708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443" y="971550"/>
            <a:ext cx="7885113" cy="3124200"/>
          </a:xfrm>
        </p:spPr>
        <p:txBody>
          <a:bodyPr lIns="0" tIns="0" rIns="0" bIns="0" anchor="ctr" anchorCtr="0">
            <a:noAutofit/>
          </a:bodyPr>
          <a:lstStyle>
            <a:lvl1pPr algn="ctr">
              <a:lnSpc>
                <a:spcPts val="4200"/>
              </a:lnSpc>
              <a:defRPr sz="3400" b="0" cap="none">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8812897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2078831"/>
            <a:ext cx="4343400" cy="1102519"/>
          </a:xfrm>
        </p:spPr>
        <p:txBody>
          <a:bodyPr lIns="0" tIns="0" rIns="0" bIns="0" anchor="t" anchorCtr="0">
            <a:noAutofit/>
          </a:bodyPr>
          <a:lstStyle>
            <a:lvl1pPr algn="l">
              <a:lnSpc>
                <a:spcPts val="3400"/>
              </a:lnSpc>
              <a:defRPr sz="2800" b="0">
                <a:solidFill>
                  <a:schemeClr val="accent1"/>
                </a:solidFill>
                <a:latin typeface="+mj-lt"/>
              </a:defRPr>
            </a:lvl1pPr>
          </a:lstStyle>
          <a:p>
            <a:r>
              <a:rPr lang="en-US" dirty="0"/>
              <a:t>Click to edit Master title style</a:t>
            </a:r>
          </a:p>
        </p:txBody>
      </p:sp>
      <p:sp>
        <p:nvSpPr>
          <p:cNvPr id="3" name="Subtitle 2"/>
          <p:cNvSpPr>
            <a:spLocks noGrp="1"/>
          </p:cNvSpPr>
          <p:nvPr>
            <p:ph type="subTitle" idx="1"/>
          </p:nvPr>
        </p:nvSpPr>
        <p:spPr>
          <a:xfrm>
            <a:off x="4800600" y="3200400"/>
            <a:ext cx="4343400" cy="1314450"/>
          </a:xfrm>
        </p:spPr>
        <p:txBody>
          <a:bodyPr lIns="0" tIns="0" rIns="0" bIns="0">
            <a:noAutofit/>
          </a:bodyPr>
          <a:lstStyle>
            <a:lvl1pPr marL="0" indent="0" algn="l">
              <a:lnSpc>
                <a:spcPts val="2700"/>
              </a:lnSpc>
              <a:spcBef>
                <a:spcPts val="0"/>
              </a:spcBef>
              <a:buNone/>
              <a:defRPr sz="1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7898069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4_content full green banner">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1371600" y="960120"/>
            <a:ext cx="7772400" cy="82296"/>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0" y="365760"/>
            <a:ext cx="9144000"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41760891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_large photo">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371600" y="0"/>
            <a:ext cx="7772400" cy="5143500"/>
          </a:xfrm>
        </p:spPr>
        <p:txBody>
          <a:bodyPr/>
          <a:lstStyle/>
          <a:p>
            <a:endParaRPr lang="en-US"/>
          </a:p>
        </p:txBody>
      </p:sp>
    </p:spTree>
    <p:extLst>
      <p:ext uri="{BB962C8B-B14F-4D97-AF65-F5344CB8AC3E}">
        <p14:creationId xmlns:p14="http://schemas.microsoft.com/office/powerpoint/2010/main" val="23203898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Large icon and text">
    <p:spTree>
      <p:nvGrpSpPr>
        <p:cNvPr id="1" name=""/>
        <p:cNvGrpSpPr/>
        <p:nvPr/>
      </p:nvGrpSpPr>
      <p:grpSpPr>
        <a:xfrm>
          <a:off x="0" y="0"/>
          <a:ext cx="0" cy="0"/>
          <a:chOff x="0" y="0"/>
          <a:chExt cx="0" cy="0"/>
        </a:xfrm>
      </p:grpSpPr>
      <p:sp>
        <p:nvSpPr>
          <p:cNvPr id="6" name="Rectangle 5"/>
          <p:cNvSpPr/>
          <p:nvPr userDrawn="1"/>
        </p:nvSpPr>
        <p:spPr>
          <a:xfrm>
            <a:off x="1371600" y="54102"/>
            <a:ext cx="7772400" cy="508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9"/>
          <p:cNvSpPr>
            <a:spLocks noGrp="1"/>
          </p:cNvSpPr>
          <p:nvPr>
            <p:ph type="body" sz="quarter" idx="10"/>
          </p:nvPr>
        </p:nvSpPr>
        <p:spPr>
          <a:xfrm>
            <a:off x="762000" y="1331976"/>
            <a:ext cx="7772400" cy="2590800"/>
          </a:xfrm>
        </p:spPr>
        <p:txBody>
          <a:bodyPr>
            <a:normAutofit/>
          </a:bodyPr>
          <a:lstStyle>
            <a:lvl1pPr marL="0" indent="0" algn="ctr">
              <a:lnSpc>
                <a:spcPts val="3000"/>
              </a:lnSpc>
              <a:spcBef>
                <a:spcPts val="1700"/>
              </a:spcBef>
              <a:buFontTx/>
              <a:buNone/>
              <a:defRPr sz="2600"/>
            </a:lvl1pPr>
          </a:lstStyle>
          <a:p>
            <a:pPr lvl="0"/>
            <a:r>
              <a:rPr lang="en-US" dirty="0"/>
              <a:t>Click to edit Master text styles</a:t>
            </a:r>
          </a:p>
        </p:txBody>
      </p:sp>
    </p:spTree>
    <p:extLst>
      <p:ext uri="{BB962C8B-B14F-4D97-AF65-F5344CB8AC3E}">
        <p14:creationId xmlns:p14="http://schemas.microsoft.com/office/powerpoint/2010/main" val="3308467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4767264"/>
            <a:ext cx="2057400" cy="273844"/>
          </a:xfrm>
          <a:prstGeom prst="rect">
            <a:avLst/>
          </a:prstGeom>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0825361"/>
      </p:ext>
    </p:extLst>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8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39006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28600" y="46920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307080" cy="39006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0333288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1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28600" y="46920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376516014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443" y="971550"/>
            <a:ext cx="7885113" cy="3124200"/>
          </a:xfrm>
        </p:spPr>
        <p:txBody>
          <a:bodyPr lIns="0" tIns="0" rIns="0" bIns="0" anchor="ctr" anchorCtr="0">
            <a:noAutofit/>
          </a:bodyPr>
          <a:lstStyle>
            <a:lvl1pPr algn="ctr">
              <a:lnSpc>
                <a:spcPts val="4200"/>
              </a:lnSpc>
              <a:defRPr sz="3400" b="0" cap="none">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14976176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2078831"/>
            <a:ext cx="4343400" cy="1102519"/>
          </a:xfrm>
        </p:spPr>
        <p:txBody>
          <a:bodyPr lIns="0" tIns="0" rIns="0" bIns="0" anchor="t" anchorCtr="0">
            <a:noAutofit/>
          </a:bodyPr>
          <a:lstStyle>
            <a:lvl1pPr algn="l">
              <a:lnSpc>
                <a:spcPts val="3400"/>
              </a:lnSpc>
              <a:defRPr sz="2800" b="0">
                <a:solidFill>
                  <a:schemeClr val="accent1"/>
                </a:solidFill>
                <a:latin typeface="+mj-lt"/>
              </a:defRPr>
            </a:lvl1pPr>
          </a:lstStyle>
          <a:p>
            <a:r>
              <a:rPr lang="en-US" dirty="0"/>
              <a:t>Click to edit Master title style</a:t>
            </a:r>
          </a:p>
        </p:txBody>
      </p:sp>
      <p:sp>
        <p:nvSpPr>
          <p:cNvPr id="3" name="Subtitle 2"/>
          <p:cNvSpPr>
            <a:spLocks noGrp="1"/>
          </p:cNvSpPr>
          <p:nvPr>
            <p:ph type="subTitle" idx="1"/>
          </p:nvPr>
        </p:nvSpPr>
        <p:spPr>
          <a:xfrm>
            <a:off x="4800600" y="3200400"/>
            <a:ext cx="4343400" cy="1314450"/>
          </a:xfrm>
        </p:spPr>
        <p:txBody>
          <a:bodyPr lIns="0" tIns="0" rIns="0" bIns="0">
            <a:noAutofit/>
          </a:bodyPr>
          <a:lstStyle>
            <a:lvl1pPr marL="0" indent="0" algn="l">
              <a:lnSpc>
                <a:spcPts val="2700"/>
              </a:lnSpc>
              <a:spcBef>
                <a:spcPts val="0"/>
              </a:spcBef>
              <a:buNone/>
              <a:defRPr sz="1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08309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3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28600" y="49115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5" name="Text Placeholder 4"/>
          <p:cNvSpPr>
            <a:spLocks noGrp="1"/>
          </p:cNvSpPr>
          <p:nvPr>
            <p:ph type="body" sz="quarter" idx="10"/>
          </p:nvPr>
        </p:nvSpPr>
        <p:spPr>
          <a:xfrm>
            <a:off x="0" y="4846320"/>
            <a:ext cx="1371600" cy="381000"/>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31512150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4_content full yellow banner">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1371600" y="960120"/>
            <a:ext cx="7772400" cy="82296"/>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151" y="390367"/>
            <a:ext cx="9155151"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2372488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5_content full green banner">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1371600" y="960120"/>
            <a:ext cx="7772400" cy="82296"/>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0" y="365760"/>
            <a:ext cx="9144000"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85463339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4_large photo">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371600" y="0"/>
            <a:ext cx="7772400" cy="5143500"/>
          </a:xfrm>
        </p:spPr>
        <p:txBody>
          <a:bodyPr/>
          <a:lstStyle/>
          <a:p>
            <a:endParaRPr lang="en-US"/>
          </a:p>
        </p:txBody>
      </p:sp>
    </p:spTree>
    <p:extLst>
      <p:ext uri="{BB962C8B-B14F-4D97-AF65-F5344CB8AC3E}">
        <p14:creationId xmlns:p14="http://schemas.microsoft.com/office/powerpoint/2010/main" val="282650345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Large icon and text">
    <p:spTree>
      <p:nvGrpSpPr>
        <p:cNvPr id="1" name=""/>
        <p:cNvGrpSpPr/>
        <p:nvPr/>
      </p:nvGrpSpPr>
      <p:grpSpPr>
        <a:xfrm>
          <a:off x="0" y="0"/>
          <a:ext cx="0" cy="0"/>
          <a:chOff x="0" y="0"/>
          <a:chExt cx="0" cy="0"/>
        </a:xfrm>
      </p:grpSpPr>
      <p:sp>
        <p:nvSpPr>
          <p:cNvPr id="6" name="Rectangle 5"/>
          <p:cNvSpPr/>
          <p:nvPr userDrawn="1"/>
        </p:nvSpPr>
        <p:spPr>
          <a:xfrm>
            <a:off x="1371600" y="54102"/>
            <a:ext cx="7772400" cy="508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userDrawn="1"/>
        </p:nvSpPr>
        <p:spPr>
          <a:xfrm>
            <a:off x="1371600" y="0"/>
            <a:ext cx="7772400" cy="100584"/>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9"/>
          <p:cNvSpPr>
            <a:spLocks noGrp="1"/>
          </p:cNvSpPr>
          <p:nvPr>
            <p:ph type="body" sz="quarter" idx="10"/>
          </p:nvPr>
        </p:nvSpPr>
        <p:spPr>
          <a:xfrm>
            <a:off x="1371600" y="1962150"/>
            <a:ext cx="7772400" cy="2590800"/>
          </a:xfrm>
        </p:spPr>
        <p:txBody>
          <a:bodyPr>
            <a:normAutofit/>
          </a:bodyPr>
          <a:lstStyle>
            <a:lvl1pPr marL="0" indent="0" algn="ctr">
              <a:lnSpc>
                <a:spcPts val="3000"/>
              </a:lnSpc>
              <a:spcBef>
                <a:spcPts val="1700"/>
              </a:spcBef>
              <a:buFontTx/>
              <a:buNone/>
              <a:defRPr sz="2600"/>
            </a:lvl1pPr>
          </a:lstStyle>
          <a:p>
            <a:pPr lvl="0"/>
            <a:r>
              <a:rPr lang="en-US" dirty="0"/>
              <a:t>Click to edit Master text styles</a:t>
            </a:r>
          </a:p>
        </p:txBody>
      </p:sp>
    </p:spTree>
    <p:extLst>
      <p:ext uri="{BB962C8B-B14F-4D97-AF65-F5344CB8AC3E}">
        <p14:creationId xmlns:p14="http://schemas.microsoft.com/office/powerpoint/2010/main" val="24881054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4_green banner_video">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85750"/>
            <a:ext cx="9144000" cy="587022"/>
          </a:xfrm>
          <a:prstGeom prst="rect">
            <a:avLst/>
          </a:prstGeom>
        </p:spPr>
      </p:pic>
      <p:sp>
        <p:nvSpPr>
          <p:cNvPr id="2" name="Title 1"/>
          <p:cNvSpPr>
            <a:spLocks noGrp="1"/>
          </p:cNvSpPr>
          <p:nvPr>
            <p:ph type="title"/>
          </p:nvPr>
        </p:nvSpPr>
        <p:spPr>
          <a:xfrm>
            <a:off x="304800" y="444147"/>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7" name="Media Placeholder 16"/>
          <p:cNvSpPr>
            <a:spLocks noGrp="1"/>
          </p:cNvSpPr>
          <p:nvPr>
            <p:ph type="media" sz="quarter" idx="10"/>
          </p:nvPr>
        </p:nvSpPr>
        <p:spPr>
          <a:xfrm>
            <a:off x="1371600" y="1028700"/>
            <a:ext cx="7772400" cy="3566160"/>
          </a:xfrm>
        </p:spPr>
        <p:txBody>
          <a:bodyPr/>
          <a:lstStyle/>
          <a:p>
            <a:endParaRPr lang="en-US"/>
          </a:p>
        </p:txBody>
      </p:sp>
    </p:spTree>
    <p:extLst>
      <p:ext uri="{BB962C8B-B14F-4D97-AF65-F5344CB8AC3E}">
        <p14:creationId xmlns:p14="http://schemas.microsoft.com/office/powerpoint/2010/main" val="101470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2"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28650" y="4767264"/>
            <a:ext cx="2057400" cy="273844"/>
          </a:xfrm>
          <a:prstGeom prst="rect">
            <a:avLst/>
          </a:prstGeom>
        </p:spPr>
        <p:txBody>
          <a:body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4073812"/>
      </p:ext>
    </p:extLst>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14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304800" y="419639"/>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4161490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15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28600" y="449961"/>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52189628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6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28600" y="449199"/>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213563695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12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40005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1193563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28650" y="4767264"/>
            <a:ext cx="2057400" cy="273844"/>
          </a:xfrm>
          <a:prstGeom prst="rect">
            <a:avLst/>
          </a:prstGeom>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20152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4767264"/>
            <a:ext cx="2057400" cy="273844"/>
          </a:xfrm>
          <a:prstGeom prst="rect">
            <a:avLst/>
          </a:prstGeom>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7714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70"/>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1"/>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628650" y="4767264"/>
            <a:ext cx="2057400" cy="273844"/>
          </a:xfrm>
          <a:prstGeom prst="rect">
            <a:avLst/>
          </a:prstGeom>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633554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70"/>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1"/>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628650" y="4767264"/>
            <a:ext cx="2057400" cy="273844"/>
          </a:xfrm>
          <a:prstGeom prst="rect">
            <a:avLst/>
          </a:prstGeom>
        </p:spPr>
        <p:txBody>
          <a:body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739406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26" Type="http://schemas.openxmlformats.org/officeDocument/2006/relationships/slideLayout" Target="../slideLayouts/slideLayout43.xml"/><Relationship Id="rId3" Type="http://schemas.openxmlformats.org/officeDocument/2006/relationships/slideLayout" Target="../slideLayouts/slideLayout20.xml"/><Relationship Id="rId21" Type="http://schemas.openxmlformats.org/officeDocument/2006/relationships/slideLayout" Target="../slideLayouts/slideLayout38.xml"/><Relationship Id="rId34" Type="http://schemas.openxmlformats.org/officeDocument/2006/relationships/slideLayout" Target="../slideLayouts/slideLayout51.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5" Type="http://schemas.openxmlformats.org/officeDocument/2006/relationships/slideLayout" Target="../slideLayouts/slideLayout42.xml"/><Relationship Id="rId33" Type="http://schemas.openxmlformats.org/officeDocument/2006/relationships/slideLayout" Target="../slideLayouts/slideLayout50.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slideLayout" Target="../slideLayouts/slideLayout37.xml"/><Relationship Id="rId29" Type="http://schemas.openxmlformats.org/officeDocument/2006/relationships/slideLayout" Target="../slideLayouts/slideLayout46.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24" Type="http://schemas.openxmlformats.org/officeDocument/2006/relationships/slideLayout" Target="../slideLayouts/slideLayout41.xml"/><Relationship Id="rId32" Type="http://schemas.openxmlformats.org/officeDocument/2006/relationships/slideLayout" Target="../slideLayouts/slideLayout49.xml"/><Relationship Id="rId37" Type="http://schemas.openxmlformats.org/officeDocument/2006/relationships/theme" Target="../theme/theme2.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23" Type="http://schemas.openxmlformats.org/officeDocument/2006/relationships/slideLayout" Target="../slideLayouts/slideLayout40.xml"/><Relationship Id="rId28" Type="http://schemas.openxmlformats.org/officeDocument/2006/relationships/slideLayout" Target="../slideLayouts/slideLayout45.xml"/><Relationship Id="rId36" Type="http://schemas.openxmlformats.org/officeDocument/2006/relationships/slideLayout" Target="../slideLayouts/slideLayout53.xml"/><Relationship Id="rId10" Type="http://schemas.openxmlformats.org/officeDocument/2006/relationships/slideLayout" Target="../slideLayouts/slideLayout27.xml"/><Relationship Id="rId19" Type="http://schemas.openxmlformats.org/officeDocument/2006/relationships/slideLayout" Target="../slideLayouts/slideLayout36.xml"/><Relationship Id="rId31" Type="http://schemas.openxmlformats.org/officeDocument/2006/relationships/slideLayout" Target="../slideLayouts/slideLayout48.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 Id="rId22" Type="http://schemas.openxmlformats.org/officeDocument/2006/relationships/slideLayout" Target="../slideLayouts/slideLayout39.xml"/><Relationship Id="rId27" Type="http://schemas.openxmlformats.org/officeDocument/2006/relationships/slideLayout" Target="../slideLayouts/slideLayout44.xml"/><Relationship Id="rId30" Type="http://schemas.openxmlformats.org/officeDocument/2006/relationships/slideLayout" Target="../slideLayouts/slideLayout47.xml"/><Relationship Id="rId35"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08318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 id="2147483675" r:id="rId14"/>
    <p:sldLayoutId id="2147483676" r:id="rId15"/>
    <p:sldLayoutId id="2147483677" r:id="rId16"/>
    <p:sldLayoutId id="2147483678" r:id="rId17"/>
  </p:sldLayoutIdLst>
  <p:hf hdr="0" ftr="0" dt="0"/>
  <p:txStyles>
    <p:titleStyle>
      <a:lvl1pPr algn="l" defTabSz="685800" rtl="0" eaLnBrk="1" latinLnBrk="0" hangingPunct="1">
        <a:lnSpc>
          <a:spcPct val="90000"/>
        </a:lnSpc>
        <a:spcBef>
          <a:spcPct val="0"/>
        </a:spcBef>
        <a:buNone/>
        <a:defRPr sz="3300" kern="1200">
          <a:solidFill>
            <a:schemeClr val="tx1"/>
          </a:solidFill>
          <a:latin typeface="Franklin Gothic Medium" charset="0"/>
          <a:ea typeface="Franklin Gothic Medium" charset="0"/>
          <a:cs typeface="Franklin Gothic Medium" charset="0"/>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7742188-C24B-4844-BCA7-0B9F1B76E402}" type="datetimeFigureOut">
              <a:rPr lang="en-US" smtClean="0">
                <a:solidFill>
                  <a:prstClr val="black">
                    <a:tint val="75000"/>
                  </a:prstClr>
                </a:solidFill>
              </a:rPr>
              <a:pPr/>
              <a:t>9/12/2019</a:t>
            </a:fld>
            <a:endParaRPr 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805398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3" r:id="rId23"/>
    <p:sldLayoutId id="2147483716" r:id="rId24"/>
    <p:sldLayoutId id="2147483718" r:id="rId25"/>
    <p:sldLayoutId id="2147483719" r:id="rId26"/>
    <p:sldLayoutId id="2147483720" r:id="rId27"/>
    <p:sldLayoutId id="2147483721" r:id="rId28"/>
    <p:sldLayoutId id="2147483722" r:id="rId29"/>
    <p:sldLayoutId id="2147483723" r:id="rId30"/>
    <p:sldLayoutId id="2147483724" r:id="rId31"/>
    <p:sldLayoutId id="2147483725" r:id="rId32"/>
    <p:sldLayoutId id="2147483726" r:id="rId33"/>
    <p:sldLayoutId id="2147483727" r:id="rId34"/>
    <p:sldLayoutId id="2147483729" r:id="rId35"/>
    <p:sldLayoutId id="2147483730" r:id="rId36"/>
  </p:sldLayoutIdLst>
  <p:hf hdr="0" ftr="0" dt="0"/>
  <p:txStyles>
    <p:titleStyle>
      <a:lvl1pPr algn="l" defTabSz="685800" rtl="0" eaLnBrk="1" latinLnBrk="0" hangingPunct="1">
        <a:lnSpc>
          <a:spcPct val="90000"/>
        </a:lnSpc>
        <a:spcBef>
          <a:spcPct val="0"/>
        </a:spcBef>
        <a:buNone/>
        <a:defRPr sz="3300" kern="1200">
          <a:solidFill>
            <a:schemeClr val="tx1"/>
          </a:solidFill>
          <a:latin typeface="Franklin Gothic Medium" charset="0"/>
          <a:ea typeface="Franklin Gothic Medium" charset="0"/>
          <a:cs typeface="Franklin Gothic Medium" charset="0"/>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52.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52.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52.xml"/><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52.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53.xml"/><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52.xml"/><Relationship Id="rId4" Type="http://schemas.openxmlformats.org/officeDocument/2006/relationships/image" Target="../media/image9.png"/></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52.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52.xml"/><Relationship Id="rId4" Type="http://schemas.openxmlformats.org/officeDocument/2006/relationships/image" Target="../media/image9.png"/></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52.xml"/><Relationship Id="rId4" Type="http://schemas.openxmlformats.org/officeDocument/2006/relationships/image" Target="../media/image9.png"/></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53.xml"/><Relationship Id="rId4" Type="http://schemas.openxmlformats.org/officeDocument/2006/relationships/image" Target="../media/image9.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52.xml"/><Relationship Id="rId4" Type="http://schemas.openxmlformats.org/officeDocument/2006/relationships/image" Target="../media/image9.png"/></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6.xml"/><Relationship Id="rId1" Type="http://schemas.openxmlformats.org/officeDocument/2006/relationships/slideLayout" Target="../slideLayouts/slideLayout52.xml"/><Relationship Id="rId4" Type="http://schemas.openxmlformats.org/officeDocument/2006/relationships/image" Target="../media/image9.png"/></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7.xml"/><Relationship Id="rId1" Type="http://schemas.openxmlformats.org/officeDocument/2006/relationships/slideLayout" Target="../slideLayouts/slideLayout52.xml"/><Relationship Id="rId4" Type="http://schemas.openxmlformats.org/officeDocument/2006/relationships/image" Target="../media/image9.png"/></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8.xml"/><Relationship Id="rId1" Type="http://schemas.openxmlformats.org/officeDocument/2006/relationships/slideLayout" Target="../slideLayouts/slideLayout52.xml"/><Relationship Id="rId4" Type="http://schemas.openxmlformats.org/officeDocument/2006/relationships/image" Target="../media/image9.png"/></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5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0.xml"/><Relationship Id="rId1" Type="http://schemas.openxmlformats.org/officeDocument/2006/relationships/slideLayout" Target="../slideLayouts/slideLayout52.xml"/><Relationship Id="rId4" Type="http://schemas.openxmlformats.org/officeDocument/2006/relationships/image" Target="../media/image9.png"/></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1.xml"/><Relationship Id="rId1" Type="http://schemas.openxmlformats.org/officeDocument/2006/relationships/slideLayout" Target="../slideLayouts/slideLayout52.xml"/><Relationship Id="rId4" Type="http://schemas.openxmlformats.org/officeDocument/2006/relationships/image" Target="../media/image8.pn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9.xml"/></Relationships>
</file>

<file path=ppt/slides/_rels/slide4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4.xml"/><Relationship Id="rId1" Type="http://schemas.openxmlformats.org/officeDocument/2006/relationships/slideLayout" Target="../slideLayouts/slideLayout18.xml"/><Relationship Id="rId4" Type="http://schemas.openxmlformats.org/officeDocument/2006/relationships/hyperlink" Target="https://pixabay.com/en/paper-pen-blue-white-writing-153317/"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www.ethics.va.gov/goalsofcaretraining.asp" TargetMode="External"/><Relationship Id="rId2" Type="http://schemas.openxmlformats.org/officeDocument/2006/relationships/notesSlide" Target="../notesSlides/notesSlide45.xml"/><Relationship Id="rId1" Type="http://schemas.openxmlformats.org/officeDocument/2006/relationships/slideLayout" Target="../slideLayouts/slideLayout19.xml"/><Relationship Id="rId5" Type="http://schemas.openxmlformats.org/officeDocument/2006/relationships/image" Target="../media/image13.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71750"/>
            <a:ext cx="9144000" cy="1095435"/>
          </a:xfrm>
        </p:spPr>
        <p:txBody>
          <a:bodyPr>
            <a:normAutofit/>
          </a:bodyPr>
          <a:lstStyle/>
          <a:p>
            <a:r>
              <a:rPr lang="en-US" sz="2800" dirty="0"/>
              <a:t>Goals of Care Conversations – Part 4</a:t>
            </a:r>
            <a:br>
              <a:rPr lang="en-US" sz="2800" dirty="0"/>
            </a:br>
            <a:r>
              <a:rPr lang="en-US" sz="3600" dirty="0"/>
              <a:t>Discussing Life-Sustaining Treatments</a:t>
            </a:r>
            <a:endParaRPr lang="en-US" i="1" dirty="0">
              <a:solidFill>
                <a:srgbClr val="F8D73C"/>
              </a:solidFill>
            </a:endParaRPr>
          </a:p>
        </p:txBody>
      </p:sp>
      <p:pic>
        <p:nvPicPr>
          <p:cNvPr id="4" name="Picture 3" descr="VA National Center for Ethics in Health Care logo" title="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9600" y="4095750"/>
            <a:ext cx="4219822" cy="828894"/>
          </a:xfrm>
          <a:prstGeom prst="rect">
            <a:avLst/>
          </a:prstGeom>
        </p:spPr>
      </p:pic>
      <p:sp>
        <p:nvSpPr>
          <p:cNvPr id="3" name="TextBox 2">
            <a:extLst>
              <a:ext uri="{FF2B5EF4-FFF2-40B4-BE49-F238E27FC236}">
                <a16:creationId xmlns:a16="http://schemas.microsoft.com/office/drawing/2014/main" id="{63422F67-337A-42C5-81C1-462597FCCB34}"/>
              </a:ext>
            </a:extLst>
          </p:cNvPr>
          <p:cNvSpPr txBox="1"/>
          <p:nvPr/>
        </p:nvSpPr>
        <p:spPr>
          <a:xfrm>
            <a:off x="419100" y="3638550"/>
            <a:ext cx="8382000" cy="400110"/>
          </a:xfrm>
          <a:prstGeom prst="rect">
            <a:avLst/>
          </a:prstGeom>
          <a:noFill/>
        </p:spPr>
        <p:txBody>
          <a:bodyPr wrap="square" rtlCol="0">
            <a:spAutoFit/>
          </a:bodyPr>
          <a:lstStyle/>
          <a:p>
            <a:pPr algn="ctr"/>
            <a:r>
              <a:rPr lang="en-US" sz="2000" b="1" i="1" dirty="0">
                <a:latin typeface="Franklin Gothic Book" panose="020B0503020102020204" pitchFamily="34" charset="0"/>
              </a:rPr>
              <a:t>Training for Physicians, Advance Practice Nurses, and Physician Assistants   </a:t>
            </a:r>
          </a:p>
        </p:txBody>
      </p:sp>
      <p:pic>
        <p:nvPicPr>
          <p:cNvPr id="5" name="Picture Placeholder 4" title="Picture of Patient and Clinician">
            <a:extLst>
              <a:ext uri="{FF2B5EF4-FFF2-40B4-BE49-F238E27FC236}">
                <a16:creationId xmlns:a16="http://schemas.microsoft.com/office/drawing/2014/main" id="{BC076B5F-2CC1-40A8-94F0-C6F3644778E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349" b="24380"/>
          <a:stretch/>
        </p:blipFill>
        <p:spPr>
          <a:xfrm>
            <a:off x="1933575" y="0"/>
            <a:ext cx="5353050" cy="2705100"/>
          </a:xfrm>
          <a:prstGeom prst="rect">
            <a:avLst/>
          </a:prstGeom>
        </p:spPr>
      </p:pic>
    </p:spTree>
    <p:extLst>
      <p:ext uri="{BB962C8B-B14F-4D97-AF65-F5344CB8AC3E}">
        <p14:creationId xmlns:p14="http://schemas.microsoft.com/office/powerpoint/2010/main" val="30864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38150"/>
            <a:ext cx="9144000" cy="721519"/>
          </a:xfrm>
        </p:spPr>
        <p:txBody>
          <a:bodyPr>
            <a:normAutofit fontScale="90000"/>
          </a:bodyPr>
          <a:lstStyle/>
          <a:p>
            <a:br>
              <a:rPr lang="en-US" dirty="0"/>
            </a:br>
            <a:br>
              <a:rPr lang="en-US" sz="4000" i="1" dirty="0"/>
            </a:br>
            <a:br>
              <a:rPr lang="en-US" sz="4000" i="1" dirty="0"/>
            </a:br>
            <a:r>
              <a:rPr lang="en-US" sz="4000" i="1" dirty="0"/>
              <a:t>What We Will Learn</a:t>
            </a:r>
          </a:p>
        </p:txBody>
      </p:sp>
      <p:sp>
        <p:nvSpPr>
          <p:cNvPr id="3" name="Subtitle 2"/>
          <p:cNvSpPr>
            <a:spLocks noGrp="1"/>
          </p:cNvSpPr>
          <p:nvPr>
            <p:ph type="subTitle" idx="1"/>
          </p:nvPr>
        </p:nvSpPr>
        <p:spPr>
          <a:xfrm>
            <a:off x="1828800" y="1352550"/>
            <a:ext cx="6705600" cy="3545681"/>
          </a:xfrm>
        </p:spPr>
        <p:txBody>
          <a:bodyPr>
            <a:normAutofit fontScale="92500" lnSpcReduction="20000"/>
          </a:bodyPr>
          <a:lstStyle/>
          <a:p>
            <a:pPr lvl="0" algn="l">
              <a:lnSpc>
                <a:spcPct val="120000"/>
              </a:lnSpc>
              <a:spcBef>
                <a:spcPts val="0"/>
              </a:spcBef>
            </a:pPr>
            <a:r>
              <a:rPr lang="en-US" sz="2800" dirty="0">
                <a:solidFill>
                  <a:prstClr val="black"/>
                </a:solidFill>
              </a:rPr>
              <a:t>What to do </a:t>
            </a:r>
            <a:r>
              <a:rPr lang="en-US" sz="2800" b="1" u="sng" dirty="0">
                <a:solidFill>
                  <a:prstClr val="black"/>
                </a:solidFill>
              </a:rPr>
              <a:t>AFTER</a:t>
            </a:r>
            <a:r>
              <a:rPr lang="en-US" sz="2800" dirty="0">
                <a:solidFill>
                  <a:prstClr val="black"/>
                </a:solidFill>
              </a:rPr>
              <a:t> mapping and aligning </a:t>
            </a:r>
            <a:r>
              <a:rPr lang="en-US" sz="2800" b="1" u="sng" dirty="0">
                <a:solidFill>
                  <a:prstClr val="black"/>
                </a:solidFill>
              </a:rPr>
              <a:t>IF</a:t>
            </a:r>
            <a:r>
              <a:rPr lang="en-US" sz="2800" dirty="0">
                <a:solidFill>
                  <a:prstClr val="black"/>
                </a:solidFill>
              </a:rPr>
              <a:t>:</a:t>
            </a:r>
          </a:p>
          <a:p>
            <a:pPr lvl="0" algn="l">
              <a:spcBef>
                <a:spcPts val="0"/>
              </a:spcBef>
            </a:pPr>
            <a:endParaRPr lang="en-US" sz="2800" dirty="0">
              <a:solidFill>
                <a:prstClr val="black"/>
              </a:solidFill>
            </a:endParaRPr>
          </a:p>
          <a:p>
            <a:pPr marL="692150" lvl="1" indent="-349250" algn="l">
              <a:lnSpc>
                <a:spcPct val="120000"/>
              </a:lnSpc>
              <a:spcBef>
                <a:spcPts val="0"/>
              </a:spcBef>
              <a:spcAft>
                <a:spcPts val="1200"/>
              </a:spcAft>
              <a:buFont typeface="Arial" charset="0"/>
              <a:buChar char="•"/>
            </a:pPr>
            <a:r>
              <a:rPr lang="en-US" sz="2500" dirty="0"/>
              <a:t>The patient’s goals do not point to clear plans/ recommendations regarding life-sustaining treatment (LST)</a:t>
            </a:r>
          </a:p>
          <a:p>
            <a:pPr marL="692150" lvl="1" indent="-349250" algn="l">
              <a:lnSpc>
                <a:spcPct val="120000"/>
              </a:lnSpc>
              <a:spcBef>
                <a:spcPts val="0"/>
              </a:spcBef>
              <a:spcAft>
                <a:spcPts val="1200"/>
              </a:spcAft>
              <a:buFont typeface="Arial" charset="0"/>
              <a:buChar char="•"/>
            </a:pPr>
            <a:r>
              <a:rPr lang="en-US" sz="2500" dirty="0"/>
              <a:t>The patient wants information about LSTs</a:t>
            </a:r>
          </a:p>
          <a:p>
            <a:pPr marL="692150" lvl="1" indent="-349250" algn="l">
              <a:lnSpc>
                <a:spcPct val="120000"/>
              </a:lnSpc>
              <a:spcBef>
                <a:spcPts val="0"/>
              </a:spcBef>
              <a:spcAft>
                <a:spcPts val="1200"/>
              </a:spcAft>
              <a:buFont typeface="Arial" charset="0"/>
              <a:buChar char="•"/>
            </a:pPr>
            <a:r>
              <a:rPr lang="en-US" sz="2500" dirty="0"/>
              <a:t>There appear to be inconsistencies between the patient’s goals and LST decisions</a:t>
            </a:r>
            <a:endParaRPr lang="en-US" sz="2800" dirty="0"/>
          </a:p>
          <a:p>
            <a:pPr lvl="1" algn="l">
              <a:lnSpc>
                <a:spcPct val="120000"/>
              </a:lnSpc>
              <a:spcBef>
                <a:spcPts val="0"/>
              </a:spcBef>
              <a:spcAft>
                <a:spcPts val="1200"/>
              </a:spcAft>
            </a:pPr>
            <a:endParaRPr lang="en-US" sz="2500" dirty="0"/>
          </a:p>
        </p:txBody>
      </p:sp>
    </p:spTree>
    <p:extLst>
      <p:ext uri="{BB962C8B-B14F-4D97-AF65-F5344CB8AC3E}">
        <p14:creationId xmlns:p14="http://schemas.microsoft.com/office/powerpoint/2010/main" val="1712503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371600" y="1276350"/>
            <a:ext cx="7391400" cy="3657600"/>
          </a:xfrm>
        </p:spPr>
        <p:txBody>
          <a:bodyPr>
            <a:noAutofit/>
          </a:bodyPr>
          <a:lstStyle/>
          <a:p>
            <a:pPr marL="0" indent="0">
              <a:buNone/>
            </a:pPr>
            <a:r>
              <a:rPr lang="en-US" sz="2400" b="1" u="sng" dirty="0"/>
              <a:t>IF</a:t>
            </a:r>
            <a:r>
              <a:rPr lang="en-US" sz="2400" dirty="0"/>
              <a:t> the patient’s </a:t>
            </a:r>
            <a:r>
              <a:rPr lang="en-US" sz="2400" b="1" dirty="0"/>
              <a:t>goals don’t point to a clear plan </a:t>
            </a:r>
            <a:r>
              <a:rPr lang="en-US" sz="2400" dirty="0"/>
              <a:t>for LST:</a:t>
            </a:r>
          </a:p>
          <a:p>
            <a:pPr marL="457200" lvl="0" indent="-228600"/>
            <a:r>
              <a:rPr lang="en-US" sz="2400" dirty="0"/>
              <a:t>We want to be sure you get the care that helps achieve what matters most to you. It’s helpful to know in advance whether you would or wouldn’t want certain procedures. </a:t>
            </a:r>
          </a:p>
          <a:p>
            <a:pPr marL="457200" lvl="0" indent="-228600"/>
            <a:r>
              <a:rPr lang="en-US" sz="2400" dirty="0"/>
              <a:t>As you think about your medical care, are there any treatments that you already know </a:t>
            </a:r>
            <a:r>
              <a:rPr lang="en-US" sz="2400" i="1" dirty="0"/>
              <a:t>aren’t </a:t>
            </a:r>
            <a:r>
              <a:rPr lang="en-US" sz="2400" dirty="0"/>
              <a:t>acceptable to you?</a:t>
            </a:r>
          </a:p>
        </p:txBody>
      </p:sp>
      <p:sp>
        <p:nvSpPr>
          <p:cNvPr id="3" name="Title 2"/>
          <p:cNvSpPr>
            <a:spLocks noGrp="1"/>
          </p:cNvSpPr>
          <p:nvPr>
            <p:ph type="title"/>
          </p:nvPr>
        </p:nvSpPr>
        <p:spPr>
          <a:xfrm>
            <a:off x="1752600" y="438150"/>
            <a:ext cx="7391400" cy="457200"/>
          </a:xfrm>
        </p:spPr>
        <p:txBody>
          <a:bodyPr/>
          <a:lstStyle/>
          <a:p>
            <a:pPr lvl="0"/>
            <a:r>
              <a:rPr lang="en-US" sz="2800"/>
              <a:t>Explore Preferences and Understanding</a:t>
            </a:r>
            <a:br>
              <a:rPr lang="en-US" sz="2800">
                <a:solidFill>
                  <a:schemeClr val="bg2">
                    <a:lumMod val="50000"/>
                  </a:schemeClr>
                </a:solidFill>
              </a:rPr>
            </a:br>
            <a:endParaRPr lang="en-US"/>
          </a:p>
        </p:txBody>
      </p:sp>
    </p:spTree>
    <p:extLst>
      <p:ext uri="{BB962C8B-B14F-4D97-AF65-F5344CB8AC3E}">
        <p14:creationId xmlns:p14="http://schemas.microsoft.com/office/powerpoint/2010/main" val="2769606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371600" y="1276350"/>
            <a:ext cx="7391400" cy="3505200"/>
          </a:xfrm>
        </p:spPr>
        <p:txBody>
          <a:bodyPr>
            <a:noAutofit/>
          </a:bodyPr>
          <a:lstStyle/>
          <a:p>
            <a:pPr marL="0" indent="0">
              <a:buNone/>
            </a:pPr>
            <a:r>
              <a:rPr lang="en-US" sz="2400" dirty="0"/>
              <a:t>When further exploration of the patient’s preferences is needed:</a:t>
            </a:r>
          </a:p>
          <a:p>
            <a:pPr marL="457200" lvl="2" indent="-228600">
              <a:spcBef>
                <a:spcPts val="1400"/>
              </a:spcBef>
              <a:buBlip>
                <a:blip r:embed="rId3"/>
              </a:buBlip>
            </a:pPr>
            <a:r>
              <a:rPr lang="en-US" sz="2400" dirty="0"/>
              <a:t>One treatment that would be helpful to talk about is [a ventilator] [a feeding tube] [CPR] [other.].</a:t>
            </a:r>
          </a:p>
          <a:p>
            <a:pPr marL="457200" lvl="2" indent="-228600">
              <a:spcBef>
                <a:spcPts val="1400"/>
              </a:spcBef>
              <a:buBlip>
                <a:blip r:embed="rId3"/>
              </a:buBlip>
            </a:pPr>
            <a:r>
              <a:rPr lang="en-US" sz="2400" dirty="0"/>
              <a:t>Can you tell me what you know about it?</a:t>
            </a:r>
          </a:p>
        </p:txBody>
      </p:sp>
      <p:sp>
        <p:nvSpPr>
          <p:cNvPr id="3" name="Title 2"/>
          <p:cNvSpPr>
            <a:spLocks noGrp="1"/>
          </p:cNvSpPr>
          <p:nvPr>
            <p:ph type="title"/>
          </p:nvPr>
        </p:nvSpPr>
        <p:spPr>
          <a:xfrm>
            <a:off x="1752600" y="438150"/>
            <a:ext cx="7391400" cy="457200"/>
          </a:xfrm>
        </p:spPr>
        <p:txBody>
          <a:bodyPr/>
          <a:lstStyle/>
          <a:p>
            <a:pPr lvl="0"/>
            <a:r>
              <a:rPr lang="en-US" sz="2800" dirty="0"/>
              <a:t>Explore Knowledge</a:t>
            </a:r>
            <a:br>
              <a:rPr lang="en-US" sz="2800" dirty="0">
                <a:solidFill>
                  <a:schemeClr val="bg2">
                    <a:lumMod val="50000"/>
                  </a:schemeClr>
                </a:solidFill>
              </a:rPr>
            </a:br>
            <a:endParaRPr lang="en-US" dirty="0"/>
          </a:p>
        </p:txBody>
      </p:sp>
    </p:spTree>
    <p:extLst>
      <p:ext uri="{BB962C8B-B14F-4D97-AF65-F5344CB8AC3E}">
        <p14:creationId xmlns:p14="http://schemas.microsoft.com/office/powerpoint/2010/main" val="703711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687EB7-9B3B-41A5-9A73-C884428B2072}"/>
              </a:ext>
            </a:extLst>
          </p:cNvPr>
          <p:cNvSpPr>
            <a:spLocks noGrp="1"/>
          </p:cNvSpPr>
          <p:nvPr>
            <p:ph sz="half" idx="1"/>
          </p:nvPr>
        </p:nvSpPr>
        <p:spPr>
          <a:xfrm>
            <a:off x="1371600" y="1276350"/>
            <a:ext cx="7467600" cy="3886200"/>
          </a:xfrm>
        </p:spPr>
        <p:txBody>
          <a:bodyPr/>
          <a:lstStyle/>
          <a:p>
            <a:pPr marL="0" indent="0">
              <a:buNone/>
            </a:pPr>
            <a:r>
              <a:rPr lang="en-US" sz="2400" dirty="0">
                <a:latin typeface="Franklin Gothic Book" panose="020B0503020102020204" pitchFamily="34" charset="0"/>
              </a:rPr>
              <a:t>Provide information in </a:t>
            </a:r>
            <a:r>
              <a:rPr lang="en-US" sz="2400" b="1" dirty="0">
                <a:latin typeface="Franklin Gothic Book" panose="020B0503020102020204" pitchFamily="34" charset="0"/>
              </a:rPr>
              <a:t>short</a:t>
            </a:r>
            <a:r>
              <a:rPr lang="en-US" sz="2400" dirty="0">
                <a:latin typeface="Franklin Gothic Book" panose="020B0503020102020204" pitchFamily="34" charset="0"/>
              </a:rPr>
              <a:t> chunks to fill in knowledge gaps, giving the patient time to process and respond:</a:t>
            </a:r>
          </a:p>
          <a:p>
            <a:pPr marL="457200" lvl="2" indent="-228600">
              <a:spcBef>
                <a:spcPts val="1400"/>
              </a:spcBef>
              <a:buBlip>
                <a:blip r:embed="rId3"/>
              </a:buBlip>
            </a:pPr>
            <a:r>
              <a:rPr lang="en-US" sz="2200" kern="0" dirty="0">
                <a:sym typeface="Calibri"/>
              </a:rPr>
              <a:t>CPR can be </a:t>
            </a:r>
            <a:r>
              <a:rPr lang="en-US" sz="2200" dirty="0"/>
              <a:t>used when someone’s heart and breathing stop.  CPR involves forcefully pushing on the chest, and can include shocking the heart and putting a tube down the throat to try to get the heart and breathing to start again.</a:t>
            </a:r>
          </a:p>
          <a:p>
            <a:pPr marL="457200" lvl="2" indent="-228600">
              <a:spcBef>
                <a:spcPts val="1400"/>
              </a:spcBef>
              <a:buBlip>
                <a:blip r:embed="rId3"/>
              </a:buBlip>
            </a:pPr>
            <a:r>
              <a:rPr lang="en-US" sz="2200" dirty="0"/>
              <a:t>A ventilator helps a person breathe when they can no longer breathe on their own.  It involves a tube down the throat and a machine to push air into the lungs.</a:t>
            </a:r>
          </a:p>
        </p:txBody>
      </p:sp>
      <p:sp>
        <p:nvSpPr>
          <p:cNvPr id="3" name="Title 2">
            <a:extLst>
              <a:ext uri="{FF2B5EF4-FFF2-40B4-BE49-F238E27FC236}">
                <a16:creationId xmlns:a16="http://schemas.microsoft.com/office/drawing/2014/main" id="{719A8FBF-D107-473F-AC4C-D9A92224AE93}"/>
              </a:ext>
            </a:extLst>
          </p:cNvPr>
          <p:cNvSpPr>
            <a:spLocks noGrp="1"/>
          </p:cNvSpPr>
          <p:nvPr>
            <p:ph type="title"/>
          </p:nvPr>
        </p:nvSpPr>
        <p:spPr>
          <a:xfrm>
            <a:off x="1752600" y="420624"/>
            <a:ext cx="7391400" cy="474726"/>
          </a:xfrm>
        </p:spPr>
        <p:txBody>
          <a:bodyPr/>
          <a:lstStyle/>
          <a:p>
            <a:r>
              <a:rPr lang="en-US" sz="2800" dirty="0"/>
              <a:t>Provide Information about the Treatment</a:t>
            </a:r>
          </a:p>
        </p:txBody>
      </p:sp>
    </p:spTree>
    <p:extLst>
      <p:ext uri="{BB962C8B-B14F-4D97-AF65-F5344CB8AC3E}">
        <p14:creationId xmlns:p14="http://schemas.microsoft.com/office/powerpoint/2010/main" val="1299320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371600" y="1276350"/>
            <a:ext cx="7391400" cy="3505200"/>
          </a:xfrm>
        </p:spPr>
        <p:txBody>
          <a:bodyPr>
            <a:noAutofit/>
          </a:bodyPr>
          <a:lstStyle/>
          <a:p>
            <a:pPr marL="0" indent="0">
              <a:buNone/>
            </a:pPr>
            <a:r>
              <a:rPr lang="en-US" sz="2400" dirty="0"/>
              <a:t>To explore what information would be helpful to the patient:</a:t>
            </a:r>
          </a:p>
          <a:p>
            <a:pPr marL="457200" indent="-228600"/>
            <a:r>
              <a:rPr lang="en-US" sz="2400" dirty="0"/>
              <a:t>Some people like to know the chances of living longer with a feeding tube, what the risks are, or what life might be like afterward. Other people have spiritual questions about these decisions. What about you?</a:t>
            </a:r>
          </a:p>
          <a:p>
            <a:pPr marL="457200" indent="-228600"/>
            <a:r>
              <a:rPr lang="en-US" sz="2400" dirty="0"/>
              <a:t>Do you prefer general information, or do you like to know numbers and averages? </a:t>
            </a:r>
          </a:p>
          <a:p>
            <a:pPr marL="0" indent="0">
              <a:buNone/>
            </a:pPr>
            <a:endParaRPr lang="en-US" sz="2400" dirty="0"/>
          </a:p>
        </p:txBody>
      </p:sp>
      <p:sp>
        <p:nvSpPr>
          <p:cNvPr id="3" name="Title 2"/>
          <p:cNvSpPr>
            <a:spLocks noGrp="1"/>
          </p:cNvSpPr>
          <p:nvPr>
            <p:ph type="title"/>
          </p:nvPr>
        </p:nvSpPr>
        <p:spPr>
          <a:xfrm>
            <a:off x="1752600" y="438150"/>
            <a:ext cx="7391400" cy="457200"/>
          </a:xfrm>
        </p:spPr>
        <p:txBody>
          <a:bodyPr/>
          <a:lstStyle/>
          <a:p>
            <a:pPr lvl="0"/>
            <a:r>
              <a:rPr lang="en-US" sz="2800" dirty="0"/>
              <a:t>Explore Preferences for Additional Information</a:t>
            </a:r>
            <a:br>
              <a:rPr lang="en-US" sz="2800" dirty="0">
                <a:solidFill>
                  <a:schemeClr val="bg2">
                    <a:lumMod val="50000"/>
                  </a:schemeClr>
                </a:solidFill>
              </a:rPr>
            </a:br>
            <a:endParaRPr lang="en-US" dirty="0"/>
          </a:p>
        </p:txBody>
      </p:sp>
    </p:spTree>
    <p:extLst>
      <p:ext uri="{BB962C8B-B14F-4D97-AF65-F5344CB8AC3E}">
        <p14:creationId xmlns:p14="http://schemas.microsoft.com/office/powerpoint/2010/main" val="721929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371600" y="1276350"/>
            <a:ext cx="7315200" cy="3733800"/>
          </a:xfrm>
        </p:spPr>
        <p:txBody>
          <a:bodyPr>
            <a:noAutofit/>
          </a:bodyPr>
          <a:lstStyle/>
          <a:p>
            <a:pPr marL="0" indent="0">
              <a:buNone/>
            </a:pPr>
            <a:r>
              <a:rPr lang="en-US" sz="2400" b="1" u="sng" dirty="0"/>
              <a:t>IF</a:t>
            </a:r>
            <a:r>
              <a:rPr lang="en-US" sz="2400" dirty="0"/>
              <a:t> the patient’s </a:t>
            </a:r>
            <a:r>
              <a:rPr lang="en-US" sz="2400" b="1" dirty="0"/>
              <a:t>decisions about LST seem inconsistent with their stated goals</a:t>
            </a:r>
            <a:r>
              <a:rPr lang="en-US" sz="2400" dirty="0"/>
              <a:t>:</a:t>
            </a:r>
          </a:p>
          <a:p>
            <a:pPr marL="457200" lvl="2" indent="-228600">
              <a:spcBef>
                <a:spcPts val="1400"/>
              </a:spcBef>
              <a:buBlip>
                <a:blip r:embed="rId3"/>
              </a:buBlip>
            </a:pPr>
            <a:r>
              <a:rPr lang="en-US" sz="2400" dirty="0">
                <a:latin typeface="Franklin Gothic Book" panose="020B0503020102020204" pitchFamily="34" charset="0"/>
              </a:rPr>
              <a:t>I worry that [a feeding tube] won’t help you reach your goals.</a:t>
            </a:r>
          </a:p>
          <a:p>
            <a:pPr marL="457200" lvl="2" indent="-228600">
              <a:spcBef>
                <a:spcPts val="1400"/>
              </a:spcBef>
              <a:buBlip>
                <a:blip r:embed="rId3"/>
              </a:buBlip>
            </a:pPr>
            <a:r>
              <a:rPr lang="en-US" sz="2400" dirty="0">
                <a:latin typeface="Franklin Gothic Book" panose="020B0503020102020204" pitchFamily="34" charset="0"/>
              </a:rPr>
              <a:t>Tell me more about what you are hoping for with [CPR]. </a:t>
            </a:r>
          </a:p>
          <a:p>
            <a:pPr marL="457200" lvl="2" indent="-228600">
              <a:spcBef>
                <a:spcPts val="1400"/>
              </a:spcBef>
              <a:buBlip>
                <a:blip r:embed="rId3"/>
              </a:buBlip>
            </a:pPr>
            <a:r>
              <a:rPr lang="en-US" sz="2400" dirty="0">
                <a:latin typeface="Franklin Gothic Book" panose="020B0503020102020204" pitchFamily="34" charset="0"/>
              </a:rPr>
              <a:t>Is there a situation you could imagine when you would [or would not] want [a ventilator]?</a:t>
            </a:r>
          </a:p>
          <a:p>
            <a:pPr marL="0" indent="0">
              <a:buNone/>
            </a:pPr>
            <a:endParaRPr lang="en-US" sz="2400" dirty="0"/>
          </a:p>
        </p:txBody>
      </p:sp>
      <p:sp>
        <p:nvSpPr>
          <p:cNvPr id="4" name="Title 3"/>
          <p:cNvSpPr>
            <a:spLocks noGrp="1"/>
          </p:cNvSpPr>
          <p:nvPr>
            <p:ph type="title"/>
          </p:nvPr>
        </p:nvSpPr>
        <p:spPr>
          <a:xfrm>
            <a:off x="1752600" y="438150"/>
            <a:ext cx="7391400" cy="457200"/>
          </a:xfrm>
        </p:spPr>
        <p:txBody>
          <a:bodyPr/>
          <a:lstStyle/>
          <a:p>
            <a:r>
              <a:rPr lang="en-US" sz="2800" dirty="0"/>
              <a:t>Explore Possible Inconsistencies</a:t>
            </a:r>
          </a:p>
        </p:txBody>
      </p:sp>
    </p:spTree>
    <p:extLst>
      <p:ext uri="{BB962C8B-B14F-4D97-AF65-F5344CB8AC3E}">
        <p14:creationId xmlns:p14="http://schemas.microsoft.com/office/powerpoint/2010/main" val="733295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438150"/>
            <a:ext cx="7162800" cy="400050"/>
          </a:xfrm>
        </p:spPr>
        <p:txBody>
          <a:bodyPr/>
          <a:lstStyle/>
          <a:p>
            <a:r>
              <a:rPr lang="en-US" sz="2800" dirty="0"/>
              <a:t>Reviewing Goals &amp; Decisions at a Later Date</a:t>
            </a:r>
            <a:endParaRPr lang="en-US" dirty="0"/>
          </a:p>
        </p:txBody>
      </p:sp>
      <p:sp>
        <p:nvSpPr>
          <p:cNvPr id="6" name="Content Placeholder 10"/>
          <p:cNvSpPr>
            <a:spLocks noGrp="1"/>
          </p:cNvSpPr>
          <p:nvPr>
            <p:ph sz="quarter" idx="4294967295"/>
          </p:nvPr>
        </p:nvSpPr>
        <p:spPr>
          <a:xfrm>
            <a:off x="1066800" y="1352550"/>
            <a:ext cx="7467600" cy="3467100"/>
          </a:xfrm>
          <a:prstGeom prst="rect">
            <a:avLst/>
          </a:prstGeom>
        </p:spPr>
        <p:txBody>
          <a:bodyPr>
            <a:normAutofit fontScale="92500"/>
          </a:bodyPr>
          <a:lstStyle/>
          <a:p>
            <a:pPr marL="0" indent="0">
              <a:spcBef>
                <a:spcPts val="1400"/>
              </a:spcBef>
              <a:buNone/>
            </a:pPr>
            <a:r>
              <a:rPr lang="en-US" sz="2600" dirty="0"/>
              <a:t>After LST decisions have been made and documented, it may be appropriate to review them at a later date</a:t>
            </a:r>
          </a:p>
          <a:p>
            <a:pPr marL="457200" lvl="1" indent="-228600">
              <a:spcBef>
                <a:spcPts val="1400"/>
              </a:spcBef>
              <a:buBlip>
                <a:blip r:embed="rId3"/>
              </a:buBlip>
            </a:pPr>
            <a:r>
              <a:rPr lang="en-US" sz="2600" dirty="0"/>
              <a:t>Review to confirm decisions without casting doubt</a:t>
            </a:r>
          </a:p>
          <a:p>
            <a:pPr marL="457200" lvl="1" indent="-228600">
              <a:spcBef>
                <a:spcPts val="1400"/>
              </a:spcBef>
              <a:buBlip>
                <a:blip r:embed="rId3"/>
              </a:buBlip>
            </a:pPr>
            <a:r>
              <a:rPr lang="en-US" sz="2600" dirty="0"/>
              <a:t>With surrogates, start with what you know about the patient’s goals and decisions</a:t>
            </a:r>
          </a:p>
          <a:p>
            <a:pPr marL="342900" lvl="1" indent="0">
              <a:spcBef>
                <a:spcPts val="0"/>
              </a:spcBef>
              <a:buNone/>
            </a:pPr>
            <a:endParaRPr lang="en-US" sz="2400" dirty="0"/>
          </a:p>
          <a:p>
            <a:pPr marL="342900" lvl="1" indent="0">
              <a:lnSpc>
                <a:spcPct val="110000"/>
              </a:lnSpc>
              <a:spcBef>
                <a:spcPts val="1400"/>
              </a:spcBef>
              <a:buNone/>
            </a:pPr>
            <a:r>
              <a:rPr lang="en-US" sz="2400" b="1" dirty="0">
                <a:solidFill>
                  <a:srgbClr val="A40000"/>
                </a:solidFill>
              </a:rPr>
              <a:t>NOTE:</a:t>
            </a:r>
            <a:r>
              <a:rPr lang="en-US" sz="2400" dirty="0"/>
              <a:t>  When clinical circumstances have changed, use REMAP to explore goals </a:t>
            </a:r>
            <a:r>
              <a:rPr lang="en-US" sz="2400" i="1" dirty="0"/>
              <a:t>before</a:t>
            </a:r>
            <a:r>
              <a:rPr lang="en-US" sz="2400" dirty="0"/>
              <a:t> re-addressing decisions</a:t>
            </a:r>
          </a:p>
        </p:txBody>
      </p:sp>
    </p:spTree>
    <p:extLst>
      <p:ext uri="{BB962C8B-B14F-4D97-AF65-F5344CB8AC3E}">
        <p14:creationId xmlns:p14="http://schemas.microsoft.com/office/powerpoint/2010/main" val="570101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438150"/>
            <a:ext cx="7010400" cy="400050"/>
          </a:xfrm>
        </p:spPr>
        <p:txBody>
          <a:bodyPr/>
          <a:lstStyle/>
          <a:p>
            <a:r>
              <a:rPr lang="en-US" sz="2800" dirty="0"/>
              <a:t>Verifying Decisions Without Casting Doubt</a:t>
            </a:r>
            <a:endParaRPr lang="en-US" dirty="0"/>
          </a:p>
        </p:txBody>
      </p:sp>
      <p:sp>
        <p:nvSpPr>
          <p:cNvPr id="6" name="Content Placeholder 10"/>
          <p:cNvSpPr>
            <a:spLocks noGrp="1"/>
          </p:cNvSpPr>
          <p:nvPr>
            <p:ph sz="quarter" idx="4294967295"/>
          </p:nvPr>
        </p:nvSpPr>
        <p:spPr>
          <a:xfrm>
            <a:off x="914400" y="1333500"/>
            <a:ext cx="7620000" cy="3676650"/>
          </a:xfrm>
          <a:prstGeom prst="rect">
            <a:avLst/>
          </a:prstGeom>
        </p:spPr>
        <p:txBody>
          <a:bodyPr>
            <a:normAutofit fontScale="92500" lnSpcReduction="10000"/>
          </a:bodyPr>
          <a:lstStyle/>
          <a:p>
            <a:pPr marL="0" indent="0">
              <a:lnSpc>
                <a:spcPct val="110000"/>
              </a:lnSpc>
              <a:spcAft>
                <a:spcPts val="1800"/>
              </a:spcAft>
              <a:buNone/>
            </a:pPr>
            <a:r>
              <a:rPr lang="en-US" sz="2400" dirty="0"/>
              <a:t>When your mother met with Dr. Jones about two months ago, she knew her illness was getting worse, and she said it was her goal to stay as comfortable as possible.</a:t>
            </a:r>
          </a:p>
          <a:p>
            <a:pPr marL="0" indent="0">
              <a:lnSpc>
                <a:spcPct val="110000"/>
              </a:lnSpc>
              <a:spcAft>
                <a:spcPts val="1800"/>
              </a:spcAft>
              <a:buNone/>
            </a:pPr>
            <a:r>
              <a:rPr lang="en-US" sz="2400" dirty="0"/>
              <a:t>She wanted medical orders written so she wouldn’t be put on a breathing machine or get CPR.  Those orders are in place so everyone knows to honor her wishes.    </a:t>
            </a:r>
          </a:p>
          <a:p>
            <a:pPr marL="0" indent="0">
              <a:lnSpc>
                <a:spcPct val="110000"/>
              </a:lnSpc>
              <a:spcAft>
                <a:spcPts val="1800"/>
              </a:spcAft>
              <a:buNone/>
            </a:pPr>
            <a:r>
              <a:rPr lang="en-US" sz="2400" dirty="0"/>
              <a:t>Is there anything more you can share to help us respect her decisions?</a:t>
            </a:r>
          </a:p>
          <a:p>
            <a:pPr marL="0" indent="0">
              <a:spcBef>
                <a:spcPts val="1400"/>
              </a:spcBef>
              <a:buNone/>
            </a:pPr>
            <a:endParaRPr lang="en-US" sz="2400" dirty="0"/>
          </a:p>
        </p:txBody>
      </p:sp>
    </p:spTree>
    <p:extLst>
      <p:ext uri="{BB962C8B-B14F-4D97-AF65-F5344CB8AC3E}">
        <p14:creationId xmlns:p14="http://schemas.microsoft.com/office/powerpoint/2010/main" val="1722378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371600" y="1352550"/>
            <a:ext cx="7162800" cy="3733800"/>
          </a:xfrm>
        </p:spPr>
        <p:txBody>
          <a:bodyPr>
            <a:noAutofit/>
          </a:bodyPr>
          <a:lstStyle/>
          <a:p>
            <a:pPr>
              <a:spcAft>
                <a:spcPts val="1800"/>
              </a:spcAft>
              <a:buFont typeface="Wingdings" panose="05000000000000000000" pitchFamily="2" charset="2"/>
              <a:buChar char="ü"/>
            </a:pPr>
            <a:r>
              <a:rPr lang="en-US" sz="2400" dirty="0"/>
              <a:t>Drills include discussions about CPR; use the same steps to discuss </a:t>
            </a:r>
            <a:r>
              <a:rPr lang="en-US" sz="2400" i="1" dirty="0"/>
              <a:t>any</a:t>
            </a:r>
            <a:r>
              <a:rPr lang="en-US" sz="2400" dirty="0"/>
              <a:t> life-sustaining treatment</a:t>
            </a:r>
          </a:p>
          <a:p>
            <a:pPr>
              <a:spcAft>
                <a:spcPts val="1800"/>
              </a:spcAft>
              <a:buFont typeface="Wingdings" panose="05000000000000000000" pitchFamily="2" charset="2"/>
              <a:buChar char="ü"/>
            </a:pPr>
            <a:r>
              <a:rPr lang="en-US" sz="2400" dirty="0"/>
              <a:t>Purpose: to practice specific skills, not represent a “perfect” discussion</a:t>
            </a:r>
          </a:p>
          <a:p>
            <a:pPr>
              <a:spcAft>
                <a:spcPts val="1800"/>
              </a:spcAft>
              <a:buFont typeface="Wingdings" panose="05000000000000000000" pitchFamily="2" charset="2"/>
              <a:buChar char="ü"/>
            </a:pPr>
            <a:r>
              <a:rPr lang="en-US" sz="2400" dirty="0"/>
              <a:t>Use these skills AFTER mapping what is important to the patient</a:t>
            </a:r>
          </a:p>
        </p:txBody>
      </p:sp>
      <p:sp>
        <p:nvSpPr>
          <p:cNvPr id="3" name="Title 2"/>
          <p:cNvSpPr>
            <a:spLocks noGrp="1"/>
          </p:cNvSpPr>
          <p:nvPr>
            <p:ph type="title"/>
          </p:nvPr>
        </p:nvSpPr>
        <p:spPr>
          <a:xfrm>
            <a:off x="1752600" y="438150"/>
            <a:ext cx="7391400" cy="627126"/>
          </a:xfrm>
        </p:spPr>
        <p:txBody>
          <a:bodyPr/>
          <a:lstStyle/>
          <a:p>
            <a:r>
              <a:rPr lang="en-US" dirty="0">
                <a:ea typeface="ヒラギノ角ゴ ProN W3" charset="0"/>
                <a:cs typeface="Arial"/>
                <a:sym typeface="Avenir Black" charset="0"/>
              </a:rPr>
              <a:t>Drill Reminders</a:t>
            </a:r>
            <a:endParaRPr lang="en-US" dirty="0"/>
          </a:p>
        </p:txBody>
      </p:sp>
    </p:spTree>
    <p:extLst>
      <p:ext uri="{BB962C8B-B14F-4D97-AF65-F5344CB8AC3E}">
        <p14:creationId xmlns:p14="http://schemas.microsoft.com/office/powerpoint/2010/main" val="1390469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447800" y="1352550"/>
            <a:ext cx="6477000" cy="3124200"/>
          </a:xfrm>
        </p:spPr>
        <p:txBody>
          <a:bodyPr>
            <a:noAutofit/>
          </a:bodyPr>
          <a:lstStyle/>
          <a:p>
            <a:pPr marL="0" indent="0">
              <a:spcBef>
                <a:spcPts val="2400"/>
              </a:spcBef>
              <a:buNone/>
            </a:pPr>
            <a:r>
              <a:rPr lang="en-US" sz="2400" b="1" dirty="0"/>
              <a:t>Drill A:  </a:t>
            </a:r>
            <a:r>
              <a:rPr lang="en-US" sz="2400" dirty="0"/>
              <a:t>Transition into a discussion of life-sustaining treatment options when goals don’t point to a clear recommendation </a:t>
            </a:r>
          </a:p>
          <a:p>
            <a:pPr marL="0" indent="0">
              <a:spcBef>
                <a:spcPts val="2400"/>
              </a:spcBef>
              <a:buNone/>
            </a:pPr>
            <a:r>
              <a:rPr lang="en-US" sz="2400" b="1" dirty="0"/>
              <a:t>Drill B:  </a:t>
            </a:r>
            <a:r>
              <a:rPr lang="en-US" sz="2400" dirty="0"/>
              <a:t>Provide information about risks and outcomes </a:t>
            </a:r>
          </a:p>
          <a:p>
            <a:pPr marL="0" indent="0">
              <a:spcBef>
                <a:spcPts val="2400"/>
              </a:spcBef>
              <a:buNone/>
            </a:pPr>
            <a:r>
              <a:rPr lang="en-US" sz="2400" b="1" dirty="0"/>
              <a:t>Drill C: </a:t>
            </a:r>
            <a:r>
              <a:rPr lang="en-US" sz="2400" dirty="0"/>
              <a:t>Explore possible inconsistencies between the patient’s goals and treatment decisions.</a:t>
            </a:r>
            <a:endParaRPr lang="en-US" sz="2400" b="1" dirty="0"/>
          </a:p>
        </p:txBody>
      </p:sp>
      <p:sp>
        <p:nvSpPr>
          <p:cNvPr id="3" name="Title 2"/>
          <p:cNvSpPr>
            <a:spLocks noGrp="1"/>
          </p:cNvSpPr>
          <p:nvPr>
            <p:ph type="title"/>
          </p:nvPr>
        </p:nvSpPr>
        <p:spPr>
          <a:xfrm>
            <a:off x="1752600" y="438150"/>
            <a:ext cx="7391400" cy="627126"/>
          </a:xfrm>
        </p:spPr>
        <p:txBody>
          <a:bodyPr/>
          <a:lstStyle/>
          <a:p>
            <a:r>
              <a:rPr lang="en-US" dirty="0"/>
              <a:t>Drills</a:t>
            </a:r>
          </a:p>
        </p:txBody>
      </p:sp>
    </p:spTree>
    <p:extLst>
      <p:ext uri="{BB962C8B-B14F-4D97-AF65-F5344CB8AC3E}">
        <p14:creationId xmlns:p14="http://schemas.microsoft.com/office/powerpoint/2010/main" val="2644635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4" y="97631"/>
            <a:ext cx="9168384" cy="1102519"/>
          </a:xfrm>
        </p:spPr>
        <p:txBody>
          <a:bodyPr>
            <a:normAutofit fontScale="90000"/>
          </a:bodyPr>
          <a:lstStyle/>
          <a:p>
            <a:br>
              <a:rPr lang="en-US" dirty="0"/>
            </a:br>
            <a:r>
              <a:rPr lang="en-US" sz="4000" dirty="0"/>
              <a:t>Serious Illness </a:t>
            </a:r>
            <a:br>
              <a:rPr lang="en-US" sz="4000" dirty="0"/>
            </a:br>
            <a:r>
              <a:rPr lang="en-US" sz="4000" dirty="0"/>
              <a:t>Communication Skills Training </a:t>
            </a:r>
            <a:endParaRPr lang="en-US" sz="4400" i="1" dirty="0"/>
          </a:p>
        </p:txBody>
      </p:sp>
      <p:sp>
        <p:nvSpPr>
          <p:cNvPr id="3" name="Subtitle 2"/>
          <p:cNvSpPr>
            <a:spLocks noGrp="1"/>
          </p:cNvSpPr>
          <p:nvPr>
            <p:ph type="subTitle" idx="1"/>
          </p:nvPr>
        </p:nvSpPr>
        <p:spPr>
          <a:xfrm>
            <a:off x="1066800" y="1428750"/>
            <a:ext cx="6934200" cy="3124200"/>
          </a:xfrm>
        </p:spPr>
        <p:txBody>
          <a:bodyPr>
            <a:normAutofit/>
          </a:bodyPr>
          <a:lstStyle/>
          <a:p>
            <a:pPr marL="457200" indent="-457200" algn="l">
              <a:lnSpc>
                <a:spcPct val="100000"/>
              </a:lnSpc>
              <a:buFont typeface="Arial" charset="0"/>
              <a:buChar char="•"/>
            </a:pPr>
            <a:r>
              <a:rPr lang="en-US" sz="2800" dirty="0"/>
              <a:t>Delivering Serious News</a:t>
            </a:r>
          </a:p>
          <a:p>
            <a:pPr marL="457200" indent="-457200" algn="l">
              <a:lnSpc>
                <a:spcPct val="100000"/>
              </a:lnSpc>
              <a:buFont typeface="Arial" charset="0"/>
              <a:buChar char="•"/>
            </a:pPr>
            <a:endParaRPr lang="en-US" dirty="0"/>
          </a:p>
          <a:p>
            <a:pPr marL="457200" indent="-457200" algn="l">
              <a:lnSpc>
                <a:spcPct val="100000"/>
              </a:lnSpc>
              <a:buFont typeface="Arial" charset="0"/>
              <a:buChar char="•"/>
            </a:pPr>
            <a:r>
              <a:rPr lang="en-US" sz="2800" dirty="0"/>
              <a:t>Conducting Goals of Care Conversations</a:t>
            </a:r>
          </a:p>
          <a:p>
            <a:pPr marL="800100" lvl="1" indent="-457200" algn="l">
              <a:lnSpc>
                <a:spcPct val="100000"/>
              </a:lnSpc>
              <a:buFont typeface="Arial" charset="0"/>
              <a:buChar char="•"/>
            </a:pPr>
            <a:r>
              <a:rPr lang="en-US" sz="2200" dirty="0"/>
              <a:t>Part 1 - Reframing: We’re in a Different Place</a:t>
            </a:r>
            <a:endParaRPr lang="en-US" sz="2800" dirty="0"/>
          </a:p>
          <a:p>
            <a:pPr marL="800100" lvl="1" indent="-457200" algn="l">
              <a:lnSpc>
                <a:spcPct val="100000"/>
              </a:lnSpc>
              <a:buFont typeface="Arial" charset="0"/>
              <a:buChar char="•"/>
            </a:pPr>
            <a:r>
              <a:rPr lang="en-US" sz="2200" dirty="0"/>
              <a:t>Part 2 - Mapping the Future: Clarifying Priorities</a:t>
            </a:r>
          </a:p>
          <a:p>
            <a:pPr marL="800100" lvl="1" indent="-457200" algn="l">
              <a:lnSpc>
                <a:spcPct val="100000"/>
              </a:lnSpc>
              <a:buFont typeface="Arial" charset="0"/>
              <a:buChar char="•"/>
            </a:pPr>
            <a:r>
              <a:rPr lang="en-US" sz="2200" dirty="0"/>
              <a:t>Part 3 - Aligning with Patient Values</a:t>
            </a:r>
          </a:p>
          <a:p>
            <a:pPr marL="800100" lvl="1" indent="-457200" algn="l">
              <a:lnSpc>
                <a:spcPct val="100000"/>
              </a:lnSpc>
              <a:buFont typeface="Arial" charset="0"/>
              <a:buChar char="•"/>
            </a:pPr>
            <a:r>
              <a:rPr lang="en-US" sz="2200" dirty="0"/>
              <a:t>Part 4 - Discussing Life-Sustaining Treatments</a:t>
            </a:r>
          </a:p>
          <a:p>
            <a:pPr>
              <a:lnSpc>
                <a:spcPct val="100000"/>
              </a:lnSpc>
            </a:pPr>
            <a:endParaRPr lang="en-US" dirty="0"/>
          </a:p>
          <a:p>
            <a:pPr>
              <a:lnSpc>
                <a:spcPct val="100000"/>
              </a:lnSpc>
            </a:pPr>
            <a:endParaRPr lang="en-US" dirty="0"/>
          </a:p>
          <a:p>
            <a:pPr>
              <a:lnSpc>
                <a:spcPct val="100000"/>
              </a:lnSpc>
            </a:pPr>
            <a:endParaRPr lang="en-US" dirty="0"/>
          </a:p>
        </p:txBody>
      </p:sp>
      <p:sp>
        <p:nvSpPr>
          <p:cNvPr id="6" name="Rectangle 5" descr="highlights &quot;Part 4 - Discussing Life-Sustaining Treatments&quot;" title="rectangle"/>
          <p:cNvSpPr/>
          <p:nvPr/>
        </p:nvSpPr>
        <p:spPr>
          <a:xfrm>
            <a:off x="1905000" y="4019550"/>
            <a:ext cx="5486400" cy="381000"/>
          </a:xfrm>
          <a:prstGeom prst="rect">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935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981200" y="1200150"/>
            <a:ext cx="6553200" cy="3760660"/>
          </a:xfrm>
        </p:spPr>
        <p:txBody>
          <a:bodyPr>
            <a:normAutofit/>
          </a:bodyPr>
          <a:lstStyle/>
          <a:p>
            <a:r>
              <a:rPr lang="en-US" dirty="0"/>
              <a:t>Review drill as a group</a:t>
            </a:r>
          </a:p>
          <a:p>
            <a:r>
              <a:rPr lang="en-US" dirty="0"/>
              <a:t>Divide into pairs</a:t>
            </a:r>
          </a:p>
          <a:p>
            <a:r>
              <a:rPr lang="en-US" dirty="0"/>
              <a:t>Practice</a:t>
            </a:r>
          </a:p>
          <a:p>
            <a:r>
              <a:rPr lang="en-US" dirty="0"/>
              <a:t>Switch roles</a:t>
            </a:r>
          </a:p>
          <a:p>
            <a:r>
              <a:rPr lang="en-US" dirty="0"/>
              <a:t>Debrief with one another: </a:t>
            </a:r>
          </a:p>
          <a:p>
            <a:pPr lvl="1"/>
            <a:r>
              <a:rPr lang="en-US" sz="2000" dirty="0">
                <a:solidFill>
                  <a:schemeClr val="tx1"/>
                </a:solidFill>
              </a:rPr>
              <a:t>How did it feel to say the words?</a:t>
            </a:r>
          </a:p>
          <a:p>
            <a:pPr lvl="1"/>
            <a:r>
              <a:rPr lang="en-US" sz="2000" dirty="0">
                <a:solidFill>
                  <a:schemeClr val="tx1"/>
                </a:solidFill>
              </a:rPr>
              <a:t>One thing you noticed as the clinician </a:t>
            </a:r>
          </a:p>
          <a:p>
            <a:pPr lvl="1"/>
            <a:r>
              <a:rPr lang="en-US" sz="2000" dirty="0">
                <a:solidFill>
                  <a:schemeClr val="tx1"/>
                </a:solidFill>
              </a:rPr>
              <a:t>One thing you noticed as the patient</a:t>
            </a:r>
          </a:p>
          <a:p>
            <a:pPr lvl="1"/>
            <a:endParaRPr lang="en-US" dirty="0"/>
          </a:p>
          <a:p>
            <a:pPr lvl="1"/>
            <a:endParaRPr lang="en-US" dirty="0"/>
          </a:p>
          <a:p>
            <a:pPr lvl="1"/>
            <a:endParaRPr lang="en-US" dirty="0"/>
          </a:p>
          <a:p>
            <a:endParaRPr lang="en-US" dirty="0"/>
          </a:p>
        </p:txBody>
      </p:sp>
      <p:sp>
        <p:nvSpPr>
          <p:cNvPr id="6" name="Rectangle 5" descr="drill instructions" title="Drill instructions"/>
          <p:cNvSpPr/>
          <p:nvPr/>
        </p:nvSpPr>
        <p:spPr>
          <a:xfrm>
            <a:off x="-24384" y="285750"/>
            <a:ext cx="9168384"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8"/>
          <p:cNvSpPr>
            <a:spLocks noGrp="1"/>
          </p:cNvSpPr>
          <p:nvPr>
            <p:ph type="title"/>
          </p:nvPr>
        </p:nvSpPr>
        <p:spPr>
          <a:xfrm>
            <a:off x="923779" y="285750"/>
            <a:ext cx="6324600" cy="606266"/>
          </a:xfrm>
        </p:spPr>
        <p:txBody>
          <a:bodyPr anchor="ctr"/>
          <a:lstStyle/>
          <a:p>
            <a:r>
              <a:rPr lang="en-US" b="1" dirty="0"/>
              <a:t>Drill Instructions</a:t>
            </a:r>
          </a:p>
        </p:txBody>
      </p:sp>
    </p:spTree>
    <p:extLst>
      <p:ext uri="{BB962C8B-B14F-4D97-AF65-F5344CB8AC3E}">
        <p14:creationId xmlns:p14="http://schemas.microsoft.com/office/powerpoint/2010/main" val="838668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1" name="Content Placeholder 13"/>
          <p:cNvSpPr txBox="1">
            <a:spLocks/>
          </p:cNvSpPr>
          <p:nvPr/>
        </p:nvSpPr>
        <p:spPr>
          <a:xfrm>
            <a:off x="703023" y="2571750"/>
            <a:ext cx="4333218" cy="230439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atin typeface="Franklin Gothic Book" panose="020B0503020102020204" pitchFamily="34" charset="0"/>
              </a:rPr>
              <a:t>I want to be sure you get the care that helps achieve what matters most to you.  It’s helpful to know in advance whether you would or wouldn’t want certain procedures.  Are there any treatments that you already know aren’t acceptable to you?</a:t>
            </a:r>
            <a:endParaRPr lang="en-US" sz="2000" dirty="0">
              <a:solidFill>
                <a:prstClr val="black"/>
              </a:solidFill>
              <a:latin typeface="Franklin Gothic Book" panose="020B0503020102020204" pitchFamily="34" charset="0"/>
              <a:ea typeface="Franklin Gothic Book" charset="0"/>
              <a:cs typeface="Franklin Gothic Book" charset="0"/>
            </a:endParaRPr>
          </a:p>
        </p:txBody>
      </p:sp>
      <p:sp>
        <p:nvSpPr>
          <p:cNvPr id="12" name="TextBox 11"/>
          <p:cNvSpPr txBox="1"/>
          <p:nvPr/>
        </p:nvSpPr>
        <p:spPr>
          <a:xfrm>
            <a:off x="5257801" y="2647950"/>
            <a:ext cx="3733800" cy="1828800"/>
          </a:xfrm>
          <a:prstGeom prst="rect">
            <a:avLst/>
          </a:prstGeom>
          <a:noFill/>
        </p:spPr>
        <p:txBody>
          <a:bodyPr wrap="square" lIns="0" tIns="0" rIns="0" bIns="0" rtlCol="0">
            <a:noAutofit/>
          </a:bodyPr>
          <a:lstStyle/>
          <a:p>
            <a:r>
              <a:rPr lang="en-US" sz="2000" dirty="0">
                <a:solidFill>
                  <a:prstClr val="black"/>
                </a:solidFill>
                <a:latin typeface="Franklin Gothic Book" charset="0"/>
                <a:ea typeface="Franklin Gothic Book" charset="0"/>
                <a:cs typeface="Franklin Gothic Book" charset="0"/>
              </a:rPr>
              <a:t>I’m not sure.  I haven’t really thought about that.</a:t>
            </a:r>
          </a:p>
          <a:p>
            <a:endParaRPr lang="en-US" sz="2000" dirty="0">
              <a:solidFill>
                <a:prstClr val="black"/>
              </a:solidFill>
              <a:latin typeface="Franklin Gothic Book" charset="0"/>
              <a:ea typeface="Franklin Gothic Book" charset="0"/>
              <a:cs typeface="Franklin Gothic Book" charset="0"/>
            </a:endParaRPr>
          </a:p>
          <a:p>
            <a:endParaRPr lang="en-US" sz="2000" dirty="0">
              <a:solidFill>
                <a:prstClr val="black"/>
              </a:solidFill>
              <a:latin typeface="Franklin Gothic Book" charset="0"/>
              <a:ea typeface="Franklin Gothic Book" charset="0"/>
              <a:cs typeface="Franklin Gothic Book" charset="0"/>
            </a:endParaRPr>
          </a:p>
          <a:p>
            <a:endParaRPr lang="en-US" sz="2800" dirty="0">
              <a:solidFill>
                <a:prstClr val="black"/>
              </a:solidFill>
              <a:latin typeface="Franklin Gothic Book" charset="0"/>
              <a:ea typeface="Franklin Gothic Book" charset="0"/>
              <a:cs typeface="Franklin Gothic Book" charset="0"/>
            </a:endParaRPr>
          </a:p>
          <a:p>
            <a:pPr>
              <a:lnSpc>
                <a:spcPts val="2400"/>
              </a:lnSpc>
            </a:pPr>
            <a:endParaRPr lang="en-US" sz="2000" dirty="0">
              <a:solidFill>
                <a:srgbClr val="5C5768"/>
              </a:solidFill>
            </a:endParaRPr>
          </a:p>
          <a:p>
            <a:pPr>
              <a:lnSpc>
                <a:spcPts val="2400"/>
              </a:lnSpc>
            </a:pPr>
            <a:endParaRPr lang="en-US" sz="2000" dirty="0">
              <a:solidFill>
                <a:srgbClr val="5C5768"/>
              </a:solidFill>
            </a:endParaRPr>
          </a:p>
        </p:txBody>
      </p:sp>
      <p:sp>
        <p:nvSpPr>
          <p:cNvPr id="10" name="Title 1"/>
          <p:cNvSpPr txBox="1">
            <a:spLocks/>
          </p:cNvSpPr>
          <p:nvPr/>
        </p:nvSpPr>
        <p:spPr>
          <a:xfrm>
            <a:off x="923780" y="270195"/>
            <a:ext cx="82202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b="1" dirty="0">
                <a:solidFill>
                  <a:prstClr val="black"/>
                </a:solidFill>
                <a:latin typeface="Franklin Gothic Medium" charset="0"/>
                <a:ea typeface="Franklin Gothic Medium" charset="0"/>
                <a:cs typeface="Franklin Gothic Medium" charset="0"/>
              </a:rPr>
              <a:t>Drill A:  Introduction</a:t>
            </a:r>
            <a:endParaRPr lang="en-US" sz="2000" b="1" dirty="0">
              <a:solidFill>
                <a:prstClr val="black"/>
              </a:solidFill>
              <a:latin typeface="Franklin Gothic Medium" charset="0"/>
              <a:ea typeface="Franklin Gothic Medium" charset="0"/>
              <a:cs typeface="Franklin Gothic Medium" charset="0"/>
            </a:endParaRPr>
          </a:p>
        </p:txBody>
      </p:sp>
      <p:pic>
        <p:nvPicPr>
          <p:cNvPr id="8"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05697" y="1581151"/>
            <a:ext cx="1066800" cy="1048407"/>
          </a:xfrm>
          <a:prstGeom prst="rect">
            <a:avLst/>
          </a:prstGeom>
        </p:spPr>
      </p:pic>
      <p:pic>
        <p:nvPicPr>
          <p:cNvPr id="9" name="Picture 8"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9047" y="1581151"/>
            <a:ext cx="1076325" cy="1061479"/>
          </a:xfrm>
          <a:prstGeom prst="rect">
            <a:avLst/>
          </a:prstGeom>
        </p:spPr>
      </p:pic>
      <p:sp>
        <p:nvSpPr>
          <p:cNvPr id="14"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15"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sp>
        <p:nvSpPr>
          <p:cNvPr id="2" name="Title 1" hidden="1"/>
          <p:cNvSpPr>
            <a:spLocks noGrp="1"/>
          </p:cNvSpPr>
          <p:nvPr>
            <p:ph type="title"/>
          </p:nvPr>
        </p:nvSpPr>
        <p:spPr/>
        <p:txBody>
          <a:bodyPr/>
          <a:lstStyle/>
          <a:p>
            <a:r>
              <a:rPr lang="en-US" dirty="0"/>
              <a:t>Drill A</a:t>
            </a:r>
          </a:p>
        </p:txBody>
      </p:sp>
      <p:sp>
        <p:nvSpPr>
          <p:cNvPr id="5" name="Text Placeholder 4" hidden="1"/>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017922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1" name="Content Placeholder 13"/>
          <p:cNvSpPr txBox="1">
            <a:spLocks/>
          </p:cNvSpPr>
          <p:nvPr/>
        </p:nvSpPr>
        <p:spPr>
          <a:xfrm>
            <a:off x="838201" y="2645351"/>
            <a:ext cx="3886199" cy="230439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2000" dirty="0">
                <a:solidFill>
                  <a:prstClr val="black"/>
                </a:solidFill>
                <a:latin typeface="Franklin Gothic Book" charset="0"/>
                <a:ea typeface="Franklin Gothic Book" charset="0"/>
                <a:cs typeface="Franklin Gothic Book" charset="0"/>
              </a:rPr>
              <a:t>One treatment that we should talk about is CPR, or cardiopulmonary resuscitation.  Can you tell me what you know about it?</a:t>
            </a:r>
          </a:p>
          <a:p>
            <a:pPr marL="0" indent="0">
              <a:spcBef>
                <a:spcPts val="0"/>
              </a:spcBef>
              <a:buNone/>
            </a:pPr>
            <a:endParaRPr lang="en-US" sz="2000" dirty="0">
              <a:solidFill>
                <a:prstClr val="black"/>
              </a:solidFill>
              <a:latin typeface="Franklin Gothic Book" charset="0"/>
              <a:ea typeface="Franklin Gothic Book" charset="0"/>
              <a:cs typeface="Franklin Gothic Book" charset="0"/>
            </a:endParaRPr>
          </a:p>
          <a:p>
            <a:pPr marL="0" indent="0">
              <a:spcBef>
                <a:spcPts val="0"/>
              </a:spcBef>
              <a:buNone/>
            </a:pPr>
            <a:r>
              <a:rPr lang="en-US" sz="2000" dirty="0">
                <a:solidFill>
                  <a:prstClr val="black"/>
                </a:solidFill>
                <a:latin typeface="Franklin Gothic Book" charset="0"/>
                <a:ea typeface="Franklin Gothic Book" charset="0"/>
                <a:cs typeface="Franklin Gothic Book" charset="0"/>
              </a:rPr>
              <a:t>Would it be ok if I shared some information about it?</a:t>
            </a:r>
          </a:p>
          <a:p>
            <a:pPr marL="0" indent="0">
              <a:spcBef>
                <a:spcPts val="0"/>
              </a:spcBef>
              <a:buNone/>
            </a:pPr>
            <a:endParaRPr lang="en-US" sz="2000" dirty="0">
              <a:solidFill>
                <a:prstClr val="black"/>
              </a:solidFill>
              <a:latin typeface="Franklin Gothic Book" charset="0"/>
              <a:ea typeface="Franklin Gothic Book" charset="0"/>
              <a:cs typeface="Franklin Gothic Book" charset="0"/>
            </a:endParaRPr>
          </a:p>
          <a:p>
            <a:pPr marL="0" indent="0">
              <a:spcBef>
                <a:spcPts val="0"/>
              </a:spcBef>
              <a:buNone/>
            </a:pPr>
            <a:endParaRPr lang="en-US" sz="2000" dirty="0">
              <a:solidFill>
                <a:prstClr val="black"/>
              </a:solidFill>
              <a:latin typeface="Franklin Gothic Book" charset="0"/>
              <a:ea typeface="Franklin Gothic Book" charset="0"/>
              <a:cs typeface="Franklin Gothic Book" charset="0"/>
            </a:endParaRPr>
          </a:p>
        </p:txBody>
      </p:sp>
      <p:sp>
        <p:nvSpPr>
          <p:cNvPr id="12" name="TextBox 11"/>
          <p:cNvSpPr txBox="1"/>
          <p:nvPr/>
        </p:nvSpPr>
        <p:spPr>
          <a:xfrm>
            <a:off x="5176509" y="2647949"/>
            <a:ext cx="3581400" cy="2495551"/>
          </a:xfrm>
          <a:prstGeom prst="rect">
            <a:avLst/>
          </a:prstGeom>
          <a:noFill/>
        </p:spPr>
        <p:txBody>
          <a:bodyPr wrap="square" lIns="0" tIns="0" rIns="0" bIns="0" rtlCol="0">
            <a:noAutofit/>
          </a:bodyPr>
          <a:lstStyle/>
          <a:p>
            <a:pPr marL="58736"/>
            <a:r>
              <a:rPr lang="en-US" sz="2000" dirty="0">
                <a:latin typeface="Franklin Gothic Book" charset="0"/>
                <a:ea typeface="Franklin Gothic Book" charset="0"/>
                <a:cs typeface="Franklin Gothic Book" charset="0"/>
              </a:rPr>
              <a:t>I’ve seen it on TV, but I don’t know much about it.  I think it’s used when people have a heart attack, but I’m not sure. </a:t>
            </a:r>
          </a:p>
          <a:p>
            <a:pPr marL="58736"/>
            <a:endParaRPr lang="en-US" sz="2000" dirty="0">
              <a:latin typeface="Franklin Gothic Book" charset="0"/>
            </a:endParaRPr>
          </a:p>
          <a:p>
            <a:pPr marL="58736"/>
            <a:r>
              <a:rPr lang="en-US" sz="2000" dirty="0">
                <a:latin typeface="Franklin Gothic Book" charset="0"/>
              </a:rPr>
              <a:t>Sure.</a:t>
            </a:r>
            <a:endParaRPr lang="en-US" sz="2000" dirty="0"/>
          </a:p>
          <a:p>
            <a:pPr>
              <a:lnSpc>
                <a:spcPts val="2400"/>
              </a:lnSpc>
            </a:pPr>
            <a:endParaRPr lang="en-US" sz="2000" dirty="0">
              <a:solidFill>
                <a:srgbClr val="5C5768"/>
              </a:solidFill>
            </a:endParaRPr>
          </a:p>
        </p:txBody>
      </p:sp>
      <p:sp>
        <p:nvSpPr>
          <p:cNvPr id="10" name="Title 1"/>
          <p:cNvSpPr txBox="1">
            <a:spLocks/>
          </p:cNvSpPr>
          <p:nvPr/>
        </p:nvSpPr>
        <p:spPr>
          <a:xfrm>
            <a:off x="923780" y="270195"/>
            <a:ext cx="82202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b="1" dirty="0">
                <a:solidFill>
                  <a:prstClr val="black"/>
                </a:solidFill>
                <a:latin typeface="Franklin Gothic Medium" charset="0"/>
                <a:ea typeface="Franklin Gothic Medium" charset="0"/>
                <a:cs typeface="Franklin Gothic Medium" charset="0"/>
              </a:rPr>
              <a:t>Drill A:  Perception / Invitation</a:t>
            </a:r>
            <a:endParaRPr lang="en-US" sz="2000" b="1" dirty="0">
              <a:solidFill>
                <a:prstClr val="black"/>
              </a:solidFill>
              <a:latin typeface="Franklin Gothic Medium" charset="0"/>
              <a:ea typeface="Franklin Gothic Medium" charset="0"/>
              <a:cs typeface="Franklin Gothic Medium" charset="0"/>
            </a:endParaRPr>
          </a:p>
        </p:txBody>
      </p:sp>
      <p:pic>
        <p:nvPicPr>
          <p:cNvPr id="8"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05697" y="1581151"/>
            <a:ext cx="1066800" cy="1048407"/>
          </a:xfrm>
          <a:prstGeom prst="rect">
            <a:avLst/>
          </a:prstGeom>
        </p:spPr>
      </p:pic>
      <p:pic>
        <p:nvPicPr>
          <p:cNvPr id="9" name="Picture 8"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9047" y="1581151"/>
            <a:ext cx="1076325" cy="1061479"/>
          </a:xfrm>
          <a:prstGeom prst="rect">
            <a:avLst/>
          </a:prstGeom>
        </p:spPr>
      </p:pic>
      <p:sp>
        <p:nvSpPr>
          <p:cNvPr id="14"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15"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sp>
        <p:nvSpPr>
          <p:cNvPr id="2" name="Title 1" hidden="1"/>
          <p:cNvSpPr>
            <a:spLocks noGrp="1"/>
          </p:cNvSpPr>
          <p:nvPr>
            <p:ph type="title"/>
          </p:nvPr>
        </p:nvSpPr>
        <p:spPr/>
        <p:txBody>
          <a:bodyPr/>
          <a:lstStyle/>
          <a:p>
            <a:r>
              <a:rPr lang="en-US" dirty="0"/>
              <a:t>Drill A</a:t>
            </a:r>
          </a:p>
        </p:txBody>
      </p:sp>
      <p:sp>
        <p:nvSpPr>
          <p:cNvPr id="5" name="Text Placeholder 4" hidden="1"/>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698577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1" name="Content Placeholder 13"/>
          <p:cNvSpPr txBox="1">
            <a:spLocks/>
          </p:cNvSpPr>
          <p:nvPr/>
        </p:nvSpPr>
        <p:spPr>
          <a:xfrm>
            <a:off x="771380" y="2495550"/>
            <a:ext cx="4334021" cy="230439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1200"/>
              </a:spcAft>
              <a:buNone/>
            </a:pPr>
            <a:r>
              <a:rPr lang="en-US" sz="2000" kern="0" dirty="0">
                <a:latin typeface="Franklin Gothic Book" charset="0"/>
                <a:ea typeface="Franklin Gothic Book" charset="0"/>
                <a:cs typeface="Franklin Gothic Book" charset="0"/>
                <a:sym typeface="Calibri"/>
              </a:rPr>
              <a:t>CPR can be </a:t>
            </a:r>
            <a:r>
              <a:rPr lang="en-US" sz="2000" dirty="0">
                <a:latin typeface="Franklin Gothic Book" charset="0"/>
                <a:ea typeface="Franklin Gothic Book" charset="0"/>
                <a:cs typeface="Franklin Gothic Book" charset="0"/>
              </a:rPr>
              <a:t>used when someone’s heart and breathing stop.  CPR involves forcefully pushing on the chest, and can also include shocking the heart and putting a tube down the throat to try to get the heart and breathing to start again. </a:t>
            </a:r>
            <a:endParaRPr lang="en-US" sz="2000" kern="0" dirty="0">
              <a:latin typeface="Franklin Gothic Book" charset="0"/>
              <a:ea typeface="Franklin Gothic Book" charset="0"/>
              <a:cs typeface="Franklin Gothic Book" charset="0"/>
              <a:sym typeface="Calibri"/>
            </a:endParaRPr>
          </a:p>
        </p:txBody>
      </p:sp>
      <p:sp>
        <p:nvSpPr>
          <p:cNvPr id="12" name="TextBox 11"/>
          <p:cNvSpPr txBox="1"/>
          <p:nvPr/>
        </p:nvSpPr>
        <p:spPr>
          <a:xfrm>
            <a:off x="5334000" y="2571751"/>
            <a:ext cx="3581400" cy="1524001"/>
          </a:xfrm>
          <a:prstGeom prst="rect">
            <a:avLst/>
          </a:prstGeom>
          <a:noFill/>
        </p:spPr>
        <p:txBody>
          <a:bodyPr wrap="square" lIns="0" tIns="0" rIns="0" bIns="0" rtlCol="0">
            <a:noAutofit/>
          </a:bodyPr>
          <a:lstStyle/>
          <a:p>
            <a:pPr marL="117472">
              <a:lnSpc>
                <a:spcPts val="2400"/>
              </a:lnSpc>
            </a:pPr>
            <a:r>
              <a:rPr lang="en-US" sz="2000" dirty="0">
                <a:latin typeface="Franklin Gothic Book" panose="020B0503020102020204" pitchFamily="34" charset="0"/>
              </a:rPr>
              <a:t>Wow, that sounds rough.   </a:t>
            </a:r>
          </a:p>
        </p:txBody>
      </p:sp>
      <p:sp>
        <p:nvSpPr>
          <p:cNvPr id="10" name="Title 1"/>
          <p:cNvSpPr txBox="1">
            <a:spLocks/>
          </p:cNvSpPr>
          <p:nvPr/>
        </p:nvSpPr>
        <p:spPr>
          <a:xfrm>
            <a:off x="923780" y="258017"/>
            <a:ext cx="77630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b="1" dirty="0">
                <a:solidFill>
                  <a:prstClr val="black"/>
                </a:solidFill>
                <a:latin typeface="Franklin Gothic Medium" charset="0"/>
                <a:ea typeface="Franklin Gothic Medium" charset="0"/>
                <a:cs typeface="Franklin Gothic Medium" charset="0"/>
              </a:rPr>
              <a:t>Drill A:  Knowledge</a:t>
            </a:r>
            <a:endParaRPr lang="en-US" sz="1600" b="1" dirty="0">
              <a:solidFill>
                <a:prstClr val="black"/>
              </a:solidFill>
              <a:latin typeface="Franklin Gothic Medium" charset="0"/>
              <a:ea typeface="Franklin Gothic Medium" charset="0"/>
              <a:cs typeface="Franklin Gothic Medium" charset="0"/>
            </a:endParaRPr>
          </a:p>
        </p:txBody>
      </p:sp>
      <p:pic>
        <p:nvPicPr>
          <p:cNvPr id="8"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05698" y="1581151"/>
            <a:ext cx="970903" cy="954163"/>
          </a:xfrm>
          <a:prstGeom prst="rect">
            <a:avLst/>
          </a:prstGeom>
        </p:spPr>
      </p:pic>
      <p:pic>
        <p:nvPicPr>
          <p:cNvPr id="9" name="Picture 8"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9049" y="1581151"/>
            <a:ext cx="967508" cy="954163"/>
          </a:xfrm>
          <a:prstGeom prst="rect">
            <a:avLst/>
          </a:prstGeom>
        </p:spPr>
      </p:pic>
      <p:sp>
        <p:nvSpPr>
          <p:cNvPr id="14"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15"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sp>
        <p:nvSpPr>
          <p:cNvPr id="2" name="Title 1" hidden="1"/>
          <p:cNvSpPr>
            <a:spLocks noGrp="1"/>
          </p:cNvSpPr>
          <p:nvPr>
            <p:ph type="title"/>
          </p:nvPr>
        </p:nvSpPr>
        <p:spPr/>
        <p:txBody>
          <a:bodyPr/>
          <a:lstStyle/>
          <a:p>
            <a:r>
              <a:rPr lang="en-US" dirty="0"/>
              <a:t>Drill B</a:t>
            </a:r>
          </a:p>
        </p:txBody>
      </p:sp>
      <p:sp>
        <p:nvSpPr>
          <p:cNvPr id="3" name="Text Placeholder 2" hidden="1"/>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100693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1" name="Content Placeholder 13"/>
          <p:cNvSpPr txBox="1">
            <a:spLocks/>
          </p:cNvSpPr>
          <p:nvPr/>
        </p:nvSpPr>
        <p:spPr>
          <a:xfrm>
            <a:off x="933213" y="2682009"/>
            <a:ext cx="4113917" cy="207579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1200"/>
              </a:spcAft>
              <a:buNone/>
            </a:pPr>
            <a:r>
              <a:rPr lang="en-US" sz="2000" kern="0" dirty="0">
                <a:latin typeface="Franklin Gothic Book" panose="020B0503020102020204" pitchFamily="34" charset="0"/>
                <a:ea typeface="Franklin Gothic Book" charset="0"/>
                <a:cs typeface="Arial"/>
                <a:sym typeface="Avenir Light" charset="0"/>
              </a:rPr>
              <a:t>A lot of people are surprised by that.  </a:t>
            </a:r>
          </a:p>
          <a:p>
            <a:pPr marL="0" indent="0">
              <a:spcBef>
                <a:spcPts val="0"/>
              </a:spcBef>
              <a:spcAft>
                <a:spcPts val="1200"/>
              </a:spcAft>
              <a:buNone/>
            </a:pPr>
            <a:endParaRPr lang="en-US" sz="2000" kern="0" dirty="0">
              <a:latin typeface="Franklin Gothic Book" panose="020B0503020102020204" pitchFamily="34" charset="0"/>
              <a:ea typeface="Franklin Gothic Book" charset="0"/>
              <a:cs typeface="Arial"/>
              <a:sym typeface="Avenir Light" charset="0"/>
            </a:endParaRPr>
          </a:p>
          <a:p>
            <a:pPr marL="0" indent="0">
              <a:spcBef>
                <a:spcPts val="0"/>
              </a:spcBef>
              <a:spcAft>
                <a:spcPts val="1200"/>
              </a:spcAft>
              <a:buNone/>
            </a:pPr>
            <a:r>
              <a:rPr lang="en-US" sz="2000" kern="0" dirty="0">
                <a:latin typeface="Franklin Gothic Book" panose="020B0503020102020204" pitchFamily="34" charset="0"/>
                <a:ea typeface="Franklin Gothic Book" charset="0"/>
                <a:cs typeface="Arial"/>
                <a:sym typeface="Avenir Light" charset="0"/>
              </a:rPr>
              <a:t>Yeah, it’s different to think about how CPR could affect you personally.</a:t>
            </a:r>
          </a:p>
          <a:p>
            <a:pPr marL="0" indent="0">
              <a:spcBef>
                <a:spcPts val="0"/>
              </a:spcBef>
              <a:spcAft>
                <a:spcPts val="1200"/>
              </a:spcAft>
              <a:buNone/>
            </a:pPr>
            <a:endParaRPr lang="en-US" sz="2000" kern="0" dirty="0">
              <a:latin typeface="Franklin Gothic Book" panose="020B0503020102020204" pitchFamily="34" charset="0"/>
              <a:ea typeface="Franklin Gothic Book" charset="0"/>
              <a:cs typeface="Arial"/>
              <a:sym typeface="Avenir Light" charset="0"/>
            </a:endParaRPr>
          </a:p>
          <a:p>
            <a:pPr marL="0" indent="0">
              <a:spcBef>
                <a:spcPts val="0"/>
              </a:spcBef>
              <a:spcAft>
                <a:spcPts val="1200"/>
              </a:spcAft>
              <a:buNone/>
            </a:pPr>
            <a:endParaRPr lang="en-US" sz="2000" kern="0" dirty="0">
              <a:latin typeface="Franklin Gothic Book" charset="0"/>
              <a:ea typeface="Franklin Gothic Book" charset="0"/>
              <a:cs typeface="Franklin Gothic Book" charset="0"/>
              <a:sym typeface="Calibri"/>
            </a:endParaRPr>
          </a:p>
        </p:txBody>
      </p:sp>
      <p:sp>
        <p:nvSpPr>
          <p:cNvPr id="12" name="TextBox 11"/>
          <p:cNvSpPr txBox="1"/>
          <p:nvPr/>
        </p:nvSpPr>
        <p:spPr>
          <a:xfrm>
            <a:off x="5181600" y="2676815"/>
            <a:ext cx="3639672" cy="1904999"/>
          </a:xfrm>
          <a:prstGeom prst="rect">
            <a:avLst/>
          </a:prstGeom>
          <a:noFill/>
        </p:spPr>
        <p:txBody>
          <a:bodyPr wrap="square" lIns="0" tIns="0" rIns="0" bIns="0" rtlCol="0">
            <a:noAutofit/>
          </a:bodyPr>
          <a:lstStyle/>
          <a:p>
            <a:pPr marL="117472"/>
            <a:r>
              <a:rPr lang="en-US" sz="2000" dirty="0">
                <a:latin typeface="Franklin Gothic Book" panose="020B0503020102020204" pitchFamily="34" charset="0"/>
              </a:rPr>
              <a:t>I guess you don’t really think about it when you see it on TV.</a:t>
            </a:r>
          </a:p>
          <a:p>
            <a:pPr marL="117472"/>
            <a:endParaRPr lang="en-US" sz="2000" dirty="0">
              <a:latin typeface="Franklin Gothic Book" panose="020B0503020102020204" pitchFamily="34" charset="0"/>
            </a:endParaRPr>
          </a:p>
          <a:p>
            <a:pPr marL="117472"/>
            <a:endParaRPr lang="en-US" sz="2000" dirty="0"/>
          </a:p>
          <a:p>
            <a:pPr marL="117472"/>
            <a:endParaRPr lang="en-US" sz="2000" dirty="0">
              <a:latin typeface="Franklin Gothic Book" panose="020B0503020102020204" pitchFamily="34" charset="0"/>
            </a:endParaRPr>
          </a:p>
          <a:p>
            <a:pPr marL="117472">
              <a:spcBef>
                <a:spcPts val="900"/>
              </a:spcBef>
            </a:pPr>
            <a:endParaRPr lang="en-US" sz="2000" dirty="0">
              <a:latin typeface="Franklin Gothic Book" panose="020B0503020102020204" pitchFamily="34" charset="0"/>
            </a:endParaRPr>
          </a:p>
        </p:txBody>
      </p:sp>
      <p:sp>
        <p:nvSpPr>
          <p:cNvPr id="10" name="Title 1"/>
          <p:cNvSpPr txBox="1">
            <a:spLocks/>
          </p:cNvSpPr>
          <p:nvPr/>
        </p:nvSpPr>
        <p:spPr>
          <a:xfrm>
            <a:off x="923780" y="258017"/>
            <a:ext cx="77630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b="1" dirty="0">
                <a:solidFill>
                  <a:prstClr val="black"/>
                </a:solidFill>
                <a:latin typeface="Franklin Gothic Medium" charset="0"/>
                <a:ea typeface="Franklin Gothic Medium" charset="0"/>
                <a:cs typeface="Franklin Gothic Medium" charset="0"/>
              </a:rPr>
              <a:t>Drill A:  Emotion / Knowledge</a:t>
            </a:r>
            <a:endParaRPr lang="en-US" sz="1600" b="1" dirty="0">
              <a:solidFill>
                <a:prstClr val="black"/>
              </a:solidFill>
              <a:latin typeface="Franklin Gothic Medium" charset="0"/>
              <a:ea typeface="Franklin Gothic Medium" charset="0"/>
              <a:cs typeface="Franklin Gothic Medium" charset="0"/>
            </a:endParaRPr>
          </a:p>
        </p:txBody>
      </p:sp>
      <p:pic>
        <p:nvPicPr>
          <p:cNvPr id="8"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05698" y="1581151"/>
            <a:ext cx="970903" cy="954163"/>
          </a:xfrm>
          <a:prstGeom prst="rect">
            <a:avLst/>
          </a:prstGeom>
        </p:spPr>
      </p:pic>
      <p:pic>
        <p:nvPicPr>
          <p:cNvPr id="9" name="Picture 8"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9049" y="1581151"/>
            <a:ext cx="967508" cy="954163"/>
          </a:xfrm>
          <a:prstGeom prst="rect">
            <a:avLst/>
          </a:prstGeom>
        </p:spPr>
      </p:pic>
      <p:sp>
        <p:nvSpPr>
          <p:cNvPr id="14"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15"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sp>
        <p:nvSpPr>
          <p:cNvPr id="2" name="Title 1" hidden="1"/>
          <p:cNvSpPr>
            <a:spLocks noGrp="1"/>
          </p:cNvSpPr>
          <p:nvPr>
            <p:ph type="title"/>
          </p:nvPr>
        </p:nvSpPr>
        <p:spPr/>
        <p:txBody>
          <a:bodyPr/>
          <a:lstStyle/>
          <a:p>
            <a:r>
              <a:rPr lang="en-US" dirty="0"/>
              <a:t>Drill B</a:t>
            </a:r>
          </a:p>
        </p:txBody>
      </p:sp>
      <p:sp>
        <p:nvSpPr>
          <p:cNvPr id="3" name="Text Placeholder 2" hidden="1"/>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748865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descr="Drill Instrutions:  Swap Roles" title="banner"/>
          <p:cNvSpPr/>
          <p:nvPr/>
        </p:nvSpPr>
        <p:spPr>
          <a:xfrm>
            <a:off x="-24384" y="347119"/>
            <a:ext cx="9168384"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8"/>
          <p:cNvSpPr txBox="1">
            <a:spLocks/>
          </p:cNvSpPr>
          <p:nvPr/>
        </p:nvSpPr>
        <p:spPr>
          <a:xfrm>
            <a:off x="923779" y="398803"/>
            <a:ext cx="6324600" cy="606266"/>
          </a:xfrm>
          <a:prstGeom prst="rect">
            <a:avLst/>
          </a:prstGeom>
        </p:spPr>
        <p:txBody>
          <a:bodyPr vert="horz" lIns="0" tIns="0" rIns="0" bIns="0" rtlCol="0" anchor="ctr" anchorCtr="0">
            <a:noAutofit/>
          </a:bodyPr>
          <a:lstStyle>
            <a:lvl1pPr algn="l" defTabSz="685800" rtl="0" eaLnBrk="1" latinLnBrk="0" hangingPunct="1">
              <a:lnSpc>
                <a:spcPct val="90000"/>
              </a:lnSpc>
              <a:spcBef>
                <a:spcPct val="0"/>
              </a:spcBef>
              <a:buNone/>
              <a:defRPr sz="2600" kern="1200">
                <a:solidFill>
                  <a:schemeClr val="tx1"/>
                </a:solidFill>
                <a:latin typeface="Franklin Gothic Medium" charset="0"/>
                <a:ea typeface="Franklin Gothic Medium" charset="0"/>
                <a:cs typeface="Franklin Gothic Medium" charset="0"/>
              </a:defRPr>
            </a:lvl1pPr>
          </a:lstStyle>
          <a:p>
            <a:r>
              <a:rPr lang="en-US" b="1" dirty="0"/>
              <a:t>Drill Instructions: Swap Roles</a:t>
            </a:r>
          </a:p>
        </p:txBody>
      </p:sp>
      <p:sp>
        <p:nvSpPr>
          <p:cNvPr id="15"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t>Clinician</a:t>
            </a:r>
          </a:p>
        </p:txBody>
      </p:sp>
      <p:sp>
        <p:nvSpPr>
          <p:cNvPr id="16"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t>Patient</a:t>
            </a:r>
          </a:p>
        </p:txBody>
      </p:sp>
      <p:pic>
        <p:nvPicPr>
          <p:cNvPr id="17"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33810" y="1599544"/>
            <a:ext cx="1186190" cy="1165739"/>
          </a:xfrm>
          <a:prstGeom prst="rect">
            <a:avLst/>
          </a:prstGeom>
        </p:spPr>
      </p:pic>
      <p:pic>
        <p:nvPicPr>
          <p:cNvPr id="18" name="Picture 17"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09801" y="1599544"/>
            <a:ext cx="1172222" cy="1156053"/>
          </a:xfrm>
          <a:prstGeom prst="rect">
            <a:avLst/>
          </a:prstGeom>
        </p:spPr>
      </p:pic>
      <p:sp>
        <p:nvSpPr>
          <p:cNvPr id="2" name="Title 1" hidden="1"/>
          <p:cNvSpPr>
            <a:spLocks noGrp="1"/>
          </p:cNvSpPr>
          <p:nvPr>
            <p:ph type="title"/>
          </p:nvPr>
        </p:nvSpPr>
        <p:spPr/>
        <p:txBody>
          <a:bodyPr/>
          <a:lstStyle/>
          <a:p>
            <a:r>
              <a:rPr lang="en-US" dirty="0"/>
              <a:t>Drill Instructions:  Swap Roles</a:t>
            </a:r>
          </a:p>
        </p:txBody>
      </p:sp>
      <p:sp>
        <p:nvSpPr>
          <p:cNvPr id="3" name="Text Placeholder 2" hidden="1"/>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90979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lvl="1"/>
            <a:endParaRPr lang="en-US" dirty="0"/>
          </a:p>
          <a:p>
            <a:r>
              <a:rPr lang="en-US" dirty="0"/>
              <a:t>How did it feel to say the words?</a:t>
            </a:r>
          </a:p>
          <a:p>
            <a:r>
              <a:rPr lang="en-US" dirty="0"/>
              <a:t>One thing you noticed as the clinician</a:t>
            </a:r>
          </a:p>
          <a:p>
            <a:r>
              <a:rPr lang="en-US" dirty="0"/>
              <a:t>One thing you noticed as the patient</a:t>
            </a:r>
          </a:p>
          <a:p>
            <a:endParaRPr lang="en-US" dirty="0"/>
          </a:p>
        </p:txBody>
      </p:sp>
      <p:sp>
        <p:nvSpPr>
          <p:cNvPr id="4" name="Title 3" hidden="1"/>
          <p:cNvSpPr>
            <a:spLocks noGrp="1"/>
          </p:cNvSpPr>
          <p:nvPr>
            <p:ph type="title"/>
          </p:nvPr>
        </p:nvSpPr>
        <p:spPr/>
        <p:txBody>
          <a:bodyPr/>
          <a:lstStyle/>
          <a:p>
            <a:r>
              <a:rPr lang="en-US" dirty="0"/>
              <a:t>title</a:t>
            </a:r>
          </a:p>
        </p:txBody>
      </p:sp>
      <p:sp>
        <p:nvSpPr>
          <p:cNvPr id="6" name="Rectangle 5" title="yellow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8"/>
          <p:cNvSpPr txBox="1">
            <a:spLocks/>
          </p:cNvSpPr>
          <p:nvPr/>
        </p:nvSpPr>
        <p:spPr>
          <a:xfrm>
            <a:off x="914401" y="285751"/>
            <a:ext cx="5530628" cy="606137"/>
          </a:xfrm>
          <a:prstGeom prst="rect">
            <a:avLst/>
          </a:prstGeom>
        </p:spPr>
        <p:txBody>
          <a:bodyPr vert="horz" lIns="0" tIns="0" rIns="0" bIns="0" rtlCol="0" anchor="ctr" anchorCtr="0">
            <a:noAutofit/>
          </a:bodyPr>
          <a:lstStyle>
            <a:lvl1pPr algn="l" defTabSz="685800" rtl="0" eaLnBrk="1" latinLnBrk="0" hangingPunct="1">
              <a:lnSpc>
                <a:spcPct val="90000"/>
              </a:lnSpc>
              <a:spcBef>
                <a:spcPct val="0"/>
              </a:spcBef>
              <a:buNone/>
              <a:defRPr sz="2600" b="1" kern="1200">
                <a:solidFill>
                  <a:schemeClr val="tx1"/>
                </a:solidFill>
                <a:latin typeface="Franklin Gothic Medium" charset="0"/>
                <a:ea typeface="Franklin Gothic Medium" charset="0"/>
                <a:cs typeface="Franklin Gothic Medium" charset="0"/>
              </a:defRPr>
            </a:lvl1pPr>
          </a:lstStyle>
          <a:p>
            <a:r>
              <a:rPr lang="en-US" dirty="0"/>
              <a:t>Debrief</a:t>
            </a:r>
          </a:p>
        </p:txBody>
      </p:sp>
    </p:spTree>
    <p:extLst>
      <p:ext uri="{BB962C8B-B14F-4D97-AF65-F5344CB8AC3E}">
        <p14:creationId xmlns:p14="http://schemas.microsoft.com/office/powerpoint/2010/main" val="3816041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914400" y="1276350"/>
            <a:ext cx="7696200" cy="3886200"/>
          </a:xfrm>
        </p:spPr>
        <p:txBody>
          <a:bodyPr>
            <a:noAutofit/>
          </a:bodyPr>
          <a:lstStyle/>
          <a:p>
            <a:pPr marL="0" indent="0">
              <a:buNone/>
            </a:pPr>
            <a:r>
              <a:rPr lang="en-US" sz="2000" b="1" dirty="0"/>
              <a:t>Drill B </a:t>
            </a:r>
            <a:r>
              <a:rPr lang="en-US" sz="2000" dirty="0"/>
              <a:t>shows how to provide information in three ways:</a:t>
            </a:r>
          </a:p>
          <a:p>
            <a:pPr marL="1051534" lvl="1" indent="-457189">
              <a:buFont typeface="+mj-lt"/>
              <a:buAutoNum type="arabicPeriod"/>
            </a:pPr>
            <a:r>
              <a:rPr lang="en-US" sz="2000" dirty="0"/>
              <a:t>General outcomes</a:t>
            </a:r>
          </a:p>
          <a:p>
            <a:pPr marL="1051534" lvl="1" indent="-457189">
              <a:buFont typeface="+mj-lt"/>
              <a:buAutoNum type="arabicPeriod"/>
            </a:pPr>
            <a:r>
              <a:rPr lang="en-US" sz="2000" dirty="0"/>
              <a:t>Specific odds</a:t>
            </a:r>
          </a:p>
          <a:p>
            <a:pPr marL="1051534" lvl="1" indent="-457189">
              <a:buFont typeface="+mj-lt"/>
              <a:buAutoNum type="arabicPeriod"/>
            </a:pPr>
            <a:r>
              <a:rPr lang="en-US" sz="2000" dirty="0"/>
              <a:t>Possible outcomes linked to the patient’s goals</a:t>
            </a:r>
          </a:p>
          <a:p>
            <a:pPr marL="1051534" lvl="1" indent="-457189">
              <a:buFont typeface="+mj-lt"/>
              <a:buAutoNum type="arabicPeriod"/>
            </a:pPr>
            <a:endParaRPr lang="en-US" sz="2000" dirty="0"/>
          </a:p>
          <a:p>
            <a:pPr marL="45719" indent="0">
              <a:buNone/>
            </a:pPr>
            <a:r>
              <a:rPr lang="en-US" sz="2000" b="1" dirty="0"/>
              <a:t>With patients, use the strategy that matches their preference for information.</a:t>
            </a:r>
          </a:p>
        </p:txBody>
      </p:sp>
      <p:sp>
        <p:nvSpPr>
          <p:cNvPr id="3" name="Title 2"/>
          <p:cNvSpPr>
            <a:spLocks noGrp="1"/>
          </p:cNvSpPr>
          <p:nvPr>
            <p:ph type="title"/>
          </p:nvPr>
        </p:nvSpPr>
        <p:spPr>
          <a:xfrm>
            <a:off x="1752600" y="438150"/>
            <a:ext cx="7391400" cy="627126"/>
          </a:xfrm>
        </p:spPr>
        <p:txBody>
          <a:bodyPr/>
          <a:lstStyle/>
          <a:p>
            <a:r>
              <a:rPr lang="en-US" dirty="0"/>
              <a:t>Drill B</a:t>
            </a:r>
          </a:p>
        </p:txBody>
      </p:sp>
    </p:spTree>
    <p:extLst>
      <p:ext uri="{BB962C8B-B14F-4D97-AF65-F5344CB8AC3E}">
        <p14:creationId xmlns:p14="http://schemas.microsoft.com/office/powerpoint/2010/main" val="3863198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0" name="Title 1"/>
          <p:cNvSpPr txBox="1">
            <a:spLocks/>
          </p:cNvSpPr>
          <p:nvPr/>
        </p:nvSpPr>
        <p:spPr>
          <a:xfrm>
            <a:off x="923780" y="270195"/>
            <a:ext cx="82202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b="1" dirty="0">
                <a:solidFill>
                  <a:prstClr val="black"/>
                </a:solidFill>
                <a:latin typeface="Franklin Gothic Medium" charset="0"/>
                <a:ea typeface="Franklin Gothic Medium" charset="0"/>
                <a:cs typeface="Franklin Gothic Medium" charset="0"/>
              </a:rPr>
              <a:t>Drill B:  Assess Type of Information the Patient Wants  </a:t>
            </a:r>
            <a:endParaRPr lang="en-US" sz="3200" b="1" dirty="0">
              <a:solidFill>
                <a:prstClr val="black"/>
              </a:solidFill>
              <a:latin typeface="Franklin Gothic Medium" charset="0"/>
              <a:ea typeface="Franklin Gothic Medium" charset="0"/>
              <a:cs typeface="Franklin Gothic Medium" charset="0"/>
            </a:endParaRPr>
          </a:p>
        </p:txBody>
      </p:sp>
      <p:pic>
        <p:nvPicPr>
          <p:cNvPr id="8"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2700" y="1597993"/>
            <a:ext cx="1066800" cy="1048407"/>
          </a:xfrm>
          <a:prstGeom prst="rect">
            <a:avLst/>
          </a:prstGeom>
        </p:spPr>
      </p:pic>
      <p:sp>
        <p:nvSpPr>
          <p:cNvPr id="15"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2" name="Title 1" hidden="1"/>
          <p:cNvSpPr>
            <a:spLocks noGrp="1"/>
          </p:cNvSpPr>
          <p:nvPr>
            <p:ph type="title"/>
          </p:nvPr>
        </p:nvSpPr>
        <p:spPr/>
        <p:txBody>
          <a:bodyPr/>
          <a:lstStyle/>
          <a:p>
            <a:r>
              <a:rPr lang="en-US" dirty="0"/>
              <a:t>Drill A</a:t>
            </a:r>
          </a:p>
        </p:txBody>
      </p:sp>
      <p:sp>
        <p:nvSpPr>
          <p:cNvPr id="5" name="Text Placeholder 4" hidden="1"/>
          <p:cNvSpPr>
            <a:spLocks noGrp="1"/>
          </p:cNvSpPr>
          <p:nvPr>
            <p:ph type="body" sz="quarter" idx="13"/>
          </p:nvPr>
        </p:nvSpPr>
        <p:spPr/>
        <p:txBody>
          <a:bodyPr/>
          <a:lstStyle/>
          <a:p>
            <a:endParaRPr lang="en-US"/>
          </a:p>
        </p:txBody>
      </p:sp>
      <p:sp>
        <p:nvSpPr>
          <p:cNvPr id="9"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pic>
        <p:nvPicPr>
          <p:cNvPr id="12" name="Picture 11"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09801" y="1577769"/>
            <a:ext cx="1076325" cy="1061479"/>
          </a:xfrm>
          <a:prstGeom prst="rect">
            <a:avLst/>
          </a:prstGeom>
        </p:spPr>
      </p:pic>
      <p:sp>
        <p:nvSpPr>
          <p:cNvPr id="3" name="TextBox 2"/>
          <p:cNvSpPr txBox="1"/>
          <p:nvPr/>
        </p:nvSpPr>
        <p:spPr>
          <a:xfrm>
            <a:off x="4763943" y="2646399"/>
            <a:ext cx="4123349" cy="1938992"/>
          </a:xfrm>
          <a:prstGeom prst="rect">
            <a:avLst/>
          </a:prstGeom>
          <a:noFill/>
        </p:spPr>
        <p:txBody>
          <a:bodyPr wrap="square" rtlCol="0">
            <a:spAutoFit/>
          </a:bodyPr>
          <a:lstStyle/>
          <a:p>
            <a:r>
              <a:rPr lang="en-US" sz="2000" dirty="0">
                <a:solidFill>
                  <a:prstClr val="black"/>
                </a:solidFill>
                <a:latin typeface="Franklin Gothic Book" panose="020B0503020102020204" pitchFamily="34" charset="0"/>
                <a:ea typeface="Franklin Gothic Book" charset="0"/>
                <a:cs typeface="Franklin Gothic Book" charset="0"/>
              </a:rPr>
              <a:t>Some people like to know the chances of surviving after CPR, or its risks, or what life might be like afterward.  Other people have spiritual questions related to these decisions. What about </a:t>
            </a:r>
            <a:r>
              <a:rPr lang="en-US" sz="2000" dirty="0">
                <a:latin typeface="Franklin Gothic Book" panose="020B0503020102020204" pitchFamily="34" charset="0"/>
              </a:rPr>
              <a:t>you?</a:t>
            </a:r>
            <a:endParaRPr lang="en-US" sz="2000" dirty="0">
              <a:solidFill>
                <a:prstClr val="black"/>
              </a:solidFill>
              <a:latin typeface="Franklin Gothic Book" panose="020B0503020102020204" pitchFamily="34" charset="0"/>
              <a:ea typeface="Franklin Gothic Book" charset="0"/>
              <a:cs typeface="Franklin Gothic Book" charset="0"/>
            </a:endParaRPr>
          </a:p>
        </p:txBody>
      </p:sp>
      <p:sp>
        <p:nvSpPr>
          <p:cNvPr id="19" name="Content Placeholder 13"/>
          <p:cNvSpPr txBox="1">
            <a:spLocks/>
          </p:cNvSpPr>
          <p:nvPr/>
        </p:nvSpPr>
        <p:spPr>
          <a:xfrm>
            <a:off x="923779" y="2664974"/>
            <a:ext cx="3840163" cy="222819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solidFill>
                  <a:prstClr val="black"/>
                </a:solidFill>
                <a:latin typeface="Franklin Gothic Book" panose="020B0503020102020204" pitchFamily="34" charset="0"/>
                <a:ea typeface="Franklin Gothic Book" charset="0"/>
                <a:cs typeface="Franklin Gothic Book" charset="0"/>
              </a:rPr>
              <a:t>I’m not sure I know enough to make a decision. </a:t>
            </a:r>
          </a:p>
          <a:p>
            <a:pPr marL="0" indent="0">
              <a:buNone/>
            </a:pPr>
            <a:r>
              <a:rPr lang="en-US" sz="2400" i="1" dirty="0"/>
              <a:t> </a:t>
            </a:r>
            <a:endParaRPr lang="en-US" sz="2400" dirty="0"/>
          </a:p>
          <a:p>
            <a:pPr marL="0" indent="0">
              <a:buNone/>
            </a:pPr>
            <a:r>
              <a:rPr lang="en-US" sz="2400" dirty="0">
                <a:solidFill>
                  <a:prstClr val="black"/>
                </a:solidFill>
                <a:latin typeface="Franklin Gothic Book" charset="0"/>
                <a:ea typeface="Franklin Gothic Book" charset="0"/>
                <a:cs typeface="Franklin Gothic Book" charset="0"/>
              </a:rPr>
              <a:t> </a:t>
            </a:r>
          </a:p>
        </p:txBody>
      </p:sp>
    </p:spTree>
    <p:extLst>
      <p:ext uri="{BB962C8B-B14F-4D97-AF65-F5344CB8AC3E}">
        <p14:creationId xmlns:p14="http://schemas.microsoft.com/office/powerpoint/2010/main" val="629083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0" name="Title 1"/>
          <p:cNvSpPr txBox="1">
            <a:spLocks/>
          </p:cNvSpPr>
          <p:nvPr/>
        </p:nvSpPr>
        <p:spPr>
          <a:xfrm>
            <a:off x="923780" y="270195"/>
            <a:ext cx="82202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b="1" dirty="0">
                <a:solidFill>
                  <a:prstClr val="black"/>
                </a:solidFill>
                <a:latin typeface="Franklin Gothic Medium" charset="0"/>
                <a:ea typeface="Franklin Gothic Medium" charset="0"/>
                <a:cs typeface="Franklin Gothic Medium" charset="0"/>
              </a:rPr>
              <a:t>Drill B:  Strategy 1 – Share General Outcomes  </a:t>
            </a:r>
            <a:endParaRPr lang="en-US" sz="2000" b="1" dirty="0">
              <a:solidFill>
                <a:prstClr val="black"/>
              </a:solidFill>
              <a:latin typeface="Franklin Gothic Medium" charset="0"/>
              <a:ea typeface="Franklin Gothic Medium" charset="0"/>
              <a:cs typeface="Franklin Gothic Medium" charset="0"/>
            </a:endParaRPr>
          </a:p>
        </p:txBody>
      </p:sp>
      <p:pic>
        <p:nvPicPr>
          <p:cNvPr id="8"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2700" y="1597993"/>
            <a:ext cx="1066800" cy="1048407"/>
          </a:xfrm>
          <a:prstGeom prst="rect">
            <a:avLst/>
          </a:prstGeom>
        </p:spPr>
      </p:pic>
      <p:sp>
        <p:nvSpPr>
          <p:cNvPr id="15"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2" name="Title 1" hidden="1"/>
          <p:cNvSpPr>
            <a:spLocks noGrp="1"/>
          </p:cNvSpPr>
          <p:nvPr>
            <p:ph type="title"/>
          </p:nvPr>
        </p:nvSpPr>
        <p:spPr/>
        <p:txBody>
          <a:bodyPr/>
          <a:lstStyle/>
          <a:p>
            <a:r>
              <a:rPr lang="en-US" dirty="0"/>
              <a:t>Drill A</a:t>
            </a:r>
          </a:p>
        </p:txBody>
      </p:sp>
      <p:sp>
        <p:nvSpPr>
          <p:cNvPr id="5" name="Text Placeholder 4" hidden="1"/>
          <p:cNvSpPr>
            <a:spLocks noGrp="1"/>
          </p:cNvSpPr>
          <p:nvPr>
            <p:ph type="body" sz="quarter" idx="13"/>
          </p:nvPr>
        </p:nvSpPr>
        <p:spPr/>
        <p:txBody>
          <a:bodyPr/>
          <a:lstStyle/>
          <a:p>
            <a:endParaRPr lang="en-US"/>
          </a:p>
        </p:txBody>
      </p:sp>
      <p:sp>
        <p:nvSpPr>
          <p:cNvPr id="9"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pic>
        <p:nvPicPr>
          <p:cNvPr id="12" name="Picture 11"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09801" y="1577769"/>
            <a:ext cx="1076325" cy="1061479"/>
          </a:xfrm>
          <a:prstGeom prst="rect">
            <a:avLst/>
          </a:prstGeom>
        </p:spPr>
      </p:pic>
      <p:sp>
        <p:nvSpPr>
          <p:cNvPr id="3" name="TextBox 2"/>
          <p:cNvSpPr txBox="1"/>
          <p:nvPr/>
        </p:nvSpPr>
        <p:spPr>
          <a:xfrm>
            <a:off x="5047129" y="2646399"/>
            <a:ext cx="3840163" cy="1938992"/>
          </a:xfrm>
          <a:prstGeom prst="rect">
            <a:avLst/>
          </a:prstGeom>
          <a:noFill/>
        </p:spPr>
        <p:txBody>
          <a:bodyPr wrap="square" rtlCol="0">
            <a:spAutoFit/>
          </a:bodyPr>
          <a:lstStyle/>
          <a:p>
            <a:pPr marL="0" lvl="1"/>
            <a:r>
              <a:rPr lang="en-US" sz="2000" dirty="0">
                <a:solidFill>
                  <a:prstClr val="black"/>
                </a:solidFill>
                <a:latin typeface="Franklin Gothic Book" panose="020B0503020102020204" pitchFamily="34" charset="0"/>
              </a:rPr>
              <a:t>Unfortunately, most adults who receive CPR don’t survive.  Young and otherwise healthy people have better chances of surviving, and people with serious health problems have lower chances. </a:t>
            </a:r>
            <a:endParaRPr lang="en-US" sz="2000" kern="0" dirty="0">
              <a:solidFill>
                <a:srgbClr val="5C5768"/>
              </a:solidFill>
              <a:latin typeface="Franklin Gothic Book" panose="020B0503020102020204" pitchFamily="34" charset="0"/>
              <a:ea typeface="Calibri"/>
              <a:cs typeface="Calibri"/>
              <a:sym typeface="Calibri"/>
            </a:endParaRPr>
          </a:p>
        </p:txBody>
      </p:sp>
      <p:sp>
        <p:nvSpPr>
          <p:cNvPr id="19" name="Content Placeholder 13"/>
          <p:cNvSpPr txBox="1">
            <a:spLocks/>
          </p:cNvSpPr>
          <p:nvPr/>
        </p:nvSpPr>
        <p:spPr>
          <a:xfrm>
            <a:off x="990600" y="2724150"/>
            <a:ext cx="3276600" cy="222819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solidFill>
                  <a:prstClr val="black"/>
                </a:solidFill>
                <a:latin typeface="Franklin Gothic Book" panose="020B0503020102020204" pitchFamily="34" charset="0"/>
                <a:ea typeface="Franklin Gothic Book" charset="0"/>
                <a:cs typeface="Franklin Gothic Book" charset="0"/>
              </a:rPr>
              <a:t>Doesn’t CPR usually work? </a:t>
            </a:r>
          </a:p>
          <a:p>
            <a:pPr marL="0" indent="0">
              <a:buNone/>
            </a:pPr>
            <a:r>
              <a:rPr lang="en-US" sz="2400" i="1" dirty="0"/>
              <a:t> </a:t>
            </a:r>
            <a:endParaRPr lang="en-US" sz="2400" dirty="0"/>
          </a:p>
          <a:p>
            <a:pPr marL="0" indent="0">
              <a:buNone/>
            </a:pPr>
            <a:r>
              <a:rPr lang="en-US" sz="2400" dirty="0">
                <a:solidFill>
                  <a:prstClr val="black"/>
                </a:solidFill>
                <a:latin typeface="Franklin Gothic Book" charset="0"/>
                <a:ea typeface="Franklin Gothic Book" charset="0"/>
                <a:cs typeface="Franklin Gothic Book" charset="0"/>
              </a:rPr>
              <a:t> </a:t>
            </a:r>
          </a:p>
        </p:txBody>
      </p:sp>
    </p:spTree>
    <p:extLst>
      <p:ext uri="{BB962C8B-B14F-4D97-AF65-F5344CB8AC3E}">
        <p14:creationId xmlns:p14="http://schemas.microsoft.com/office/powerpoint/2010/main" val="2284770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990600" y="1428750"/>
            <a:ext cx="7848600" cy="3429000"/>
          </a:xfrm>
        </p:spPr>
        <p:txBody>
          <a:bodyPr/>
          <a:lstStyle/>
          <a:p>
            <a:pPr lvl="1"/>
            <a:r>
              <a:rPr lang="en-US" sz="2400" dirty="0">
                <a:solidFill>
                  <a:schemeClr val="tx1"/>
                </a:solidFill>
              </a:rPr>
              <a:t>Artificial nutrition</a:t>
            </a:r>
          </a:p>
          <a:p>
            <a:pPr lvl="1"/>
            <a:r>
              <a:rPr lang="en-US" sz="2400" dirty="0">
                <a:solidFill>
                  <a:schemeClr val="tx1"/>
                </a:solidFill>
              </a:rPr>
              <a:t>Artificial hydration</a:t>
            </a:r>
          </a:p>
          <a:p>
            <a:pPr lvl="1"/>
            <a:r>
              <a:rPr lang="en-US" sz="2400" dirty="0">
                <a:solidFill>
                  <a:schemeClr val="tx1"/>
                </a:solidFill>
              </a:rPr>
              <a:t>Mechanical ventilation</a:t>
            </a:r>
          </a:p>
          <a:p>
            <a:pPr lvl="1"/>
            <a:r>
              <a:rPr lang="en-US" sz="2400" dirty="0">
                <a:solidFill>
                  <a:schemeClr val="tx1"/>
                </a:solidFill>
              </a:rPr>
              <a:t>CPR</a:t>
            </a:r>
          </a:p>
          <a:p>
            <a:pPr lvl="1"/>
            <a:r>
              <a:rPr lang="en-US" sz="2400" dirty="0">
                <a:solidFill>
                  <a:schemeClr val="tx1"/>
                </a:solidFill>
              </a:rPr>
              <a:t>Others, e.g., dialysis, blood products</a:t>
            </a:r>
          </a:p>
          <a:p>
            <a:pPr lvl="1"/>
            <a:r>
              <a:rPr lang="en-US" sz="2400" dirty="0">
                <a:solidFill>
                  <a:schemeClr val="tx1"/>
                </a:solidFill>
              </a:rPr>
              <a:t>Transfers to the hospital, ICU</a:t>
            </a:r>
          </a:p>
        </p:txBody>
      </p:sp>
      <p:sp>
        <p:nvSpPr>
          <p:cNvPr id="3" name="Title 2"/>
          <p:cNvSpPr>
            <a:spLocks noGrp="1"/>
          </p:cNvSpPr>
          <p:nvPr>
            <p:ph type="title"/>
          </p:nvPr>
        </p:nvSpPr>
        <p:spPr/>
        <p:txBody>
          <a:bodyPr/>
          <a:lstStyle/>
          <a:p>
            <a:r>
              <a:rPr lang="en-US" dirty="0"/>
              <a:t>Life-Sustaining Treatments</a:t>
            </a:r>
          </a:p>
        </p:txBody>
      </p:sp>
    </p:spTree>
    <p:extLst>
      <p:ext uri="{BB962C8B-B14F-4D97-AF65-F5344CB8AC3E}">
        <p14:creationId xmlns:p14="http://schemas.microsoft.com/office/powerpoint/2010/main" val="2003396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0" name="Title 1"/>
          <p:cNvSpPr txBox="1">
            <a:spLocks/>
          </p:cNvSpPr>
          <p:nvPr/>
        </p:nvSpPr>
        <p:spPr>
          <a:xfrm>
            <a:off x="923780" y="270195"/>
            <a:ext cx="82202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b="1" dirty="0">
                <a:solidFill>
                  <a:prstClr val="black"/>
                </a:solidFill>
                <a:latin typeface="Franklin Gothic Medium" charset="0"/>
                <a:ea typeface="Franklin Gothic Medium" charset="0"/>
                <a:cs typeface="Franklin Gothic Medium" charset="0"/>
              </a:rPr>
              <a:t>Drill B:  Strategy 2 – Share Specific Odds  </a:t>
            </a:r>
            <a:endParaRPr lang="en-US" sz="2000" b="1" dirty="0">
              <a:solidFill>
                <a:prstClr val="black"/>
              </a:solidFill>
              <a:latin typeface="Franklin Gothic Medium" charset="0"/>
              <a:ea typeface="Franklin Gothic Medium" charset="0"/>
              <a:cs typeface="Franklin Gothic Medium" charset="0"/>
            </a:endParaRPr>
          </a:p>
        </p:txBody>
      </p:sp>
      <p:pic>
        <p:nvPicPr>
          <p:cNvPr id="8"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2700" y="1597993"/>
            <a:ext cx="1066800" cy="1048407"/>
          </a:xfrm>
          <a:prstGeom prst="rect">
            <a:avLst/>
          </a:prstGeom>
        </p:spPr>
      </p:pic>
      <p:sp>
        <p:nvSpPr>
          <p:cNvPr id="15"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2" name="Title 1" hidden="1"/>
          <p:cNvSpPr>
            <a:spLocks noGrp="1"/>
          </p:cNvSpPr>
          <p:nvPr>
            <p:ph type="title"/>
          </p:nvPr>
        </p:nvSpPr>
        <p:spPr/>
        <p:txBody>
          <a:bodyPr/>
          <a:lstStyle/>
          <a:p>
            <a:r>
              <a:rPr lang="en-US" dirty="0"/>
              <a:t>Drill A</a:t>
            </a:r>
          </a:p>
        </p:txBody>
      </p:sp>
      <p:sp>
        <p:nvSpPr>
          <p:cNvPr id="5" name="Text Placeholder 4" hidden="1"/>
          <p:cNvSpPr>
            <a:spLocks noGrp="1"/>
          </p:cNvSpPr>
          <p:nvPr>
            <p:ph type="body" sz="quarter" idx="13"/>
          </p:nvPr>
        </p:nvSpPr>
        <p:spPr/>
        <p:txBody>
          <a:bodyPr/>
          <a:lstStyle/>
          <a:p>
            <a:endParaRPr lang="en-US"/>
          </a:p>
        </p:txBody>
      </p:sp>
      <p:sp>
        <p:nvSpPr>
          <p:cNvPr id="9"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pic>
        <p:nvPicPr>
          <p:cNvPr id="12" name="Picture 11"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09801" y="1577769"/>
            <a:ext cx="1076325" cy="1061479"/>
          </a:xfrm>
          <a:prstGeom prst="rect">
            <a:avLst/>
          </a:prstGeom>
        </p:spPr>
      </p:pic>
      <p:sp>
        <p:nvSpPr>
          <p:cNvPr id="19" name="Content Placeholder 13"/>
          <p:cNvSpPr txBox="1">
            <a:spLocks/>
          </p:cNvSpPr>
          <p:nvPr/>
        </p:nvSpPr>
        <p:spPr>
          <a:xfrm>
            <a:off x="990599" y="2571750"/>
            <a:ext cx="3773343" cy="230439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solidFill>
                  <a:prstClr val="black"/>
                </a:solidFill>
                <a:latin typeface="Franklin Gothic Book" panose="020B0503020102020204" pitchFamily="34" charset="0"/>
                <a:ea typeface="Franklin Gothic Book" charset="0"/>
                <a:cs typeface="Franklin Gothic Book" charset="0"/>
              </a:rPr>
              <a:t>How many people survive after CPR?  What are the odds that I’d make it through?</a:t>
            </a:r>
          </a:p>
          <a:p>
            <a:pPr marL="0" indent="0">
              <a:buNone/>
            </a:pPr>
            <a:endParaRPr lang="en-US" sz="2000" dirty="0">
              <a:solidFill>
                <a:prstClr val="black"/>
              </a:solidFill>
              <a:latin typeface="Franklin Gothic Book" panose="020B0503020102020204" pitchFamily="34" charset="0"/>
              <a:ea typeface="Franklin Gothic Book" charset="0"/>
              <a:cs typeface="Franklin Gothic Book" charset="0"/>
            </a:endParaRPr>
          </a:p>
          <a:p>
            <a:pPr marL="0" indent="0">
              <a:buNone/>
            </a:pPr>
            <a:endParaRPr lang="en-US" sz="2000" dirty="0">
              <a:solidFill>
                <a:prstClr val="black"/>
              </a:solidFill>
              <a:latin typeface="Franklin Gothic Book" panose="020B0503020102020204" pitchFamily="34" charset="0"/>
              <a:ea typeface="Franklin Gothic Book" charset="0"/>
              <a:cs typeface="Franklin Gothic Book" charset="0"/>
            </a:endParaRPr>
          </a:p>
          <a:p>
            <a:pPr marL="0" indent="0">
              <a:buNone/>
            </a:pPr>
            <a:endParaRPr lang="en-US" sz="2000" dirty="0">
              <a:solidFill>
                <a:prstClr val="black"/>
              </a:solidFill>
              <a:latin typeface="Franklin Gothic Book" panose="020B0503020102020204" pitchFamily="34" charset="0"/>
              <a:ea typeface="Franklin Gothic Book" charset="0"/>
              <a:cs typeface="Franklin Gothic Book" charset="0"/>
            </a:endParaRPr>
          </a:p>
          <a:p>
            <a:pPr marL="0" indent="0">
              <a:buNone/>
            </a:pPr>
            <a:endParaRPr lang="en-US" sz="2000" dirty="0">
              <a:solidFill>
                <a:prstClr val="black"/>
              </a:solidFill>
              <a:latin typeface="Franklin Gothic Book" panose="020B0503020102020204" pitchFamily="34" charset="0"/>
              <a:ea typeface="Franklin Gothic Book" charset="0"/>
              <a:cs typeface="Franklin Gothic Book" charset="0"/>
            </a:endParaRPr>
          </a:p>
          <a:p>
            <a:pPr marL="0" indent="0">
              <a:buNone/>
            </a:pPr>
            <a:endParaRPr lang="en-US" sz="2000" dirty="0">
              <a:solidFill>
                <a:prstClr val="black"/>
              </a:solidFill>
              <a:latin typeface="Franklin Gothic Book" panose="020B0503020102020204" pitchFamily="34" charset="0"/>
              <a:ea typeface="Franklin Gothic Book" charset="0"/>
              <a:cs typeface="Franklin Gothic Book" charset="0"/>
            </a:endParaRPr>
          </a:p>
          <a:p>
            <a:pPr marL="0" indent="0">
              <a:buNone/>
            </a:pPr>
            <a:r>
              <a:rPr lang="en-US" sz="2400" i="1" dirty="0"/>
              <a:t> </a:t>
            </a:r>
            <a:endParaRPr lang="en-US" sz="2400" dirty="0"/>
          </a:p>
          <a:p>
            <a:pPr marL="0" indent="0">
              <a:buNone/>
            </a:pPr>
            <a:r>
              <a:rPr lang="en-US" sz="2400" dirty="0">
                <a:solidFill>
                  <a:prstClr val="black"/>
                </a:solidFill>
                <a:latin typeface="Franklin Gothic Book" charset="0"/>
                <a:ea typeface="Franklin Gothic Book" charset="0"/>
                <a:cs typeface="Franklin Gothic Book" charset="0"/>
              </a:rPr>
              <a:t> </a:t>
            </a:r>
          </a:p>
        </p:txBody>
      </p:sp>
      <p:sp>
        <p:nvSpPr>
          <p:cNvPr id="20" name="Content Placeholder 13"/>
          <p:cNvSpPr txBox="1">
            <a:spLocks/>
          </p:cNvSpPr>
          <p:nvPr/>
        </p:nvSpPr>
        <p:spPr>
          <a:xfrm>
            <a:off x="4840141" y="2566934"/>
            <a:ext cx="4168665" cy="206221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None/>
            </a:pPr>
            <a:r>
              <a:rPr lang="en-US" sz="2000" dirty="0">
                <a:solidFill>
                  <a:srgbClr val="000000"/>
                </a:solidFill>
                <a:latin typeface="Franklin Gothic Book" panose="020B0503020102020204" pitchFamily="34" charset="0"/>
                <a:sym typeface="Calibri"/>
              </a:rPr>
              <a:t>If 100 people in the hospital received CPR, about 18 would survive to leave the hospital.  That means 82 out of 100 people would die</a:t>
            </a:r>
            <a:r>
              <a:rPr lang="en-US" sz="2000" dirty="0">
                <a:solidFill>
                  <a:prstClr val="black"/>
                </a:solidFill>
                <a:latin typeface="Franklin Gothic Book" panose="020B0503020102020204" pitchFamily="34" charset="0"/>
                <a:sym typeface="Calibri"/>
              </a:rPr>
              <a:t>.  These are averages.  F</a:t>
            </a:r>
            <a:r>
              <a:rPr lang="en-US" sz="2000" dirty="0">
                <a:latin typeface="Franklin Gothic Book" panose="020B0503020102020204" pitchFamily="34" charset="0"/>
                <a:sym typeface="Calibri"/>
              </a:rPr>
              <a:t>or people with health problems like yours, the </a:t>
            </a:r>
            <a:r>
              <a:rPr lang="en-US" sz="2000" dirty="0">
                <a:solidFill>
                  <a:prstClr val="black"/>
                </a:solidFill>
                <a:latin typeface="Franklin Gothic Book" panose="020B0503020102020204" pitchFamily="34" charset="0"/>
                <a:sym typeface="Calibri"/>
              </a:rPr>
              <a:t>chances of survival are </a:t>
            </a:r>
            <a:r>
              <a:rPr lang="en-US" sz="2000" b="1" dirty="0">
                <a:solidFill>
                  <a:prstClr val="black"/>
                </a:solidFill>
                <a:latin typeface="Franklin Gothic Book" panose="020B0503020102020204" pitchFamily="34" charset="0"/>
                <a:sym typeface="Calibri"/>
              </a:rPr>
              <a:t>[lower]</a:t>
            </a:r>
            <a:r>
              <a:rPr lang="en-US" sz="2000" dirty="0">
                <a:solidFill>
                  <a:prstClr val="black"/>
                </a:solidFill>
                <a:latin typeface="Franklin Gothic Book" panose="020B0503020102020204" pitchFamily="34" charset="0"/>
                <a:sym typeface="Calibri"/>
              </a:rPr>
              <a:t>*. </a:t>
            </a:r>
          </a:p>
        </p:txBody>
      </p:sp>
      <p:sp>
        <p:nvSpPr>
          <p:cNvPr id="4" name="TextBox 3"/>
          <p:cNvSpPr txBox="1"/>
          <p:nvPr/>
        </p:nvSpPr>
        <p:spPr>
          <a:xfrm>
            <a:off x="4038600" y="4746380"/>
            <a:ext cx="4970206" cy="369332"/>
          </a:xfrm>
          <a:prstGeom prst="rect">
            <a:avLst/>
          </a:prstGeom>
          <a:noFill/>
        </p:spPr>
        <p:txBody>
          <a:bodyPr wrap="square" rtlCol="0">
            <a:spAutoFit/>
          </a:bodyPr>
          <a:lstStyle/>
          <a:p>
            <a:pPr marL="0" lvl="1"/>
            <a:r>
              <a:rPr lang="en-US" i="1" dirty="0">
                <a:solidFill>
                  <a:prstClr val="black"/>
                </a:solidFill>
                <a:latin typeface="Franklin Gothic Book" panose="020B0503020102020204" pitchFamily="34" charset="0"/>
              </a:rPr>
              <a:t>*customize per patient’s risk using general terms</a:t>
            </a:r>
          </a:p>
        </p:txBody>
      </p:sp>
    </p:spTree>
    <p:extLst>
      <p:ext uri="{BB962C8B-B14F-4D97-AF65-F5344CB8AC3E}">
        <p14:creationId xmlns:p14="http://schemas.microsoft.com/office/powerpoint/2010/main" val="1574286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1" name="Content Placeholder 13"/>
          <p:cNvSpPr txBox="1">
            <a:spLocks/>
          </p:cNvSpPr>
          <p:nvPr/>
        </p:nvSpPr>
        <p:spPr>
          <a:xfrm>
            <a:off x="838201" y="2629556"/>
            <a:ext cx="3657600" cy="230439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dirty="0">
                <a:solidFill>
                  <a:prstClr val="black"/>
                </a:solidFill>
                <a:latin typeface="Franklin Gothic Book" panose="020B0503020102020204" pitchFamily="34" charset="0"/>
                <a:ea typeface="Franklin Gothic Book" charset="0"/>
                <a:cs typeface="Franklin Gothic Book" charset="0"/>
              </a:rPr>
              <a:t>I don’t want to be in pain or end up stuck on machines. </a:t>
            </a:r>
            <a:endParaRPr lang="en-US" sz="2000" dirty="0"/>
          </a:p>
          <a:p>
            <a:pPr marL="0" indent="0">
              <a:buNone/>
            </a:pPr>
            <a:r>
              <a:rPr lang="en-US" sz="2000" dirty="0">
                <a:solidFill>
                  <a:prstClr val="black"/>
                </a:solidFill>
                <a:latin typeface="Franklin Gothic Book" charset="0"/>
                <a:ea typeface="Franklin Gothic Book" charset="0"/>
                <a:cs typeface="Franklin Gothic Book" charset="0"/>
              </a:rPr>
              <a:t> </a:t>
            </a:r>
          </a:p>
        </p:txBody>
      </p:sp>
      <p:sp>
        <p:nvSpPr>
          <p:cNvPr id="10" name="Title 1"/>
          <p:cNvSpPr txBox="1">
            <a:spLocks/>
          </p:cNvSpPr>
          <p:nvPr/>
        </p:nvSpPr>
        <p:spPr>
          <a:xfrm>
            <a:off x="923780" y="270195"/>
            <a:ext cx="82202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b="1" dirty="0">
                <a:solidFill>
                  <a:prstClr val="black"/>
                </a:solidFill>
                <a:latin typeface="Franklin Gothic Medium" charset="0"/>
                <a:ea typeface="Franklin Gothic Medium" charset="0"/>
                <a:cs typeface="Franklin Gothic Medium" charset="0"/>
              </a:rPr>
              <a:t>Drill B:  Strategy 3 – Share Outcomes Linked to Goals  </a:t>
            </a:r>
            <a:endParaRPr lang="en-US" sz="2000" b="1" dirty="0">
              <a:solidFill>
                <a:prstClr val="black"/>
              </a:solidFill>
              <a:latin typeface="Franklin Gothic Medium" charset="0"/>
              <a:ea typeface="Franklin Gothic Medium" charset="0"/>
              <a:cs typeface="Franklin Gothic Medium" charset="0"/>
            </a:endParaRPr>
          </a:p>
        </p:txBody>
      </p:sp>
      <p:pic>
        <p:nvPicPr>
          <p:cNvPr id="8"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2700" y="1597993"/>
            <a:ext cx="1066800" cy="1048407"/>
          </a:xfrm>
          <a:prstGeom prst="rect">
            <a:avLst/>
          </a:prstGeom>
        </p:spPr>
      </p:pic>
      <p:sp>
        <p:nvSpPr>
          <p:cNvPr id="15"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2" name="Title 1" hidden="1"/>
          <p:cNvSpPr>
            <a:spLocks noGrp="1"/>
          </p:cNvSpPr>
          <p:nvPr>
            <p:ph type="title"/>
          </p:nvPr>
        </p:nvSpPr>
        <p:spPr/>
        <p:txBody>
          <a:bodyPr/>
          <a:lstStyle/>
          <a:p>
            <a:r>
              <a:rPr lang="en-US" dirty="0"/>
              <a:t>Drill A</a:t>
            </a:r>
          </a:p>
        </p:txBody>
      </p:sp>
      <p:sp>
        <p:nvSpPr>
          <p:cNvPr id="5" name="Text Placeholder 4" hidden="1"/>
          <p:cNvSpPr>
            <a:spLocks noGrp="1"/>
          </p:cNvSpPr>
          <p:nvPr>
            <p:ph type="body" sz="quarter" idx="13"/>
          </p:nvPr>
        </p:nvSpPr>
        <p:spPr/>
        <p:txBody>
          <a:bodyPr/>
          <a:lstStyle/>
          <a:p>
            <a:endParaRPr lang="en-US"/>
          </a:p>
        </p:txBody>
      </p:sp>
      <p:sp>
        <p:nvSpPr>
          <p:cNvPr id="9"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pic>
        <p:nvPicPr>
          <p:cNvPr id="12" name="Picture 11"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09801" y="1577769"/>
            <a:ext cx="1076325" cy="1061479"/>
          </a:xfrm>
          <a:prstGeom prst="rect">
            <a:avLst/>
          </a:prstGeom>
        </p:spPr>
      </p:pic>
      <p:sp>
        <p:nvSpPr>
          <p:cNvPr id="3" name="TextBox 2"/>
          <p:cNvSpPr txBox="1"/>
          <p:nvPr/>
        </p:nvSpPr>
        <p:spPr>
          <a:xfrm>
            <a:off x="4495801" y="2597825"/>
            <a:ext cx="4648199" cy="2308324"/>
          </a:xfrm>
          <a:prstGeom prst="rect">
            <a:avLst/>
          </a:prstGeom>
          <a:noFill/>
        </p:spPr>
        <p:txBody>
          <a:bodyPr wrap="square" rtlCol="0">
            <a:spAutoFit/>
          </a:bodyPr>
          <a:lstStyle/>
          <a:p>
            <a:pPr marL="0" lvl="1">
              <a:spcAft>
                <a:spcPts val="600"/>
              </a:spcAft>
            </a:pPr>
            <a:r>
              <a:rPr lang="en-US" dirty="0">
                <a:latin typeface="Franklin Gothic Book" charset="0"/>
                <a:ea typeface="Franklin Gothic Book" charset="0"/>
                <a:cs typeface="Franklin Gothic Book" charset="0"/>
              </a:rPr>
              <a:t>I’m concerned that CPR wouldn’t help you live the life you want. There’s a high risk of broken ribs that would cause pain.  If CPR worked to restart your heart, there’s a </a:t>
            </a:r>
            <a:r>
              <a:rPr lang="en-US" b="1" dirty="0">
                <a:latin typeface="Franklin Gothic Book" charset="0"/>
                <a:ea typeface="Franklin Gothic Book" charset="0"/>
                <a:cs typeface="Franklin Gothic Book" charset="0"/>
              </a:rPr>
              <a:t>[large chance]</a:t>
            </a:r>
            <a:r>
              <a:rPr lang="en-US" dirty="0">
                <a:latin typeface="Franklin Gothic Book" charset="0"/>
                <a:ea typeface="Franklin Gothic Book" charset="0"/>
                <a:cs typeface="Franklin Gothic Book" charset="0"/>
              </a:rPr>
              <a:t>* you’d need more help and wouldn’t be able to live at home. After CPR, you might need the support of a breathing machine to keep you alive. </a:t>
            </a:r>
            <a:r>
              <a:rPr lang="en-US" dirty="0">
                <a:solidFill>
                  <a:prstClr val="black"/>
                </a:solidFill>
                <a:latin typeface="Franklin Gothic Book" panose="020B0503020102020204" pitchFamily="34" charset="0"/>
              </a:rPr>
              <a:t> </a:t>
            </a:r>
          </a:p>
        </p:txBody>
      </p:sp>
      <p:sp>
        <p:nvSpPr>
          <p:cNvPr id="17" name="TextBox 16"/>
          <p:cNvSpPr txBox="1"/>
          <p:nvPr/>
        </p:nvSpPr>
        <p:spPr>
          <a:xfrm>
            <a:off x="4326194" y="4808607"/>
            <a:ext cx="4970206" cy="353943"/>
          </a:xfrm>
          <a:prstGeom prst="rect">
            <a:avLst/>
          </a:prstGeom>
          <a:noFill/>
        </p:spPr>
        <p:txBody>
          <a:bodyPr wrap="square" rtlCol="0">
            <a:spAutoFit/>
          </a:bodyPr>
          <a:lstStyle/>
          <a:p>
            <a:pPr marL="0" lvl="1"/>
            <a:r>
              <a:rPr lang="en-US" sz="1700" i="1" dirty="0">
                <a:solidFill>
                  <a:prstClr val="black"/>
                </a:solidFill>
                <a:latin typeface="Franklin Gothic Book" panose="020B0503020102020204" pitchFamily="34" charset="0"/>
              </a:rPr>
              <a:t>*customize per patient’s risk using general terms</a:t>
            </a:r>
          </a:p>
        </p:txBody>
      </p:sp>
    </p:spTree>
    <p:extLst>
      <p:ext uri="{BB962C8B-B14F-4D97-AF65-F5344CB8AC3E}">
        <p14:creationId xmlns:p14="http://schemas.microsoft.com/office/powerpoint/2010/main" val="3153614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descr="Drill Instrutions:  Swap Roles" title="banner"/>
          <p:cNvSpPr/>
          <p:nvPr/>
        </p:nvSpPr>
        <p:spPr>
          <a:xfrm>
            <a:off x="-24384" y="347119"/>
            <a:ext cx="9168384"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8"/>
          <p:cNvSpPr txBox="1">
            <a:spLocks/>
          </p:cNvSpPr>
          <p:nvPr/>
        </p:nvSpPr>
        <p:spPr>
          <a:xfrm>
            <a:off x="923779" y="398803"/>
            <a:ext cx="6324600" cy="606266"/>
          </a:xfrm>
          <a:prstGeom prst="rect">
            <a:avLst/>
          </a:prstGeom>
        </p:spPr>
        <p:txBody>
          <a:bodyPr vert="horz" lIns="0" tIns="0" rIns="0" bIns="0" rtlCol="0" anchor="ctr" anchorCtr="0">
            <a:noAutofit/>
          </a:bodyPr>
          <a:lstStyle>
            <a:lvl1pPr algn="l" defTabSz="685800" rtl="0" eaLnBrk="1" latinLnBrk="0" hangingPunct="1">
              <a:lnSpc>
                <a:spcPct val="90000"/>
              </a:lnSpc>
              <a:spcBef>
                <a:spcPct val="0"/>
              </a:spcBef>
              <a:buNone/>
              <a:defRPr sz="2600" kern="1200">
                <a:solidFill>
                  <a:schemeClr val="tx1"/>
                </a:solidFill>
                <a:latin typeface="Franklin Gothic Medium" charset="0"/>
                <a:ea typeface="Franklin Gothic Medium" charset="0"/>
                <a:cs typeface="Franklin Gothic Medium" charset="0"/>
              </a:defRPr>
            </a:lvl1pPr>
          </a:lstStyle>
          <a:p>
            <a:r>
              <a:rPr lang="en-US" b="1" dirty="0"/>
              <a:t>Drill Instructions: Swap Roles</a:t>
            </a:r>
          </a:p>
        </p:txBody>
      </p:sp>
      <p:sp>
        <p:nvSpPr>
          <p:cNvPr id="15"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t>Clinician</a:t>
            </a:r>
          </a:p>
        </p:txBody>
      </p:sp>
      <p:sp>
        <p:nvSpPr>
          <p:cNvPr id="16"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t>Patient</a:t>
            </a:r>
          </a:p>
        </p:txBody>
      </p:sp>
      <p:pic>
        <p:nvPicPr>
          <p:cNvPr id="17"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33810" y="1599544"/>
            <a:ext cx="1186190" cy="1165739"/>
          </a:xfrm>
          <a:prstGeom prst="rect">
            <a:avLst/>
          </a:prstGeom>
        </p:spPr>
      </p:pic>
      <p:pic>
        <p:nvPicPr>
          <p:cNvPr id="18" name="Picture 17"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09801" y="1599544"/>
            <a:ext cx="1172222" cy="1156053"/>
          </a:xfrm>
          <a:prstGeom prst="rect">
            <a:avLst/>
          </a:prstGeom>
        </p:spPr>
      </p:pic>
      <p:sp>
        <p:nvSpPr>
          <p:cNvPr id="2" name="Title 1" hidden="1"/>
          <p:cNvSpPr>
            <a:spLocks noGrp="1"/>
          </p:cNvSpPr>
          <p:nvPr>
            <p:ph type="title"/>
          </p:nvPr>
        </p:nvSpPr>
        <p:spPr/>
        <p:txBody>
          <a:bodyPr/>
          <a:lstStyle/>
          <a:p>
            <a:r>
              <a:rPr lang="en-US" dirty="0"/>
              <a:t>Drill Instructions:  Swap Roles</a:t>
            </a:r>
          </a:p>
        </p:txBody>
      </p:sp>
      <p:sp>
        <p:nvSpPr>
          <p:cNvPr id="3" name="Text Placeholder 2" hidden="1"/>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676417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lvl="1"/>
            <a:endParaRPr lang="en-US" dirty="0"/>
          </a:p>
          <a:p>
            <a:r>
              <a:rPr lang="en-US" sz="2400" dirty="0"/>
              <a:t>How did it feel to say the words?</a:t>
            </a:r>
          </a:p>
          <a:p>
            <a:r>
              <a:rPr lang="en-US" sz="2400" dirty="0">
                <a:solidFill>
                  <a:schemeClr val="tx1"/>
                </a:solidFill>
              </a:rPr>
              <a:t>One thing you noticed as the clinician</a:t>
            </a:r>
          </a:p>
          <a:p>
            <a:r>
              <a:rPr lang="en-US" sz="2400" dirty="0">
                <a:solidFill>
                  <a:schemeClr val="tx1"/>
                </a:solidFill>
              </a:rPr>
              <a:t>One thing you noticed as the patient</a:t>
            </a:r>
          </a:p>
          <a:p>
            <a:endParaRPr lang="en-US" dirty="0"/>
          </a:p>
        </p:txBody>
      </p:sp>
      <p:sp>
        <p:nvSpPr>
          <p:cNvPr id="4" name="Title 3" hidden="1"/>
          <p:cNvSpPr>
            <a:spLocks noGrp="1"/>
          </p:cNvSpPr>
          <p:nvPr>
            <p:ph type="title"/>
          </p:nvPr>
        </p:nvSpPr>
        <p:spPr/>
        <p:txBody>
          <a:bodyPr/>
          <a:lstStyle/>
          <a:p>
            <a:r>
              <a:rPr lang="en-US" dirty="0"/>
              <a:t>title</a:t>
            </a:r>
          </a:p>
        </p:txBody>
      </p:sp>
      <p:sp>
        <p:nvSpPr>
          <p:cNvPr id="6" name="Rectangle 5" title="yellow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8"/>
          <p:cNvSpPr txBox="1">
            <a:spLocks/>
          </p:cNvSpPr>
          <p:nvPr/>
        </p:nvSpPr>
        <p:spPr>
          <a:xfrm>
            <a:off x="914401" y="285751"/>
            <a:ext cx="5530628" cy="606137"/>
          </a:xfrm>
          <a:prstGeom prst="rect">
            <a:avLst/>
          </a:prstGeom>
        </p:spPr>
        <p:txBody>
          <a:bodyPr vert="horz" lIns="0" tIns="0" rIns="0" bIns="0" rtlCol="0" anchor="ctr" anchorCtr="0">
            <a:noAutofit/>
          </a:bodyPr>
          <a:lstStyle>
            <a:lvl1pPr algn="l" defTabSz="685800" rtl="0" eaLnBrk="1" latinLnBrk="0" hangingPunct="1">
              <a:lnSpc>
                <a:spcPct val="90000"/>
              </a:lnSpc>
              <a:spcBef>
                <a:spcPct val="0"/>
              </a:spcBef>
              <a:buNone/>
              <a:defRPr sz="2600" b="1" kern="1200">
                <a:solidFill>
                  <a:schemeClr val="tx1"/>
                </a:solidFill>
                <a:latin typeface="Franklin Gothic Medium" charset="0"/>
                <a:ea typeface="Franklin Gothic Medium" charset="0"/>
                <a:cs typeface="Franklin Gothic Medium" charset="0"/>
              </a:defRPr>
            </a:lvl1pPr>
          </a:lstStyle>
          <a:p>
            <a:r>
              <a:rPr lang="en-US" dirty="0"/>
              <a:t> Debrief</a:t>
            </a:r>
          </a:p>
        </p:txBody>
      </p:sp>
    </p:spTree>
    <p:extLst>
      <p:ext uri="{BB962C8B-B14F-4D97-AF65-F5344CB8AC3E}">
        <p14:creationId xmlns:p14="http://schemas.microsoft.com/office/powerpoint/2010/main" val="1807677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447800" y="1428750"/>
            <a:ext cx="6477000" cy="3048000"/>
          </a:xfrm>
        </p:spPr>
        <p:txBody>
          <a:bodyPr>
            <a:noAutofit/>
          </a:bodyPr>
          <a:lstStyle/>
          <a:p>
            <a:pPr marL="0" indent="0">
              <a:buNone/>
            </a:pPr>
            <a:r>
              <a:rPr lang="en-US" sz="2400" b="1" dirty="0"/>
              <a:t>Drill C </a:t>
            </a:r>
            <a:r>
              <a:rPr lang="en-US" sz="2400" dirty="0"/>
              <a:t>show how to explore possible inconsistencies between the patient’s goals and treatment decisions.  </a:t>
            </a:r>
          </a:p>
          <a:p>
            <a:pPr marL="0" indent="0">
              <a:buNone/>
            </a:pPr>
            <a:endParaRPr lang="en-US" sz="2400" dirty="0"/>
          </a:p>
          <a:p>
            <a:pPr marL="0" indent="0">
              <a:buNone/>
            </a:pPr>
            <a:r>
              <a:rPr lang="en-US" sz="2400" dirty="0"/>
              <a:t>Use after thoroughly mapping the patient’s goals and values.</a:t>
            </a:r>
          </a:p>
          <a:p>
            <a:pPr marL="0" indent="0">
              <a:buNone/>
            </a:pPr>
            <a:endParaRPr lang="en-US" sz="2400" dirty="0"/>
          </a:p>
          <a:p>
            <a:pPr marL="0" indent="0">
              <a:buNone/>
            </a:pPr>
            <a:endParaRPr lang="en-US" sz="2000" dirty="0"/>
          </a:p>
        </p:txBody>
      </p:sp>
      <p:sp>
        <p:nvSpPr>
          <p:cNvPr id="3" name="Title 2"/>
          <p:cNvSpPr>
            <a:spLocks noGrp="1"/>
          </p:cNvSpPr>
          <p:nvPr>
            <p:ph type="title"/>
          </p:nvPr>
        </p:nvSpPr>
        <p:spPr>
          <a:xfrm>
            <a:off x="1752600" y="438150"/>
            <a:ext cx="7391400" cy="627126"/>
          </a:xfrm>
        </p:spPr>
        <p:txBody>
          <a:bodyPr/>
          <a:lstStyle/>
          <a:p>
            <a:r>
              <a:rPr lang="en-US" dirty="0"/>
              <a:t>Drill C</a:t>
            </a:r>
          </a:p>
        </p:txBody>
      </p:sp>
    </p:spTree>
    <p:extLst>
      <p:ext uri="{BB962C8B-B14F-4D97-AF65-F5344CB8AC3E}">
        <p14:creationId xmlns:p14="http://schemas.microsoft.com/office/powerpoint/2010/main" val="337868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2" name="TextBox 11"/>
          <p:cNvSpPr txBox="1"/>
          <p:nvPr/>
        </p:nvSpPr>
        <p:spPr>
          <a:xfrm>
            <a:off x="5047130" y="2571750"/>
            <a:ext cx="3840163" cy="2057400"/>
          </a:xfrm>
          <a:prstGeom prst="rect">
            <a:avLst/>
          </a:prstGeom>
          <a:noFill/>
        </p:spPr>
        <p:txBody>
          <a:bodyPr wrap="square" lIns="0" tIns="0" rIns="0" bIns="0" rtlCol="0">
            <a:noAutofit/>
          </a:bodyPr>
          <a:lstStyle/>
          <a:p>
            <a:pPr marL="111122">
              <a:lnSpc>
                <a:spcPts val="2400"/>
              </a:lnSpc>
            </a:pPr>
            <a:r>
              <a:rPr lang="en-US" sz="1900" dirty="0">
                <a:solidFill>
                  <a:prstClr val="black"/>
                </a:solidFill>
                <a:latin typeface="Franklin Gothic Book" panose="020B0503020102020204" pitchFamily="34" charset="0"/>
              </a:rPr>
              <a:t>I think I would still want to try CPR if my heart stops.</a:t>
            </a:r>
          </a:p>
        </p:txBody>
      </p:sp>
      <p:sp>
        <p:nvSpPr>
          <p:cNvPr id="10" name="Title 1"/>
          <p:cNvSpPr txBox="1">
            <a:spLocks/>
          </p:cNvSpPr>
          <p:nvPr/>
        </p:nvSpPr>
        <p:spPr>
          <a:xfrm>
            <a:off x="762000" y="258017"/>
            <a:ext cx="81440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sz="2800" b="1" dirty="0">
                <a:solidFill>
                  <a:prstClr val="black"/>
                </a:solidFill>
                <a:latin typeface="Franklin Gothic Medium" charset="0"/>
                <a:ea typeface="Franklin Gothic Medium" charset="0"/>
                <a:cs typeface="Franklin Gothic Medium" charset="0"/>
              </a:rPr>
              <a:t>Drill C:  Recommend a Plan Based on Patient’s Goals</a:t>
            </a:r>
            <a:endParaRPr lang="en-US" sz="1800" b="1" dirty="0">
              <a:solidFill>
                <a:prstClr val="black"/>
              </a:solidFill>
              <a:latin typeface="Franklin Gothic Medium" charset="0"/>
              <a:ea typeface="Franklin Gothic Medium" charset="0"/>
              <a:cs typeface="Franklin Gothic Medium" charset="0"/>
            </a:endParaRPr>
          </a:p>
        </p:txBody>
      </p:sp>
      <p:pic>
        <p:nvPicPr>
          <p:cNvPr id="8"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05697" y="1581151"/>
            <a:ext cx="1066800" cy="1048407"/>
          </a:xfrm>
          <a:prstGeom prst="rect">
            <a:avLst/>
          </a:prstGeom>
        </p:spPr>
      </p:pic>
      <p:pic>
        <p:nvPicPr>
          <p:cNvPr id="9" name="Picture 8"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9047" y="1581151"/>
            <a:ext cx="1076325" cy="1061479"/>
          </a:xfrm>
          <a:prstGeom prst="rect">
            <a:avLst/>
          </a:prstGeom>
        </p:spPr>
      </p:pic>
      <p:sp>
        <p:nvSpPr>
          <p:cNvPr id="14"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15"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sp>
        <p:nvSpPr>
          <p:cNvPr id="2" name="Title 1" hidden="1"/>
          <p:cNvSpPr>
            <a:spLocks noGrp="1"/>
          </p:cNvSpPr>
          <p:nvPr>
            <p:ph type="title"/>
          </p:nvPr>
        </p:nvSpPr>
        <p:spPr/>
        <p:txBody>
          <a:bodyPr/>
          <a:lstStyle/>
          <a:p>
            <a:r>
              <a:rPr lang="en-US" dirty="0"/>
              <a:t>Drill C</a:t>
            </a:r>
          </a:p>
        </p:txBody>
      </p:sp>
      <p:sp>
        <p:nvSpPr>
          <p:cNvPr id="3" name="Text Placeholder 2" hidden="1"/>
          <p:cNvSpPr>
            <a:spLocks noGrp="1"/>
          </p:cNvSpPr>
          <p:nvPr>
            <p:ph type="body" sz="quarter" idx="13"/>
          </p:nvPr>
        </p:nvSpPr>
        <p:spPr/>
        <p:txBody>
          <a:bodyPr/>
          <a:lstStyle/>
          <a:p>
            <a:endParaRPr lang="en-US"/>
          </a:p>
        </p:txBody>
      </p:sp>
      <p:sp>
        <p:nvSpPr>
          <p:cNvPr id="4" name="Rectangle 3"/>
          <p:cNvSpPr/>
          <p:nvPr/>
        </p:nvSpPr>
        <p:spPr>
          <a:xfrm>
            <a:off x="388161" y="2495550"/>
            <a:ext cx="4793439" cy="2554545"/>
          </a:xfrm>
          <a:prstGeom prst="rect">
            <a:avLst/>
          </a:prstGeom>
        </p:spPr>
        <p:txBody>
          <a:bodyPr wrap="square">
            <a:spAutoFit/>
          </a:bodyPr>
          <a:lstStyle/>
          <a:p>
            <a:r>
              <a:rPr lang="en-US" sz="2000" dirty="0"/>
              <a:t>Since it’s really important to you to be independent and take care of yourself, I would not recommend CPR if your heart stops.  Even if it worked to restart your heart, </a:t>
            </a:r>
            <a:r>
              <a:rPr lang="en-US" sz="2000" dirty="0">
                <a:solidFill>
                  <a:srgbClr val="000000"/>
                </a:solidFill>
                <a:latin typeface="Franklin Gothic Book" panose="020B0503020102020204" pitchFamily="34" charset="0"/>
                <a:ea typeface="MS Mincho" panose="02020609040205080304" pitchFamily="49" charset="-128"/>
                <a:cs typeface="Times New Roman" panose="02020603050405020304" pitchFamily="18" charset="0"/>
              </a:rPr>
              <a:t>I worry that you wouldn’t be able to get off the machines afterward, or if you did, you would be too weak to take care of yourself or go home again.  </a:t>
            </a:r>
            <a:endParaRPr lang="en-US" sz="2000" dirty="0">
              <a:latin typeface="Franklin Gothic Book" panose="020B0503020102020204" pitchFamily="34" charset="0"/>
            </a:endParaRPr>
          </a:p>
        </p:txBody>
      </p:sp>
    </p:spTree>
    <p:extLst>
      <p:ext uri="{BB962C8B-B14F-4D97-AF65-F5344CB8AC3E}">
        <p14:creationId xmlns:p14="http://schemas.microsoft.com/office/powerpoint/2010/main" val="283778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1" name="Content Placeholder 13"/>
          <p:cNvSpPr txBox="1">
            <a:spLocks/>
          </p:cNvSpPr>
          <p:nvPr/>
        </p:nvSpPr>
        <p:spPr>
          <a:xfrm>
            <a:off x="862408" y="2571750"/>
            <a:ext cx="3657601" cy="2209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None/>
            </a:pPr>
            <a:r>
              <a:rPr lang="en-US" sz="2000" dirty="0">
                <a:latin typeface="Franklin Gothic Book" panose="020B0503020102020204" pitchFamily="34" charset="0"/>
              </a:rPr>
              <a:t>Tell me what you’re hoping for with CPR.</a:t>
            </a:r>
            <a:endParaRPr lang="en-US" sz="2000" dirty="0">
              <a:latin typeface="Franklin Gothic Book" panose="020B0503020102020204" pitchFamily="34" charset="0"/>
              <a:cs typeface="Arial"/>
            </a:endParaRPr>
          </a:p>
        </p:txBody>
      </p:sp>
      <p:sp>
        <p:nvSpPr>
          <p:cNvPr id="12" name="TextBox 11"/>
          <p:cNvSpPr txBox="1"/>
          <p:nvPr/>
        </p:nvSpPr>
        <p:spPr>
          <a:xfrm>
            <a:off x="4916194" y="2614309"/>
            <a:ext cx="4123499" cy="2438400"/>
          </a:xfrm>
          <a:prstGeom prst="rect">
            <a:avLst/>
          </a:prstGeom>
          <a:noFill/>
        </p:spPr>
        <p:txBody>
          <a:bodyPr wrap="square" lIns="0" tIns="0" rIns="0" bIns="0" rtlCol="0">
            <a:noAutofit/>
          </a:bodyPr>
          <a:lstStyle/>
          <a:p>
            <a:pPr marL="117472" defTabSz="642899">
              <a:spcBef>
                <a:spcPts val="480"/>
              </a:spcBef>
              <a:buSzPct val="100000"/>
            </a:pPr>
            <a:r>
              <a:rPr lang="en-US" sz="2000" dirty="0">
                <a:solidFill>
                  <a:prstClr val="black"/>
                </a:solidFill>
                <a:latin typeface="Franklin Gothic Book" panose="020B0503020102020204" pitchFamily="34" charset="0"/>
              </a:rPr>
              <a:t>When it comes right down to it, if there’s any chance I’d get another day with my family, it would be worth it, even if I ended up in pain or in the hospital on machines for a while.  I know it might not work, and I might be in terrible shape, but I’d want to give it a try.</a:t>
            </a:r>
            <a:endParaRPr lang="en-US" sz="2000" kern="0" dirty="0">
              <a:solidFill>
                <a:prstClr val="black"/>
              </a:solidFill>
              <a:latin typeface="Franklin Gothic Book" panose="020B0503020102020204" pitchFamily="34" charset="0"/>
              <a:ea typeface="Calibri"/>
              <a:cs typeface="Gill Sans MT"/>
              <a:sym typeface="Calibri"/>
            </a:endParaRPr>
          </a:p>
        </p:txBody>
      </p:sp>
      <p:sp>
        <p:nvSpPr>
          <p:cNvPr id="10" name="Title 1"/>
          <p:cNvSpPr txBox="1">
            <a:spLocks/>
          </p:cNvSpPr>
          <p:nvPr/>
        </p:nvSpPr>
        <p:spPr>
          <a:xfrm>
            <a:off x="923780" y="258017"/>
            <a:ext cx="77630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sz="2800" b="1" dirty="0">
                <a:solidFill>
                  <a:prstClr val="black"/>
                </a:solidFill>
                <a:latin typeface="Franklin Gothic Medium" charset="0"/>
                <a:ea typeface="Franklin Gothic Medium" charset="0"/>
                <a:cs typeface="Franklin Gothic Medium" charset="0"/>
              </a:rPr>
              <a:t>Drill C:  Explore Possible Inconsistencies</a:t>
            </a:r>
            <a:endParaRPr lang="en-US" sz="1800" b="1" dirty="0">
              <a:solidFill>
                <a:prstClr val="black"/>
              </a:solidFill>
              <a:latin typeface="Franklin Gothic Medium" charset="0"/>
              <a:ea typeface="Franklin Gothic Medium" charset="0"/>
              <a:cs typeface="Franklin Gothic Medium" charset="0"/>
            </a:endParaRPr>
          </a:p>
        </p:txBody>
      </p:sp>
      <p:pic>
        <p:nvPicPr>
          <p:cNvPr id="8" name="Content Placeholder 7"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05697" y="1581151"/>
            <a:ext cx="1066800" cy="1048407"/>
          </a:xfrm>
          <a:prstGeom prst="rect">
            <a:avLst/>
          </a:prstGeom>
        </p:spPr>
      </p:pic>
      <p:pic>
        <p:nvPicPr>
          <p:cNvPr id="9" name="Picture 8"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9047" y="1581151"/>
            <a:ext cx="1076325" cy="1061479"/>
          </a:xfrm>
          <a:prstGeom prst="rect">
            <a:avLst/>
          </a:prstGeom>
        </p:spPr>
      </p:pic>
      <p:sp>
        <p:nvSpPr>
          <p:cNvPr id="14"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15"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sp>
        <p:nvSpPr>
          <p:cNvPr id="2" name="Title 1" hidden="1"/>
          <p:cNvSpPr>
            <a:spLocks noGrp="1"/>
          </p:cNvSpPr>
          <p:nvPr>
            <p:ph type="title"/>
          </p:nvPr>
        </p:nvSpPr>
        <p:spPr/>
        <p:txBody>
          <a:bodyPr/>
          <a:lstStyle/>
          <a:p>
            <a:r>
              <a:rPr lang="en-US" dirty="0"/>
              <a:t>Drill C</a:t>
            </a:r>
          </a:p>
        </p:txBody>
      </p:sp>
      <p:sp>
        <p:nvSpPr>
          <p:cNvPr id="3" name="Text Placeholder 2" hidden="1"/>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657103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1" name="Content Placeholder 13"/>
          <p:cNvSpPr txBox="1">
            <a:spLocks/>
          </p:cNvSpPr>
          <p:nvPr/>
        </p:nvSpPr>
        <p:spPr>
          <a:xfrm>
            <a:off x="838200" y="2647950"/>
            <a:ext cx="3962400" cy="2209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0"/>
              </a:spcBef>
              <a:buNone/>
            </a:pPr>
            <a:r>
              <a:rPr lang="en-US" sz="2000" dirty="0">
                <a:solidFill>
                  <a:prstClr val="black"/>
                </a:solidFill>
                <a:latin typeface="Franklin Gothic Book" panose="020B0503020102020204" pitchFamily="34" charset="0"/>
              </a:rPr>
              <a:t>I can see how important your family is to you, and I really respect that</a:t>
            </a:r>
            <a:r>
              <a:rPr lang="en-US" sz="2000" dirty="0">
                <a:latin typeface="Franklin Gothic Book" panose="020B0503020102020204" pitchFamily="34" charset="0"/>
              </a:rPr>
              <a:t>.  Can you think of a situation when you wouldn’t want CPR?</a:t>
            </a:r>
          </a:p>
          <a:p>
            <a:pPr marL="0" lvl="1" indent="0">
              <a:spcBef>
                <a:spcPts val="0"/>
              </a:spcBef>
              <a:buNone/>
            </a:pPr>
            <a:endParaRPr lang="en-US" sz="1400" dirty="0">
              <a:latin typeface="Franklin Gothic Book" panose="020B0503020102020204" pitchFamily="34" charset="0"/>
            </a:endParaRPr>
          </a:p>
          <a:p>
            <a:pPr marL="0" lvl="1" indent="0">
              <a:lnSpc>
                <a:spcPct val="90000"/>
              </a:lnSpc>
              <a:spcBef>
                <a:spcPts val="0"/>
              </a:spcBef>
              <a:buNone/>
            </a:pPr>
            <a:endParaRPr lang="en-US" sz="2000" dirty="0">
              <a:solidFill>
                <a:prstClr val="black"/>
              </a:solidFill>
              <a:latin typeface="Franklin Gothic Book" panose="020B0503020102020204" pitchFamily="34" charset="0"/>
            </a:endParaRPr>
          </a:p>
          <a:p>
            <a:pPr marL="0" lvl="1" indent="0">
              <a:lnSpc>
                <a:spcPct val="90000"/>
              </a:lnSpc>
              <a:spcBef>
                <a:spcPts val="0"/>
              </a:spcBef>
              <a:buNone/>
            </a:pPr>
            <a:endParaRPr lang="en-US" sz="2000" dirty="0">
              <a:solidFill>
                <a:prstClr val="black"/>
              </a:solidFill>
              <a:latin typeface="Franklin Gothic Book" panose="020B0503020102020204" pitchFamily="34" charset="0"/>
            </a:endParaRPr>
          </a:p>
        </p:txBody>
      </p:sp>
      <p:sp>
        <p:nvSpPr>
          <p:cNvPr id="12" name="TextBox 11"/>
          <p:cNvSpPr txBox="1"/>
          <p:nvPr/>
        </p:nvSpPr>
        <p:spPr>
          <a:xfrm>
            <a:off x="4965469" y="2724150"/>
            <a:ext cx="3797531" cy="1981200"/>
          </a:xfrm>
          <a:prstGeom prst="rect">
            <a:avLst/>
          </a:prstGeom>
          <a:noFill/>
        </p:spPr>
        <p:txBody>
          <a:bodyPr wrap="square" lIns="0" tIns="0" rIns="0" bIns="0" rtlCol="0">
            <a:noAutofit/>
          </a:bodyPr>
          <a:lstStyle/>
          <a:p>
            <a:pPr marL="156629">
              <a:spcBef>
                <a:spcPts val="800"/>
              </a:spcBef>
            </a:pPr>
            <a:r>
              <a:rPr lang="en-US" sz="2000" kern="0" dirty="0">
                <a:solidFill>
                  <a:prstClr val="black"/>
                </a:solidFill>
                <a:latin typeface="Franklin Gothic Book" panose="020B0503020102020204" pitchFamily="34" charset="0"/>
                <a:ea typeface="Calibri"/>
                <a:cs typeface="Calibri"/>
                <a:sym typeface="Calibri"/>
              </a:rPr>
              <a:t>I want to give CPR a chance.  But if you try it and I end up with brain damage, don’t try it again.</a:t>
            </a:r>
          </a:p>
          <a:p>
            <a:pPr marL="156629"/>
            <a:endParaRPr lang="en-US" sz="2000" kern="0" dirty="0">
              <a:solidFill>
                <a:prstClr val="black"/>
              </a:solidFill>
              <a:latin typeface="Franklin Gothic Book" panose="020B0503020102020204" pitchFamily="34" charset="0"/>
              <a:ea typeface="Calibri"/>
              <a:cs typeface="Calibri"/>
              <a:sym typeface="Calibri"/>
            </a:endParaRPr>
          </a:p>
        </p:txBody>
      </p:sp>
      <p:sp>
        <p:nvSpPr>
          <p:cNvPr id="10" name="Title 1"/>
          <p:cNvSpPr txBox="1">
            <a:spLocks/>
          </p:cNvSpPr>
          <p:nvPr/>
        </p:nvSpPr>
        <p:spPr>
          <a:xfrm>
            <a:off x="923780" y="258017"/>
            <a:ext cx="77630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sz="2800" b="1" dirty="0">
                <a:solidFill>
                  <a:prstClr val="black"/>
                </a:solidFill>
                <a:latin typeface="Franklin Gothic Medium" charset="0"/>
                <a:ea typeface="Franklin Gothic Medium" charset="0"/>
                <a:cs typeface="Franklin Gothic Medium" charset="0"/>
              </a:rPr>
              <a:t>Drill C:  Explore Limits</a:t>
            </a:r>
            <a:endParaRPr lang="en-US" sz="1800" b="1" dirty="0">
              <a:solidFill>
                <a:prstClr val="black"/>
              </a:solidFill>
              <a:latin typeface="Franklin Gothic Medium" charset="0"/>
              <a:ea typeface="Franklin Gothic Medium" charset="0"/>
              <a:cs typeface="Franklin Gothic Medium" charset="0"/>
            </a:endParaRPr>
          </a:p>
        </p:txBody>
      </p:sp>
      <p:pic>
        <p:nvPicPr>
          <p:cNvPr id="8" name="Content Placeholder 7" descr="outline of a female clinician's head and shoulders with stethoscope"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10461" y="1593355"/>
            <a:ext cx="1066800" cy="1048407"/>
          </a:xfrm>
          <a:prstGeom prst="rect">
            <a:avLst/>
          </a:prstGeom>
        </p:spPr>
      </p:pic>
      <p:pic>
        <p:nvPicPr>
          <p:cNvPr id="9" name="Picture 8"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9048" y="1600356"/>
            <a:ext cx="1076325" cy="1061479"/>
          </a:xfrm>
          <a:prstGeom prst="rect">
            <a:avLst/>
          </a:prstGeom>
        </p:spPr>
      </p:pic>
      <p:sp>
        <p:nvSpPr>
          <p:cNvPr id="14"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15"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sp>
        <p:nvSpPr>
          <p:cNvPr id="2" name="Title 1" hidden="1"/>
          <p:cNvSpPr>
            <a:spLocks noGrp="1"/>
          </p:cNvSpPr>
          <p:nvPr>
            <p:ph type="title"/>
          </p:nvPr>
        </p:nvSpPr>
        <p:spPr/>
        <p:txBody>
          <a:bodyPr/>
          <a:lstStyle/>
          <a:p>
            <a:r>
              <a:rPr lang="en-US" dirty="0"/>
              <a:t>Drill C</a:t>
            </a:r>
          </a:p>
        </p:txBody>
      </p:sp>
      <p:sp>
        <p:nvSpPr>
          <p:cNvPr id="3" name="Text Placeholder 2" hidden="1"/>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458201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1" name="Content Placeholder 13"/>
          <p:cNvSpPr txBox="1">
            <a:spLocks/>
          </p:cNvSpPr>
          <p:nvPr/>
        </p:nvSpPr>
        <p:spPr>
          <a:xfrm>
            <a:off x="762000" y="2800350"/>
            <a:ext cx="3962400" cy="2209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0"/>
              </a:spcBef>
              <a:buNone/>
            </a:pPr>
            <a:r>
              <a:rPr lang="en-US" sz="2000" dirty="0">
                <a:solidFill>
                  <a:prstClr val="black"/>
                </a:solidFill>
                <a:latin typeface="Franklin Gothic Book" panose="020B0503020102020204" pitchFamily="34" charset="0"/>
              </a:rPr>
              <a:t>Tell me what you mean when you say, “brain damage.”</a:t>
            </a:r>
          </a:p>
          <a:p>
            <a:pPr marL="0" lvl="1" indent="0">
              <a:spcBef>
                <a:spcPts val="0"/>
              </a:spcBef>
              <a:buNone/>
            </a:pPr>
            <a:endParaRPr lang="en-US" sz="2000" dirty="0">
              <a:solidFill>
                <a:prstClr val="black"/>
              </a:solidFill>
              <a:latin typeface="Franklin Gothic Book" panose="020B0503020102020204" pitchFamily="34" charset="0"/>
            </a:endParaRPr>
          </a:p>
          <a:p>
            <a:pPr marL="0" lvl="1" indent="0">
              <a:spcBef>
                <a:spcPts val="0"/>
              </a:spcBef>
              <a:buNone/>
            </a:pPr>
            <a:endParaRPr lang="en-US" sz="2000" dirty="0">
              <a:solidFill>
                <a:prstClr val="black"/>
              </a:solidFill>
              <a:latin typeface="Franklin Gothic Book" panose="020B0503020102020204" pitchFamily="34" charset="0"/>
            </a:endParaRPr>
          </a:p>
          <a:p>
            <a:pPr marL="0" lvl="1" indent="0">
              <a:spcBef>
                <a:spcPts val="0"/>
              </a:spcBef>
              <a:buNone/>
            </a:pPr>
            <a:endParaRPr lang="en-US" sz="2000" dirty="0">
              <a:solidFill>
                <a:prstClr val="black"/>
              </a:solidFill>
              <a:latin typeface="Franklin Gothic Book" panose="020B0503020102020204" pitchFamily="34" charset="0"/>
            </a:endParaRPr>
          </a:p>
          <a:p>
            <a:pPr marL="0" lvl="1" indent="0">
              <a:spcBef>
                <a:spcPts val="0"/>
              </a:spcBef>
              <a:buNone/>
            </a:pPr>
            <a:r>
              <a:rPr lang="en-US" sz="2000" dirty="0">
                <a:solidFill>
                  <a:prstClr val="black"/>
                </a:solidFill>
                <a:latin typeface="Franklin Gothic Book" panose="020B0503020102020204" pitchFamily="34" charset="0"/>
              </a:rPr>
              <a:t>Ok.  What if you develop those problems before CPR?</a:t>
            </a:r>
          </a:p>
          <a:p>
            <a:pPr marL="0" lvl="1" indent="0">
              <a:lnSpc>
                <a:spcPct val="90000"/>
              </a:lnSpc>
              <a:spcBef>
                <a:spcPts val="0"/>
              </a:spcBef>
              <a:buNone/>
            </a:pPr>
            <a:endParaRPr lang="en-US" sz="2000" dirty="0">
              <a:solidFill>
                <a:prstClr val="black"/>
              </a:solidFill>
              <a:latin typeface="Franklin Gothic Book" panose="020B0503020102020204" pitchFamily="34" charset="0"/>
            </a:endParaRPr>
          </a:p>
        </p:txBody>
      </p:sp>
      <p:sp>
        <p:nvSpPr>
          <p:cNvPr id="12" name="TextBox 11"/>
          <p:cNvSpPr txBox="1"/>
          <p:nvPr/>
        </p:nvSpPr>
        <p:spPr>
          <a:xfrm>
            <a:off x="4572000" y="2876550"/>
            <a:ext cx="4410115" cy="1981200"/>
          </a:xfrm>
          <a:prstGeom prst="rect">
            <a:avLst/>
          </a:prstGeom>
          <a:noFill/>
        </p:spPr>
        <p:txBody>
          <a:bodyPr wrap="square" lIns="0" tIns="0" rIns="0" bIns="0" rtlCol="0">
            <a:noAutofit/>
          </a:bodyPr>
          <a:lstStyle/>
          <a:p>
            <a:pPr marL="156629"/>
            <a:r>
              <a:rPr lang="en-US" sz="2000" kern="0" dirty="0">
                <a:solidFill>
                  <a:prstClr val="black"/>
                </a:solidFill>
                <a:latin typeface="Franklin Gothic Book" panose="020B0503020102020204" pitchFamily="34" charset="0"/>
                <a:ea typeface="Calibri"/>
                <a:cs typeface="Calibri"/>
                <a:sym typeface="Calibri"/>
              </a:rPr>
              <a:t>If I get CPR, and afterward I’m not able to take care of myself or make my own decisions, then I wouldn’t want CPR again.  I don’t want to be a burden on my family.</a:t>
            </a:r>
          </a:p>
          <a:p>
            <a:pPr marL="156629"/>
            <a:endParaRPr lang="en-US" sz="2000" kern="0" dirty="0">
              <a:solidFill>
                <a:prstClr val="black"/>
              </a:solidFill>
              <a:latin typeface="Franklin Gothic Book" panose="020B0503020102020204" pitchFamily="34" charset="0"/>
              <a:ea typeface="Calibri"/>
              <a:cs typeface="Calibri"/>
              <a:sym typeface="Calibri"/>
            </a:endParaRPr>
          </a:p>
          <a:p>
            <a:pPr marL="156629"/>
            <a:r>
              <a:rPr lang="en-US" sz="2000" kern="0" dirty="0">
                <a:solidFill>
                  <a:prstClr val="black"/>
                </a:solidFill>
                <a:latin typeface="Franklin Gothic Book" panose="020B0503020102020204" pitchFamily="34" charset="0"/>
                <a:ea typeface="Calibri"/>
                <a:cs typeface="Calibri"/>
                <a:sym typeface="Calibri"/>
              </a:rPr>
              <a:t>Then I wouldn’t want it.</a:t>
            </a:r>
          </a:p>
        </p:txBody>
      </p:sp>
      <p:sp>
        <p:nvSpPr>
          <p:cNvPr id="10" name="Title 1"/>
          <p:cNvSpPr txBox="1">
            <a:spLocks/>
          </p:cNvSpPr>
          <p:nvPr/>
        </p:nvSpPr>
        <p:spPr>
          <a:xfrm>
            <a:off x="923780" y="258017"/>
            <a:ext cx="77630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sz="2800" b="1" dirty="0">
                <a:solidFill>
                  <a:prstClr val="black"/>
                </a:solidFill>
                <a:latin typeface="Franklin Gothic Medium" charset="0"/>
                <a:ea typeface="Franklin Gothic Medium" charset="0"/>
                <a:cs typeface="Franklin Gothic Medium" charset="0"/>
              </a:rPr>
              <a:t>Drill C:  Explore Limits</a:t>
            </a:r>
            <a:endParaRPr lang="en-US" sz="1800" b="1" dirty="0">
              <a:solidFill>
                <a:prstClr val="black"/>
              </a:solidFill>
              <a:latin typeface="Franklin Gothic Medium" charset="0"/>
              <a:ea typeface="Franklin Gothic Medium" charset="0"/>
              <a:cs typeface="Franklin Gothic Medium" charset="0"/>
            </a:endParaRPr>
          </a:p>
        </p:txBody>
      </p:sp>
      <p:pic>
        <p:nvPicPr>
          <p:cNvPr id="8" name="Content Placeholder 7" descr="outline of a female clinician's head and shoulders with stethoscope"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10461" y="1620220"/>
            <a:ext cx="1066800" cy="1048407"/>
          </a:xfrm>
          <a:prstGeom prst="rect">
            <a:avLst/>
          </a:prstGeom>
        </p:spPr>
      </p:pic>
      <p:pic>
        <p:nvPicPr>
          <p:cNvPr id="9" name="Picture 8"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56840" y="1620220"/>
            <a:ext cx="1076325" cy="1061479"/>
          </a:xfrm>
          <a:prstGeom prst="rect">
            <a:avLst/>
          </a:prstGeom>
        </p:spPr>
      </p:pic>
      <p:sp>
        <p:nvSpPr>
          <p:cNvPr id="14"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15"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sp>
        <p:nvSpPr>
          <p:cNvPr id="2" name="Title 1" hidden="1"/>
          <p:cNvSpPr>
            <a:spLocks noGrp="1"/>
          </p:cNvSpPr>
          <p:nvPr>
            <p:ph type="title"/>
          </p:nvPr>
        </p:nvSpPr>
        <p:spPr/>
        <p:txBody>
          <a:bodyPr/>
          <a:lstStyle/>
          <a:p>
            <a:r>
              <a:rPr lang="en-US" dirty="0"/>
              <a:t>Drill C</a:t>
            </a:r>
          </a:p>
        </p:txBody>
      </p:sp>
      <p:sp>
        <p:nvSpPr>
          <p:cNvPr id="3" name="Text Placeholder 2" hidden="1"/>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304834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1" name="Content Placeholder 13"/>
          <p:cNvSpPr txBox="1">
            <a:spLocks/>
          </p:cNvSpPr>
          <p:nvPr/>
        </p:nvSpPr>
        <p:spPr>
          <a:xfrm>
            <a:off x="874858" y="2724150"/>
            <a:ext cx="4172272" cy="2209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defTabSz="465875">
              <a:spcBef>
                <a:spcPts val="0"/>
              </a:spcBef>
              <a:buNone/>
              <a:defRPr/>
            </a:pPr>
            <a:r>
              <a:rPr lang="en-US" sz="2000" dirty="0">
                <a:solidFill>
                  <a:prstClr val="black"/>
                </a:solidFill>
                <a:latin typeface="Franklin Gothic Book" panose="020B0503020102020204" pitchFamily="34" charset="0"/>
              </a:rPr>
              <a:t>At this point, you would want an attempt at CPR if your heart and breathing stop.  If you were ever permanently unable to take care of yourself or make your own decisions, you wouldn’t want CPR.  Do I have that right?</a:t>
            </a:r>
            <a:endParaRPr lang="en-US" sz="2000" i="1" dirty="0">
              <a:solidFill>
                <a:prstClr val="black"/>
              </a:solidFill>
              <a:latin typeface="Franklin Gothic Book" panose="020B0503020102020204" pitchFamily="34" charset="0"/>
            </a:endParaRPr>
          </a:p>
        </p:txBody>
      </p:sp>
      <p:sp>
        <p:nvSpPr>
          <p:cNvPr id="10" name="Title 1"/>
          <p:cNvSpPr txBox="1">
            <a:spLocks/>
          </p:cNvSpPr>
          <p:nvPr/>
        </p:nvSpPr>
        <p:spPr>
          <a:xfrm>
            <a:off x="923780" y="258017"/>
            <a:ext cx="77630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sz="2800" b="1" dirty="0">
                <a:solidFill>
                  <a:prstClr val="black"/>
                </a:solidFill>
                <a:latin typeface="Franklin Gothic Medium" charset="0"/>
                <a:ea typeface="Franklin Gothic Medium" charset="0"/>
                <a:cs typeface="Franklin Gothic Medium" charset="0"/>
              </a:rPr>
              <a:t>Drill C:  Summarize </a:t>
            </a:r>
            <a:endParaRPr lang="en-US" sz="2000" b="1" dirty="0">
              <a:solidFill>
                <a:prstClr val="black"/>
              </a:solidFill>
              <a:latin typeface="Franklin Gothic Medium" charset="0"/>
              <a:ea typeface="Franklin Gothic Medium" charset="0"/>
              <a:cs typeface="Franklin Gothic Medium" charset="0"/>
            </a:endParaRPr>
          </a:p>
        </p:txBody>
      </p:sp>
      <p:sp>
        <p:nvSpPr>
          <p:cNvPr id="7"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pic>
        <p:nvPicPr>
          <p:cNvPr id="9" name="Content Placeholder 7" descr="outline of a female clinician's head and shoulders with stethoscope"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05697" y="1581151"/>
            <a:ext cx="1066800" cy="1048407"/>
          </a:xfrm>
          <a:prstGeom prst="rect">
            <a:avLst/>
          </a:prstGeom>
        </p:spPr>
      </p:pic>
      <p:sp>
        <p:nvSpPr>
          <p:cNvPr id="12"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pic>
        <p:nvPicPr>
          <p:cNvPr id="14" name="Picture 13"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9047" y="1581151"/>
            <a:ext cx="1076325" cy="1061479"/>
          </a:xfrm>
          <a:prstGeom prst="rect">
            <a:avLst/>
          </a:prstGeom>
        </p:spPr>
      </p:pic>
      <p:sp>
        <p:nvSpPr>
          <p:cNvPr id="16" name="TextBox 15"/>
          <p:cNvSpPr txBox="1"/>
          <p:nvPr/>
        </p:nvSpPr>
        <p:spPr>
          <a:xfrm>
            <a:off x="5486401" y="2800350"/>
            <a:ext cx="3200400" cy="1905000"/>
          </a:xfrm>
          <a:prstGeom prst="rect">
            <a:avLst/>
          </a:prstGeom>
          <a:noFill/>
        </p:spPr>
        <p:txBody>
          <a:bodyPr wrap="square" lIns="0" tIns="0" rIns="0" bIns="0" rtlCol="0">
            <a:noAutofit/>
          </a:bodyPr>
          <a:lstStyle/>
          <a:p>
            <a:r>
              <a:rPr lang="en-US" sz="2000" dirty="0">
                <a:latin typeface="Franklin Gothic Book" panose="020B0503020102020204" pitchFamily="34" charset="0"/>
              </a:rPr>
              <a:t>Yes, that’s right. </a:t>
            </a:r>
          </a:p>
          <a:p>
            <a:endParaRPr lang="en-US" sz="2000" dirty="0">
              <a:latin typeface="Franklin Gothic Book" panose="020B0503020102020204" pitchFamily="34" charset="0"/>
            </a:endParaRPr>
          </a:p>
          <a:p>
            <a:endParaRPr lang="en-US" sz="2000" dirty="0">
              <a:latin typeface="Franklin Gothic Book" panose="020B0503020102020204" pitchFamily="34" charset="0"/>
            </a:endParaRPr>
          </a:p>
          <a:p>
            <a:endParaRPr lang="en-US" sz="2000" dirty="0">
              <a:latin typeface="Franklin Gothic Book" panose="020B0503020102020204" pitchFamily="34" charset="0"/>
            </a:endParaRPr>
          </a:p>
          <a:p>
            <a:endParaRPr lang="en-US" sz="2000" dirty="0">
              <a:latin typeface="Franklin Gothic Book" panose="020B0503020102020204" pitchFamily="34" charset="0"/>
            </a:endParaRPr>
          </a:p>
        </p:txBody>
      </p:sp>
      <p:sp>
        <p:nvSpPr>
          <p:cNvPr id="2" name="Title 1" hidden="1"/>
          <p:cNvSpPr>
            <a:spLocks noGrp="1"/>
          </p:cNvSpPr>
          <p:nvPr>
            <p:ph type="title"/>
          </p:nvPr>
        </p:nvSpPr>
        <p:spPr/>
        <p:txBody>
          <a:bodyPr/>
          <a:lstStyle/>
          <a:p>
            <a:r>
              <a:rPr lang="en-US" dirty="0"/>
              <a:t>Drill C</a:t>
            </a:r>
          </a:p>
        </p:txBody>
      </p:sp>
      <p:sp>
        <p:nvSpPr>
          <p:cNvPr id="3" name="Text Placeholder 2" hidden="1"/>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276550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8286750" cy="994172"/>
          </a:xfrm>
          <a:prstGeom prst="actionButtonHome">
            <a:avLst/>
          </a:prstGeom>
        </p:spPr>
        <p:txBody>
          <a:bodyPr>
            <a:normAutofit/>
          </a:bodyPr>
          <a:lstStyle/>
          <a:p>
            <a:r>
              <a:rPr lang="en-US" sz="3000" i="1" dirty="0">
                <a:solidFill>
                  <a:srgbClr val="000000"/>
                </a:solidFill>
                <a:cs typeface="Arial"/>
              </a:rPr>
              <a:t>Successful Goals of Care Conversations</a:t>
            </a:r>
          </a:p>
        </p:txBody>
      </p:sp>
      <p:pic>
        <p:nvPicPr>
          <p:cNvPr id="4" name="Picture 3" descr="soaring eagle" title="phot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14668" y="1276350"/>
            <a:ext cx="3005132" cy="1999207"/>
          </a:xfrm>
          <a:prstGeom prst="rect">
            <a:avLst/>
          </a:prstGeom>
        </p:spPr>
      </p:pic>
      <p:sp>
        <p:nvSpPr>
          <p:cNvPr id="13" name="TextBox 12"/>
          <p:cNvSpPr txBox="1"/>
          <p:nvPr/>
        </p:nvSpPr>
        <p:spPr>
          <a:xfrm>
            <a:off x="6267450" y="2091287"/>
            <a:ext cx="2266950" cy="523220"/>
          </a:xfrm>
          <a:prstGeom prst="rect">
            <a:avLst/>
          </a:prstGeom>
          <a:noFill/>
        </p:spPr>
        <p:txBody>
          <a:bodyPr wrap="square" rtlCol="0">
            <a:spAutoFit/>
          </a:bodyPr>
          <a:lstStyle/>
          <a:p>
            <a:pPr algn="ctr"/>
            <a:r>
              <a:rPr lang="en-US" sz="2800" b="1" dirty="0">
                <a:latin typeface="Franklin Gothic Book" panose="020B0503020102020204" pitchFamily="34" charset="0"/>
              </a:rPr>
              <a:t>KNOWLEDGE</a:t>
            </a:r>
          </a:p>
        </p:txBody>
      </p:sp>
      <p:sp>
        <p:nvSpPr>
          <p:cNvPr id="14" name="12-Point Star 13" descr="&quot;see handout&quot;" title="graphic"/>
          <p:cNvSpPr/>
          <p:nvPr/>
        </p:nvSpPr>
        <p:spPr>
          <a:xfrm>
            <a:off x="4038600" y="3638550"/>
            <a:ext cx="1524000" cy="1371600"/>
          </a:xfrm>
          <a:prstGeom prst="star12">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 name="TextBox 14"/>
          <p:cNvSpPr txBox="1"/>
          <p:nvPr/>
        </p:nvSpPr>
        <p:spPr>
          <a:xfrm>
            <a:off x="1295400" y="2091287"/>
            <a:ext cx="1371600" cy="523220"/>
          </a:xfrm>
          <a:prstGeom prst="rect">
            <a:avLst/>
          </a:prstGeom>
          <a:noFill/>
        </p:spPr>
        <p:txBody>
          <a:bodyPr wrap="square" rtlCol="0">
            <a:spAutoFit/>
          </a:bodyPr>
          <a:lstStyle/>
          <a:p>
            <a:pPr algn="ctr"/>
            <a:r>
              <a:rPr lang="en-US" sz="2800" b="1" dirty="0">
                <a:latin typeface="Franklin Gothic Book" panose="020B0503020102020204" pitchFamily="34" charset="0"/>
              </a:rPr>
              <a:t>SKILLS</a:t>
            </a:r>
          </a:p>
        </p:txBody>
      </p:sp>
      <p:sp>
        <p:nvSpPr>
          <p:cNvPr id="5" name="Rectangle 4"/>
          <p:cNvSpPr/>
          <p:nvPr/>
        </p:nvSpPr>
        <p:spPr>
          <a:xfrm>
            <a:off x="5436220" y="3943348"/>
            <a:ext cx="2862269" cy="646331"/>
          </a:xfrm>
          <a:prstGeom prst="rect">
            <a:avLst/>
          </a:prstGeom>
        </p:spPr>
        <p:txBody>
          <a:bodyPr wrap="square">
            <a:spAutoFit/>
          </a:bodyPr>
          <a:lstStyle/>
          <a:p>
            <a:pPr algn="ctr"/>
            <a:r>
              <a:rPr lang="en-US" dirty="0">
                <a:solidFill>
                  <a:prstClr val="black"/>
                </a:solidFill>
              </a:rPr>
              <a:t>CPR Outcomes </a:t>
            </a:r>
          </a:p>
          <a:p>
            <a:pPr algn="ctr"/>
            <a:r>
              <a:rPr lang="en-US" dirty="0">
                <a:solidFill>
                  <a:prstClr val="black"/>
                </a:solidFill>
              </a:rPr>
              <a:t>Patient Education Booklet</a:t>
            </a:r>
          </a:p>
        </p:txBody>
      </p:sp>
      <p:sp>
        <p:nvSpPr>
          <p:cNvPr id="6" name="TextBox 5"/>
          <p:cNvSpPr txBox="1"/>
          <p:nvPr/>
        </p:nvSpPr>
        <p:spPr>
          <a:xfrm>
            <a:off x="876300" y="3804849"/>
            <a:ext cx="3124200" cy="923330"/>
          </a:xfrm>
          <a:prstGeom prst="rect">
            <a:avLst/>
          </a:prstGeom>
          <a:noFill/>
        </p:spPr>
        <p:txBody>
          <a:bodyPr wrap="square" rtlCol="0">
            <a:spAutoFit/>
          </a:bodyPr>
          <a:lstStyle/>
          <a:p>
            <a:pPr algn="ctr"/>
            <a:r>
              <a:rPr lang="en-US" dirty="0"/>
              <a:t>Empathic Responses</a:t>
            </a:r>
          </a:p>
          <a:p>
            <a:pPr algn="ctr"/>
            <a:r>
              <a:rPr lang="en-US" dirty="0"/>
              <a:t>Responding to Challenging Questions</a:t>
            </a:r>
          </a:p>
        </p:txBody>
      </p:sp>
      <p:sp>
        <p:nvSpPr>
          <p:cNvPr id="7" name="TextBox 6"/>
          <p:cNvSpPr txBox="1"/>
          <p:nvPr/>
        </p:nvSpPr>
        <p:spPr>
          <a:xfrm>
            <a:off x="4114800" y="3943350"/>
            <a:ext cx="1295400" cy="646331"/>
          </a:xfrm>
          <a:prstGeom prst="rect">
            <a:avLst/>
          </a:prstGeom>
          <a:noFill/>
        </p:spPr>
        <p:txBody>
          <a:bodyPr wrap="square" rtlCol="0">
            <a:spAutoFit/>
          </a:bodyPr>
          <a:lstStyle/>
          <a:p>
            <a:pPr algn="ctr"/>
            <a:r>
              <a:rPr lang="en-US" dirty="0"/>
              <a:t>See Handouts</a:t>
            </a:r>
          </a:p>
        </p:txBody>
      </p:sp>
    </p:spTree>
    <p:extLst>
      <p:ext uri="{BB962C8B-B14F-4D97-AF65-F5344CB8AC3E}">
        <p14:creationId xmlns:p14="http://schemas.microsoft.com/office/powerpoint/2010/main" val="196122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1" name="Content Placeholder 13"/>
          <p:cNvSpPr txBox="1">
            <a:spLocks/>
          </p:cNvSpPr>
          <p:nvPr/>
        </p:nvSpPr>
        <p:spPr>
          <a:xfrm>
            <a:off x="923780" y="2695985"/>
            <a:ext cx="4029220" cy="24288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defTabSz="465875">
              <a:spcBef>
                <a:spcPts val="0"/>
              </a:spcBef>
              <a:spcAft>
                <a:spcPts val="1200"/>
              </a:spcAft>
              <a:buNone/>
              <a:defRPr/>
            </a:pPr>
            <a:r>
              <a:rPr lang="en-US" sz="2000" dirty="0">
                <a:solidFill>
                  <a:prstClr val="black"/>
                </a:solidFill>
                <a:latin typeface="Franklin Gothic Book" panose="020B0503020102020204" pitchFamily="34" charset="0"/>
              </a:rPr>
              <a:t>Thanks for helping me understand what you want.  Your daughter should know about this, too, since you chose her to communicate your decisions if you can’t speak for yourself.  Can you bring her with you to your next appointment? </a:t>
            </a:r>
          </a:p>
        </p:txBody>
      </p:sp>
      <p:sp>
        <p:nvSpPr>
          <p:cNvPr id="10" name="Title 1"/>
          <p:cNvSpPr txBox="1">
            <a:spLocks/>
          </p:cNvSpPr>
          <p:nvPr/>
        </p:nvSpPr>
        <p:spPr>
          <a:xfrm>
            <a:off x="923780" y="258017"/>
            <a:ext cx="77630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sz="2800" b="1" dirty="0">
                <a:solidFill>
                  <a:prstClr val="black"/>
                </a:solidFill>
                <a:latin typeface="Franklin Gothic Medium" charset="0"/>
                <a:ea typeface="Franklin Gothic Medium" charset="0"/>
                <a:cs typeface="Franklin Gothic Medium" charset="0"/>
              </a:rPr>
              <a:t>Drill C:  Next Steps</a:t>
            </a:r>
            <a:endParaRPr lang="en-US" sz="2000" b="1" dirty="0">
              <a:solidFill>
                <a:prstClr val="black"/>
              </a:solidFill>
              <a:latin typeface="Franklin Gothic Medium" charset="0"/>
              <a:ea typeface="Franklin Gothic Medium" charset="0"/>
              <a:cs typeface="Franklin Gothic Medium" charset="0"/>
            </a:endParaRPr>
          </a:p>
        </p:txBody>
      </p:sp>
      <p:sp>
        <p:nvSpPr>
          <p:cNvPr id="7"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pic>
        <p:nvPicPr>
          <p:cNvPr id="9" name="Content Placeholder 7" descr="outline of a female clinician's head and shoulders with stethoscope" title="Clinician Clip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05697" y="1581151"/>
            <a:ext cx="1066800" cy="1048407"/>
          </a:xfrm>
          <a:prstGeom prst="rect">
            <a:avLst/>
          </a:prstGeom>
        </p:spPr>
      </p:pic>
      <p:sp>
        <p:nvSpPr>
          <p:cNvPr id="12"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pic>
        <p:nvPicPr>
          <p:cNvPr id="14" name="Picture 13" descr="outline of a male patient's head and shoulders" title="Patient Clipar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9047" y="1581151"/>
            <a:ext cx="1076325" cy="1061479"/>
          </a:xfrm>
          <a:prstGeom prst="rect">
            <a:avLst/>
          </a:prstGeom>
        </p:spPr>
      </p:pic>
      <p:sp>
        <p:nvSpPr>
          <p:cNvPr id="16" name="TextBox 15"/>
          <p:cNvSpPr txBox="1"/>
          <p:nvPr/>
        </p:nvSpPr>
        <p:spPr>
          <a:xfrm>
            <a:off x="5181601" y="2727735"/>
            <a:ext cx="3505200" cy="1905000"/>
          </a:xfrm>
          <a:prstGeom prst="rect">
            <a:avLst/>
          </a:prstGeom>
          <a:noFill/>
        </p:spPr>
        <p:txBody>
          <a:bodyPr wrap="square" lIns="0" tIns="0" rIns="0" bIns="0" rtlCol="0">
            <a:noAutofit/>
          </a:bodyPr>
          <a:lstStyle/>
          <a:p>
            <a:pPr marL="60323"/>
            <a:r>
              <a:rPr lang="en-US" sz="2000" dirty="0">
                <a:latin typeface="Franklin Gothic Book" panose="020B0503020102020204" pitchFamily="34" charset="0"/>
              </a:rPr>
              <a:t>That’s a good idea.  She might have some questions, and I want her to know what I want.</a:t>
            </a:r>
          </a:p>
        </p:txBody>
      </p:sp>
      <p:sp>
        <p:nvSpPr>
          <p:cNvPr id="2" name="Title 1" hidden="1"/>
          <p:cNvSpPr>
            <a:spLocks noGrp="1"/>
          </p:cNvSpPr>
          <p:nvPr>
            <p:ph type="title"/>
          </p:nvPr>
        </p:nvSpPr>
        <p:spPr/>
        <p:txBody>
          <a:bodyPr/>
          <a:lstStyle/>
          <a:p>
            <a:r>
              <a:rPr lang="en-US" dirty="0"/>
              <a:t>Drill C</a:t>
            </a:r>
          </a:p>
        </p:txBody>
      </p:sp>
      <p:sp>
        <p:nvSpPr>
          <p:cNvPr id="3" name="Text Placeholder 2" hidden="1"/>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656019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blue background"/>
          <p:cNvSpPr/>
          <p:nvPr/>
        </p:nvSpPr>
        <p:spPr>
          <a:xfrm>
            <a:off x="0" y="293902"/>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3A1C3"/>
              </a:solidFill>
            </a:endParaRPr>
          </a:p>
        </p:txBody>
      </p:sp>
      <p:sp>
        <p:nvSpPr>
          <p:cNvPr id="10" name="Title 1"/>
          <p:cNvSpPr txBox="1">
            <a:spLocks/>
          </p:cNvSpPr>
          <p:nvPr/>
        </p:nvSpPr>
        <p:spPr>
          <a:xfrm>
            <a:off x="923780" y="258017"/>
            <a:ext cx="7763021" cy="625156"/>
          </a:xfrm>
          <a:prstGeom prst="rect">
            <a:avLst/>
          </a:prstGeom>
        </p:spPr>
        <p:txBody>
          <a:bodyPr vert="horz" lIns="0" tIns="0" rIns="0" bIns="0" rtlCol="0" anchor="ctr" anchorCtr="0">
            <a:noAutofit/>
          </a:bodyPr>
          <a:lstStyle>
            <a:lvl1pPr algn="l" defTabSz="914400" rtl="0" eaLnBrk="1" latinLnBrk="0" hangingPunct="1">
              <a:spcBef>
                <a:spcPct val="0"/>
              </a:spcBef>
              <a:buNone/>
              <a:defRPr sz="2600" kern="1200">
                <a:solidFill>
                  <a:schemeClr val="tx1"/>
                </a:solidFill>
                <a:latin typeface="+mj-lt"/>
                <a:ea typeface="+mj-ea"/>
                <a:cs typeface="+mj-cs"/>
              </a:defRPr>
            </a:lvl1pPr>
          </a:lstStyle>
          <a:p>
            <a:r>
              <a:rPr lang="en-US" sz="2800" b="1" dirty="0">
                <a:solidFill>
                  <a:prstClr val="black"/>
                </a:solidFill>
                <a:latin typeface="Franklin Gothic Medium" charset="0"/>
                <a:ea typeface="Franklin Gothic Medium" charset="0"/>
                <a:cs typeface="Franklin Gothic Medium" charset="0"/>
              </a:rPr>
              <a:t>Drill C:  Next Steps</a:t>
            </a:r>
            <a:endParaRPr lang="en-US" sz="2000" b="1" dirty="0">
              <a:solidFill>
                <a:prstClr val="black"/>
              </a:solidFill>
              <a:latin typeface="Franklin Gothic Medium" charset="0"/>
              <a:ea typeface="Franklin Gothic Medium" charset="0"/>
              <a:cs typeface="Franklin Gothic Medium" charset="0"/>
            </a:endParaRPr>
          </a:p>
        </p:txBody>
      </p:sp>
      <p:sp>
        <p:nvSpPr>
          <p:cNvPr id="7" name="Text Placeholder 2"/>
          <p:cNvSpPr txBox="1">
            <a:spLocks/>
          </p:cNvSpPr>
          <p:nvPr/>
        </p:nvSpPr>
        <p:spPr>
          <a:xfrm>
            <a:off x="923780" y="1037990"/>
            <a:ext cx="3840163" cy="520888"/>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Patient</a:t>
            </a:r>
          </a:p>
        </p:txBody>
      </p:sp>
      <p:sp>
        <p:nvSpPr>
          <p:cNvPr id="12" name="Text Placeholder 3"/>
          <p:cNvSpPr txBox="1">
            <a:spLocks/>
          </p:cNvSpPr>
          <p:nvPr/>
        </p:nvSpPr>
        <p:spPr>
          <a:xfrm>
            <a:off x="5047130" y="1056752"/>
            <a:ext cx="3840163" cy="521017"/>
          </a:xfrm>
          <a:prstGeom prst="rect">
            <a:avLst/>
          </a:prstGeom>
          <a:solidFill>
            <a:schemeClr val="accent4">
              <a:lumMod val="20000"/>
              <a:lumOff val="80000"/>
            </a:schemeClr>
          </a:solidFill>
        </p:spPr>
        <p:txBody>
          <a:bodyPr vert="horz" lIns="0" tIns="0" rIns="0" bIns="0" rtlCol="0" anchor="ctr" anchorCtr="0">
            <a:normAutofit/>
          </a:bodyPr>
          <a:lstStyle>
            <a:lvl1pPr marL="0" indent="0" algn="ctr" defTabSz="685800" rtl="0" eaLnBrk="1" latinLnBrk="0" hangingPunct="1">
              <a:lnSpc>
                <a:spcPct val="90000"/>
              </a:lnSpc>
              <a:spcBef>
                <a:spcPts val="750"/>
              </a:spcBef>
              <a:buFontTx/>
              <a:buNone/>
              <a:defRPr sz="20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prstClr val="black"/>
                </a:solidFill>
              </a:rPr>
              <a:t>Clinician</a:t>
            </a:r>
          </a:p>
        </p:txBody>
      </p:sp>
      <p:sp>
        <p:nvSpPr>
          <p:cNvPr id="2" name="Title 1" hidden="1"/>
          <p:cNvSpPr>
            <a:spLocks noGrp="1"/>
          </p:cNvSpPr>
          <p:nvPr>
            <p:ph type="title"/>
          </p:nvPr>
        </p:nvSpPr>
        <p:spPr/>
        <p:txBody>
          <a:bodyPr/>
          <a:lstStyle/>
          <a:p>
            <a:r>
              <a:rPr lang="en-US" dirty="0"/>
              <a:t>Drill C</a:t>
            </a:r>
          </a:p>
        </p:txBody>
      </p:sp>
      <p:sp>
        <p:nvSpPr>
          <p:cNvPr id="3" name="Text Placeholder 2" hidden="1"/>
          <p:cNvSpPr>
            <a:spLocks noGrp="1"/>
          </p:cNvSpPr>
          <p:nvPr>
            <p:ph type="body" sz="quarter" idx="13"/>
          </p:nvPr>
        </p:nvSpPr>
        <p:spPr/>
        <p:txBody>
          <a:bodyPr/>
          <a:lstStyle/>
          <a:p>
            <a:endParaRPr lang="en-US"/>
          </a:p>
        </p:txBody>
      </p:sp>
      <p:pic>
        <p:nvPicPr>
          <p:cNvPr id="15" name="Picture 14" descr="outline of a male patient's head and shoulders" title="Patient Clipart">
            <a:extLst>
              <a:ext uri="{FF2B5EF4-FFF2-40B4-BE49-F238E27FC236}">
                <a16:creationId xmlns:a16="http://schemas.microsoft.com/office/drawing/2014/main" id="{166246ED-0FFE-4CDD-ACC4-EDD3A36819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0" y="1581151"/>
            <a:ext cx="1076325" cy="1061479"/>
          </a:xfrm>
          <a:prstGeom prst="rect">
            <a:avLst/>
          </a:prstGeom>
        </p:spPr>
      </p:pic>
      <p:pic>
        <p:nvPicPr>
          <p:cNvPr id="17" name="Content Placeholder 7" descr="outline of a female clinician's head and shoulders with stethoscope" title="Clinician Clipart">
            <a:extLst>
              <a:ext uri="{FF2B5EF4-FFF2-40B4-BE49-F238E27FC236}">
                <a16:creationId xmlns:a16="http://schemas.microsoft.com/office/drawing/2014/main" id="{2ED05E07-D567-4E93-9BEB-20BE2327E3E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00800" y="1581151"/>
            <a:ext cx="1066800" cy="1048407"/>
          </a:xfrm>
          <a:prstGeom prst="rect">
            <a:avLst/>
          </a:prstGeom>
        </p:spPr>
      </p:pic>
    </p:spTree>
    <p:extLst>
      <p:ext uri="{BB962C8B-B14F-4D97-AF65-F5344CB8AC3E}">
        <p14:creationId xmlns:p14="http://schemas.microsoft.com/office/powerpoint/2010/main" val="1180055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lvl="1"/>
            <a:endParaRPr lang="en-US" dirty="0"/>
          </a:p>
          <a:p>
            <a:r>
              <a:rPr lang="en-US" dirty="0"/>
              <a:t>How did it feel to say the words?</a:t>
            </a:r>
          </a:p>
          <a:p>
            <a:r>
              <a:rPr lang="en-US" dirty="0"/>
              <a:t>One thing you noticed as the clinician</a:t>
            </a:r>
          </a:p>
          <a:p>
            <a:r>
              <a:rPr lang="en-US" dirty="0"/>
              <a:t>One thing you noticed as the patient</a:t>
            </a:r>
          </a:p>
          <a:p>
            <a:endParaRPr lang="en-US" dirty="0"/>
          </a:p>
        </p:txBody>
      </p:sp>
      <p:sp>
        <p:nvSpPr>
          <p:cNvPr id="4" name="Title 3" hidden="1"/>
          <p:cNvSpPr>
            <a:spLocks noGrp="1"/>
          </p:cNvSpPr>
          <p:nvPr>
            <p:ph type="title"/>
          </p:nvPr>
        </p:nvSpPr>
        <p:spPr/>
        <p:txBody>
          <a:bodyPr/>
          <a:lstStyle/>
          <a:p>
            <a:r>
              <a:rPr lang="en-US" dirty="0"/>
              <a:t>title</a:t>
            </a:r>
          </a:p>
        </p:txBody>
      </p:sp>
      <p:sp>
        <p:nvSpPr>
          <p:cNvPr id="6" name="Rectangle 5" title="yellow background"/>
          <p:cNvSpPr/>
          <p:nvPr/>
        </p:nvSpPr>
        <p:spPr>
          <a:xfrm>
            <a:off x="0" y="293901"/>
            <a:ext cx="9144000" cy="60626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8"/>
          <p:cNvSpPr txBox="1">
            <a:spLocks/>
          </p:cNvSpPr>
          <p:nvPr/>
        </p:nvSpPr>
        <p:spPr>
          <a:xfrm>
            <a:off x="914400" y="285750"/>
            <a:ext cx="5530628" cy="606137"/>
          </a:xfrm>
          <a:prstGeom prst="rect">
            <a:avLst/>
          </a:prstGeom>
        </p:spPr>
        <p:txBody>
          <a:bodyPr vert="horz" lIns="0" tIns="0" rIns="0" bIns="0" rtlCol="0" anchor="ctr" anchorCtr="0">
            <a:noAutofit/>
          </a:bodyPr>
          <a:lstStyle>
            <a:lvl1pPr algn="l" defTabSz="685800" rtl="0" eaLnBrk="1" latinLnBrk="0" hangingPunct="1">
              <a:lnSpc>
                <a:spcPct val="90000"/>
              </a:lnSpc>
              <a:spcBef>
                <a:spcPct val="0"/>
              </a:spcBef>
              <a:buNone/>
              <a:defRPr sz="2600" b="1" kern="1200">
                <a:solidFill>
                  <a:schemeClr val="tx1"/>
                </a:solidFill>
                <a:latin typeface="Franklin Gothic Medium" charset="0"/>
                <a:ea typeface="Franklin Gothic Medium" charset="0"/>
                <a:cs typeface="Franklin Gothic Medium" charset="0"/>
              </a:defRPr>
            </a:lvl1pPr>
          </a:lstStyle>
          <a:p>
            <a:r>
              <a:rPr lang="en-US" dirty="0"/>
              <a:t>Debrief</a:t>
            </a:r>
          </a:p>
        </p:txBody>
      </p:sp>
    </p:spTree>
    <p:extLst>
      <p:ext uri="{BB962C8B-B14F-4D97-AF65-F5344CB8AC3E}">
        <p14:creationId xmlns:p14="http://schemas.microsoft.com/office/powerpoint/2010/main" val="3468274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a:spLocks noGrp="1"/>
          </p:cNvSpPr>
          <p:nvPr>
            <p:ph sz="half" idx="1"/>
          </p:nvPr>
        </p:nvSpPr>
        <p:spPr>
          <a:xfrm>
            <a:off x="1752600" y="1352550"/>
            <a:ext cx="7010400" cy="3657600"/>
          </a:xfrm>
        </p:spPr>
        <p:txBody>
          <a:bodyPr>
            <a:normAutofit/>
          </a:bodyPr>
          <a:lstStyle/>
          <a:p>
            <a:r>
              <a:rPr lang="en-US" sz="2400" b="1" dirty="0">
                <a:solidFill>
                  <a:schemeClr val="tx1"/>
                </a:solidFill>
              </a:rPr>
              <a:t>If goals point to a clear LST plan</a:t>
            </a:r>
            <a:r>
              <a:rPr lang="en-US" sz="2400" dirty="0">
                <a:solidFill>
                  <a:schemeClr val="tx1"/>
                </a:solidFill>
              </a:rPr>
              <a:t>, ask permission and make a recommendation</a:t>
            </a:r>
          </a:p>
          <a:p>
            <a:r>
              <a:rPr lang="en-US" sz="2400" b="1" dirty="0"/>
              <a:t>If goals don’t point to a clear LST plan</a:t>
            </a:r>
            <a:r>
              <a:rPr lang="en-US" sz="2400" dirty="0"/>
              <a:t>:</a:t>
            </a:r>
          </a:p>
          <a:p>
            <a:pPr lvl="1"/>
            <a:r>
              <a:rPr lang="en-US" sz="2000" dirty="0"/>
              <a:t>Ask permission to talk about treatments the patient may or may not want</a:t>
            </a:r>
          </a:p>
          <a:p>
            <a:pPr lvl="1"/>
            <a:r>
              <a:rPr lang="en-US" sz="2000" dirty="0"/>
              <a:t>Assess understanding of the treatment</a:t>
            </a:r>
          </a:p>
          <a:p>
            <a:pPr lvl="1"/>
            <a:r>
              <a:rPr lang="en-US" sz="2000" dirty="0"/>
              <a:t>Asses information the patient wants and provide it</a:t>
            </a:r>
          </a:p>
          <a:p>
            <a:r>
              <a:rPr lang="en-US" sz="2400" b="1" dirty="0"/>
              <a:t>Explore decisions that do not appear to match goals</a:t>
            </a:r>
          </a:p>
          <a:p>
            <a:endParaRPr lang="en-US" sz="2400" dirty="0">
              <a:solidFill>
                <a:schemeClr val="tx1"/>
              </a:solidFill>
            </a:endParaRPr>
          </a:p>
          <a:p>
            <a:pPr lvl="1"/>
            <a:endParaRPr lang="en-US" dirty="0"/>
          </a:p>
          <a:p>
            <a:pPr lvl="1"/>
            <a:endParaRPr lang="en-US" dirty="0"/>
          </a:p>
          <a:p>
            <a:endParaRPr lang="en-US" dirty="0"/>
          </a:p>
        </p:txBody>
      </p:sp>
      <p:sp>
        <p:nvSpPr>
          <p:cNvPr id="3" name="Title 2"/>
          <p:cNvSpPr>
            <a:spLocks noGrp="1"/>
          </p:cNvSpPr>
          <p:nvPr>
            <p:ph type="title"/>
          </p:nvPr>
        </p:nvSpPr>
        <p:spPr/>
        <p:txBody>
          <a:bodyPr/>
          <a:lstStyle/>
          <a:p>
            <a:r>
              <a:rPr lang="en-US" dirty="0"/>
              <a:t>Summary: Discussing LST  </a:t>
            </a:r>
          </a:p>
        </p:txBody>
      </p:sp>
    </p:spTree>
    <p:extLst>
      <p:ext uri="{BB962C8B-B14F-4D97-AF65-F5344CB8AC3E}">
        <p14:creationId xmlns:p14="http://schemas.microsoft.com/office/powerpoint/2010/main" val="1746116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67100" y="2495550"/>
            <a:ext cx="4800600" cy="2286000"/>
          </a:xfrm>
        </p:spPr>
        <p:txBody>
          <a:bodyPr anchor="t">
            <a:noAutofit/>
          </a:bodyPr>
          <a:lstStyle/>
          <a:p>
            <a:pPr>
              <a:lnSpc>
                <a:spcPct val="100000"/>
              </a:lnSpc>
            </a:pPr>
            <a:r>
              <a:rPr lang="en-US" sz="2000" dirty="0">
                <a:solidFill>
                  <a:srgbClr val="C00000"/>
                </a:solidFill>
              </a:rPr>
              <a:t>What surprised you?</a:t>
            </a:r>
            <a:br>
              <a:rPr lang="en-US" sz="1100" dirty="0">
                <a:solidFill>
                  <a:srgbClr val="C00000"/>
                </a:solidFill>
              </a:rPr>
            </a:br>
            <a:br>
              <a:rPr lang="en-US" sz="1100" dirty="0">
                <a:solidFill>
                  <a:srgbClr val="C00000"/>
                </a:solidFill>
              </a:rPr>
            </a:br>
            <a:r>
              <a:rPr lang="en-US" sz="2000" dirty="0">
                <a:solidFill>
                  <a:srgbClr val="C00000"/>
                </a:solidFill>
              </a:rPr>
              <a:t>What do you want to take forward?</a:t>
            </a:r>
            <a:br>
              <a:rPr lang="en-US" sz="1100" dirty="0">
                <a:solidFill>
                  <a:srgbClr val="C00000"/>
                </a:solidFill>
              </a:rPr>
            </a:br>
            <a:br>
              <a:rPr lang="en-US" sz="1100" dirty="0">
                <a:solidFill>
                  <a:srgbClr val="C00000"/>
                </a:solidFill>
              </a:rPr>
            </a:br>
            <a:r>
              <a:rPr lang="en-US" sz="2000" dirty="0">
                <a:solidFill>
                  <a:srgbClr val="C00000"/>
                </a:solidFill>
              </a:rPr>
              <a:t>Anywhere you might get stuck? </a:t>
            </a:r>
            <a:br>
              <a:rPr lang="en-US" sz="1100" dirty="0">
                <a:solidFill>
                  <a:srgbClr val="C00000"/>
                </a:solidFill>
              </a:rPr>
            </a:br>
            <a:br>
              <a:rPr lang="en-US" sz="1100" dirty="0">
                <a:solidFill>
                  <a:srgbClr val="C00000"/>
                </a:solidFill>
              </a:rPr>
            </a:br>
            <a:r>
              <a:rPr lang="en-US" sz="2000" dirty="0">
                <a:solidFill>
                  <a:srgbClr val="C00000"/>
                </a:solidFill>
              </a:rPr>
              <a:t>What’s one thing you will try in the next two weeks?</a:t>
            </a:r>
          </a:p>
        </p:txBody>
      </p:sp>
      <p:sp>
        <p:nvSpPr>
          <p:cNvPr id="3" name="TextBox 2">
            <a:extLst>
              <a:ext uri="{FF2B5EF4-FFF2-40B4-BE49-F238E27FC236}">
                <a16:creationId xmlns:a16="http://schemas.microsoft.com/office/drawing/2014/main" id="{DB0C1A4E-02F2-492C-B204-58041B2F04DC}"/>
              </a:ext>
            </a:extLst>
          </p:cNvPr>
          <p:cNvSpPr txBox="1"/>
          <p:nvPr/>
        </p:nvSpPr>
        <p:spPr>
          <a:xfrm>
            <a:off x="2171700" y="269714"/>
            <a:ext cx="4800600" cy="1754326"/>
          </a:xfrm>
          <a:prstGeom prst="rect">
            <a:avLst/>
          </a:prstGeom>
          <a:solidFill>
            <a:schemeClr val="accent5">
              <a:lumMod val="20000"/>
              <a:lumOff val="80000"/>
            </a:schemeClr>
          </a:solidFill>
        </p:spPr>
        <p:txBody>
          <a:bodyPr wrap="square" rtlCol="0">
            <a:spAutoFit/>
          </a:bodyPr>
          <a:lstStyle/>
          <a:p>
            <a:r>
              <a:rPr lang="en-US" b="1" dirty="0">
                <a:solidFill>
                  <a:schemeClr val="tx1">
                    <a:lumMod val="95000"/>
                    <a:lumOff val="5000"/>
                  </a:schemeClr>
                </a:solidFill>
              </a:rPr>
              <a:t>Goals of Care Conversations:  REMAP</a:t>
            </a:r>
          </a:p>
          <a:p>
            <a:r>
              <a:rPr lang="en-US" b="1" dirty="0">
                <a:solidFill>
                  <a:schemeClr val="tx1">
                    <a:lumMod val="95000"/>
                    <a:lumOff val="5000"/>
                  </a:schemeClr>
                </a:solidFill>
              </a:rPr>
              <a:t>     </a:t>
            </a:r>
            <a:r>
              <a:rPr lang="en-US" b="1" dirty="0"/>
              <a:t>R</a:t>
            </a:r>
            <a:r>
              <a:rPr lang="en-US" dirty="0"/>
              <a:t>eassess understanding &amp; </a:t>
            </a:r>
            <a:r>
              <a:rPr lang="en-US" b="1" dirty="0"/>
              <a:t>R</a:t>
            </a:r>
            <a:r>
              <a:rPr lang="en-US" dirty="0"/>
              <a:t>eframe</a:t>
            </a:r>
          </a:p>
          <a:p>
            <a:r>
              <a:rPr lang="en-US" b="1" dirty="0"/>
              <a:t>     E</a:t>
            </a:r>
            <a:r>
              <a:rPr lang="en-US" dirty="0"/>
              <a:t>xpect emotion</a:t>
            </a:r>
          </a:p>
          <a:p>
            <a:r>
              <a:rPr lang="en-US" b="1" dirty="0">
                <a:solidFill>
                  <a:schemeClr val="tx1">
                    <a:lumMod val="95000"/>
                    <a:lumOff val="5000"/>
                  </a:schemeClr>
                </a:solidFill>
              </a:rPr>
              <a:t>     </a:t>
            </a:r>
            <a:r>
              <a:rPr lang="en-US" b="1" dirty="0"/>
              <a:t>M</a:t>
            </a:r>
            <a:r>
              <a:rPr lang="en-US" dirty="0">
                <a:solidFill>
                  <a:schemeClr val="tx1">
                    <a:lumMod val="95000"/>
                    <a:lumOff val="5000"/>
                  </a:schemeClr>
                </a:solidFill>
              </a:rPr>
              <a:t>ap out what’s important</a:t>
            </a:r>
          </a:p>
          <a:p>
            <a:r>
              <a:rPr lang="en-US" b="1" dirty="0">
                <a:solidFill>
                  <a:schemeClr val="tx1">
                    <a:lumMod val="95000"/>
                    <a:lumOff val="5000"/>
                  </a:schemeClr>
                </a:solidFill>
              </a:rPr>
              <a:t>     </a:t>
            </a:r>
            <a:r>
              <a:rPr lang="en-US" b="1" dirty="0">
                <a:solidFill>
                  <a:srgbClr val="A40000"/>
                </a:solidFill>
              </a:rPr>
              <a:t>A</a:t>
            </a:r>
            <a:r>
              <a:rPr lang="en-US" dirty="0">
                <a:solidFill>
                  <a:schemeClr val="tx1">
                    <a:lumMod val="95000"/>
                    <a:lumOff val="5000"/>
                  </a:schemeClr>
                </a:solidFill>
              </a:rPr>
              <a:t>lign with patient values</a:t>
            </a:r>
          </a:p>
          <a:p>
            <a:r>
              <a:rPr lang="en-US" b="1" dirty="0">
                <a:solidFill>
                  <a:schemeClr val="tx1">
                    <a:lumMod val="95000"/>
                    <a:lumOff val="5000"/>
                  </a:schemeClr>
                </a:solidFill>
              </a:rPr>
              <a:t>     </a:t>
            </a:r>
            <a:r>
              <a:rPr lang="en-US" b="1" dirty="0">
                <a:solidFill>
                  <a:srgbClr val="A40000"/>
                </a:solidFill>
              </a:rPr>
              <a:t>P</a:t>
            </a:r>
            <a:r>
              <a:rPr lang="en-US" dirty="0">
                <a:solidFill>
                  <a:schemeClr val="tx1">
                    <a:lumMod val="95000"/>
                    <a:lumOff val="5000"/>
                  </a:schemeClr>
                </a:solidFill>
              </a:rPr>
              <a:t>lan treatment to match patient values</a:t>
            </a:r>
          </a:p>
        </p:txBody>
      </p:sp>
      <p:sp>
        <p:nvSpPr>
          <p:cNvPr id="5" name="Rectangle 4">
            <a:extLst>
              <a:ext uri="{FF2B5EF4-FFF2-40B4-BE49-F238E27FC236}">
                <a16:creationId xmlns:a16="http://schemas.microsoft.com/office/drawing/2014/main" id="{4D6A459E-D7FA-402A-B6A6-52EEEF5FC4DF}"/>
              </a:ext>
              <a:ext uri="{C183D7F6-B498-43B3-948B-1728B52AA6E4}">
                <adec:decorative xmlns:adec="http://schemas.microsoft.com/office/drawing/2017/decorative" val="1"/>
              </a:ext>
            </a:extLst>
          </p:cNvPr>
          <p:cNvSpPr/>
          <p:nvPr/>
        </p:nvSpPr>
        <p:spPr>
          <a:xfrm>
            <a:off x="2438400" y="1657350"/>
            <a:ext cx="3810000" cy="30480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graphic of pen and paper">
            <a:extLst>
              <a:ext uri="{FF2B5EF4-FFF2-40B4-BE49-F238E27FC236}">
                <a16:creationId xmlns:a16="http://schemas.microsoft.com/office/drawing/2014/main" id="{C97855DD-9569-4D83-B1A6-F9EC0FEE07FC}"/>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6800" y="2509954"/>
            <a:ext cx="1956926" cy="2118777"/>
          </a:xfrm>
          <a:prstGeom prst="rect">
            <a:avLst/>
          </a:prstGeom>
        </p:spPr>
      </p:pic>
    </p:spTree>
    <p:extLst>
      <p:ext uri="{BB962C8B-B14F-4D97-AF65-F5344CB8AC3E}">
        <p14:creationId xmlns:p14="http://schemas.microsoft.com/office/powerpoint/2010/main" val="3504499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FFFFFF"/>
                </a:solidFill>
              </a:rPr>
              <a:t>Goals of Care Conversations </a:t>
            </a:r>
          </a:p>
        </p:txBody>
      </p:sp>
      <p:sp>
        <p:nvSpPr>
          <p:cNvPr id="3" name="Content Placeholder 2"/>
          <p:cNvSpPr>
            <a:spLocks noGrp="1"/>
          </p:cNvSpPr>
          <p:nvPr>
            <p:ph idx="1"/>
          </p:nvPr>
        </p:nvSpPr>
        <p:spPr>
          <a:xfrm>
            <a:off x="609600" y="733935"/>
            <a:ext cx="7848600" cy="3394472"/>
          </a:xfrm>
        </p:spPr>
        <p:txBody>
          <a:bodyPr>
            <a:normAutofit lnSpcReduction="10000"/>
          </a:bodyPr>
          <a:lstStyle/>
          <a:p>
            <a:pPr marL="0" indent="0">
              <a:buNone/>
            </a:pPr>
            <a:endParaRPr lang="en-US" dirty="0"/>
          </a:p>
          <a:p>
            <a:pPr marL="0" indent="0" algn="ctr">
              <a:lnSpc>
                <a:spcPct val="120000"/>
              </a:lnSpc>
              <a:buNone/>
            </a:pPr>
            <a:r>
              <a:rPr lang="en-US" dirty="0"/>
              <a:t>Goals of Care Conversations training materials were             developed and made available for public use through                       U.S. Department of Veterans Affairs contracts with VitalTalk</a:t>
            </a:r>
          </a:p>
          <a:p>
            <a:pPr marL="0" indent="0" algn="ctr">
              <a:buNone/>
            </a:pPr>
            <a:r>
              <a:rPr lang="en-US" sz="2100" dirty="0"/>
              <a:t>[Orders VA777-14-P-0400 and VA777-16-C-0015]. </a:t>
            </a:r>
          </a:p>
          <a:p>
            <a:pPr marL="0" indent="0">
              <a:buNone/>
            </a:pPr>
            <a:endParaRPr lang="en-US" sz="2300" dirty="0"/>
          </a:p>
          <a:p>
            <a:pPr marL="0" indent="0" algn="ctr">
              <a:buNone/>
            </a:pPr>
            <a:r>
              <a:rPr lang="en-US" dirty="0"/>
              <a:t>Materials are available for download from </a:t>
            </a:r>
          </a:p>
          <a:p>
            <a:pPr marL="0" indent="0" algn="ctr">
              <a:buNone/>
            </a:pPr>
            <a:r>
              <a:rPr lang="en-US" dirty="0"/>
              <a:t>VA National Center for Ethics in Health Care at</a:t>
            </a:r>
          </a:p>
          <a:p>
            <a:pPr marL="0" indent="0" algn="ctr">
              <a:buNone/>
            </a:pPr>
            <a:r>
              <a:rPr lang="en-US" dirty="0"/>
              <a:t>www.ethics.va.gov/goalsofcaretraining.asp.</a:t>
            </a:r>
            <a:endParaRPr lang="en-US" u="sng" dirty="0">
              <a:hlinkClick r:id="rId3"/>
            </a:endParaRPr>
          </a:p>
          <a:p>
            <a:pPr marL="0" indent="0">
              <a:buNone/>
            </a:pPr>
            <a:endParaRPr lang="en-US" dirty="0"/>
          </a:p>
        </p:txBody>
      </p:sp>
      <p:pic>
        <p:nvPicPr>
          <p:cNvPr id="8" name="Picture 7" descr="National Center for Ethics in Health Care logo" title="logo"/>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24400" y="4248150"/>
            <a:ext cx="3352800" cy="658586"/>
          </a:xfrm>
          <a:prstGeom prst="rect">
            <a:avLst/>
          </a:prstGeom>
        </p:spPr>
      </p:pic>
      <p:pic>
        <p:nvPicPr>
          <p:cNvPr id="9" name="Picture 8" descr="Vital Talk logo" title="logo"/>
          <p:cNvPicPr>
            <a:picLocks noChangeAspect="1"/>
          </p:cNvPicPr>
          <p:nvPr/>
        </p:nvPicPr>
        <p:blipFill>
          <a:blip r:embed="rId5"/>
          <a:stretch>
            <a:fillRect/>
          </a:stretch>
        </p:blipFill>
        <p:spPr>
          <a:xfrm>
            <a:off x="990600" y="4207952"/>
            <a:ext cx="2104069" cy="725998"/>
          </a:xfrm>
          <a:prstGeom prst="rect">
            <a:avLst/>
          </a:prstGeom>
        </p:spPr>
      </p:pic>
      <p:sp>
        <p:nvSpPr>
          <p:cNvPr id="6" name="TextBox 5"/>
          <p:cNvSpPr txBox="1"/>
          <p:nvPr/>
        </p:nvSpPr>
        <p:spPr>
          <a:xfrm>
            <a:off x="6211783" y="4857750"/>
            <a:ext cx="798617" cy="184666"/>
          </a:xfrm>
          <a:prstGeom prst="rect">
            <a:avLst/>
          </a:prstGeom>
          <a:noFill/>
        </p:spPr>
        <p:txBody>
          <a:bodyPr wrap="none" rtlCol="0">
            <a:spAutoFit/>
          </a:bodyPr>
          <a:lstStyle/>
          <a:p>
            <a:r>
              <a:rPr lang="en-US" sz="600" dirty="0">
                <a:solidFill>
                  <a:srgbClr val="002060"/>
                </a:solidFill>
              </a:rPr>
              <a:t>Published Jan. 2017</a:t>
            </a:r>
          </a:p>
        </p:txBody>
      </p:sp>
    </p:spTree>
    <p:extLst>
      <p:ext uri="{BB962C8B-B14F-4D97-AF65-F5344CB8AC3E}">
        <p14:creationId xmlns:p14="http://schemas.microsoft.com/office/powerpoint/2010/main" val="356397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457201"/>
            <a:ext cx="5295900" cy="1123949"/>
          </a:xfrm>
        </p:spPr>
        <p:txBody>
          <a:bodyPr>
            <a:normAutofit/>
          </a:bodyPr>
          <a:lstStyle/>
          <a:p>
            <a:pPr algn="l"/>
            <a:r>
              <a:rPr lang="en-US" sz="2800" i="1" dirty="0"/>
              <a:t>What are some unintended consequences of the following?</a:t>
            </a:r>
          </a:p>
        </p:txBody>
      </p:sp>
      <p:sp>
        <p:nvSpPr>
          <p:cNvPr id="3" name="Subtitle 2"/>
          <p:cNvSpPr>
            <a:spLocks noGrp="1"/>
          </p:cNvSpPr>
          <p:nvPr>
            <p:ph type="subTitle" idx="1"/>
          </p:nvPr>
        </p:nvSpPr>
        <p:spPr>
          <a:xfrm>
            <a:off x="2362200" y="1962150"/>
            <a:ext cx="5943600" cy="2571750"/>
          </a:xfrm>
        </p:spPr>
        <p:txBody>
          <a:bodyPr>
            <a:normAutofit fontScale="92500" lnSpcReduction="20000"/>
          </a:bodyPr>
          <a:lstStyle/>
          <a:p>
            <a:pPr marL="342900" indent="-297656" algn="l">
              <a:lnSpc>
                <a:spcPct val="100000"/>
              </a:lnSpc>
              <a:buFont typeface="Wingdings" charset="2"/>
              <a:buChar char="ü"/>
              <a:tabLst>
                <a:tab pos="1196579" algn="l"/>
              </a:tabLst>
            </a:pPr>
            <a:r>
              <a:rPr lang="en-US" sz="2400" dirty="0"/>
              <a:t>Would you like us to try to </a:t>
            </a:r>
            <a:r>
              <a:rPr lang="en-US" sz="2400" b="1" u="sng" dirty="0"/>
              <a:t>restart</a:t>
            </a:r>
            <a:r>
              <a:rPr lang="en-US" sz="2400" b="1" dirty="0"/>
              <a:t> </a:t>
            </a:r>
            <a:r>
              <a:rPr lang="en-US" sz="2400" dirty="0"/>
              <a:t>your heart?</a:t>
            </a:r>
          </a:p>
          <a:p>
            <a:pPr marL="342900" indent="-297656" algn="l">
              <a:lnSpc>
                <a:spcPct val="100000"/>
              </a:lnSpc>
              <a:buFont typeface="Wingdings" charset="2"/>
              <a:buChar char="ü"/>
              <a:tabLst>
                <a:tab pos="1196579" algn="l"/>
              </a:tabLst>
            </a:pPr>
            <a:endParaRPr lang="en-US" sz="2400" dirty="0"/>
          </a:p>
          <a:p>
            <a:pPr marL="342900" indent="-297656" algn="l">
              <a:lnSpc>
                <a:spcPct val="110000"/>
              </a:lnSpc>
              <a:buFont typeface="Wingdings" charset="2"/>
              <a:buChar char="ü"/>
              <a:tabLst>
                <a:tab pos="1196579" algn="l"/>
              </a:tabLst>
            </a:pPr>
            <a:r>
              <a:rPr lang="en-US" sz="2400" dirty="0"/>
              <a:t>Would you like us to do </a:t>
            </a:r>
            <a:r>
              <a:rPr lang="en-US" sz="2400" b="1" u="sng" dirty="0"/>
              <a:t>everything possible</a:t>
            </a:r>
            <a:r>
              <a:rPr lang="en-US" sz="2400" dirty="0"/>
              <a:t> if your father’s heart stops beating and he stops breathing?</a:t>
            </a:r>
          </a:p>
          <a:p>
            <a:pPr marL="342900" indent="-297656" algn="l">
              <a:lnSpc>
                <a:spcPct val="100000"/>
              </a:lnSpc>
              <a:buFont typeface="Wingdings" charset="2"/>
              <a:buChar char="ü"/>
              <a:tabLst>
                <a:tab pos="1196579" algn="l"/>
              </a:tabLst>
            </a:pPr>
            <a:endParaRPr lang="en-US" sz="2400" dirty="0"/>
          </a:p>
          <a:p>
            <a:pPr marL="342900" indent="-297656" algn="l">
              <a:lnSpc>
                <a:spcPct val="100000"/>
              </a:lnSpc>
              <a:buFont typeface="Wingdings" charset="2"/>
              <a:buChar char="ü"/>
              <a:tabLst>
                <a:tab pos="1196579" algn="l"/>
              </a:tabLst>
            </a:pPr>
            <a:r>
              <a:rPr lang="en-US" sz="2400" dirty="0"/>
              <a:t>I think it’s time to </a:t>
            </a:r>
            <a:r>
              <a:rPr lang="en-US" sz="2400" b="1" u="sng" dirty="0"/>
              <a:t>withdraw care</a:t>
            </a:r>
            <a:r>
              <a:rPr lang="en-US" sz="2400" dirty="0"/>
              <a:t>.</a:t>
            </a:r>
          </a:p>
          <a:p>
            <a:pPr marL="342900" indent="-297656" algn="l">
              <a:lnSpc>
                <a:spcPct val="100000"/>
              </a:lnSpc>
              <a:buFont typeface="Wingdings" charset="2"/>
              <a:buChar char="ü"/>
              <a:tabLst>
                <a:tab pos="1196579" algn="l"/>
              </a:tabLst>
            </a:pPr>
            <a:endParaRPr lang="en-US" dirty="0"/>
          </a:p>
          <a:p>
            <a:pPr>
              <a:lnSpc>
                <a:spcPct val="100000"/>
              </a:lnSpc>
              <a:tabLst>
                <a:tab pos="1196579" algn="l"/>
              </a:tabLst>
            </a:pPr>
            <a:endParaRPr lang="en-US" dirty="0"/>
          </a:p>
          <a:p>
            <a:pPr marL="342900" indent="-342900">
              <a:lnSpc>
                <a:spcPct val="100000"/>
              </a:lnSpc>
              <a:buFont typeface="Wingdings" charset="2"/>
              <a:buAutoNum type="arabicPlain"/>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114662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457201"/>
            <a:ext cx="5219700" cy="1123949"/>
          </a:xfrm>
        </p:spPr>
        <p:txBody>
          <a:bodyPr>
            <a:normAutofit/>
          </a:bodyPr>
          <a:lstStyle/>
          <a:p>
            <a:pPr algn="l"/>
            <a:r>
              <a:rPr lang="en-US" sz="2800" i="1" dirty="0"/>
              <a:t>What are some unintended consequences of the following?</a:t>
            </a:r>
          </a:p>
        </p:txBody>
      </p:sp>
      <p:sp>
        <p:nvSpPr>
          <p:cNvPr id="3" name="Subtitle 2"/>
          <p:cNvSpPr>
            <a:spLocks noGrp="1"/>
          </p:cNvSpPr>
          <p:nvPr>
            <p:ph type="subTitle" idx="1"/>
          </p:nvPr>
        </p:nvSpPr>
        <p:spPr>
          <a:xfrm>
            <a:off x="1828800" y="1809750"/>
            <a:ext cx="6705600" cy="2667000"/>
          </a:xfrm>
        </p:spPr>
        <p:txBody>
          <a:bodyPr>
            <a:normAutofit lnSpcReduction="10000"/>
          </a:bodyPr>
          <a:lstStyle/>
          <a:p>
            <a:pPr marL="342900" indent="-297656" algn="l">
              <a:lnSpc>
                <a:spcPct val="110000"/>
              </a:lnSpc>
              <a:buFont typeface="Wingdings" charset="2"/>
              <a:buChar char="ü"/>
              <a:tabLst>
                <a:tab pos="1196579" algn="l"/>
              </a:tabLst>
            </a:pPr>
            <a:r>
              <a:rPr lang="en-US" sz="2200" dirty="0">
                <a:ea typeface="ＭＳ Ｐゴシック" charset="0"/>
                <a:cs typeface="Arial" charset="0"/>
              </a:rPr>
              <a:t>Would you like us, in what would naturally be your final moments, to press on your chest and break your ribs, shove a tube down your throat and poke you with needles in lots of places in a chaotic attempt that has a very small chance of giving you more time to be technically alive but unlikely to ever return to meaningful communication with others?</a:t>
            </a:r>
            <a:endParaRPr lang="en-US" sz="1950" dirty="0"/>
          </a:p>
          <a:p>
            <a:pPr marL="342900" indent="-297656" algn="l">
              <a:lnSpc>
                <a:spcPct val="100000"/>
              </a:lnSpc>
              <a:buFont typeface="Wingdings" charset="2"/>
              <a:buChar char="ü"/>
              <a:tabLst>
                <a:tab pos="1196579" algn="l"/>
              </a:tabLst>
            </a:pPr>
            <a:endParaRPr lang="en-US" dirty="0"/>
          </a:p>
          <a:p>
            <a:pPr>
              <a:lnSpc>
                <a:spcPct val="100000"/>
              </a:lnSpc>
              <a:tabLst>
                <a:tab pos="1196579" algn="l"/>
              </a:tabLst>
            </a:pPr>
            <a:endParaRPr lang="en-US" dirty="0"/>
          </a:p>
          <a:p>
            <a:pPr marL="342900" indent="-342900">
              <a:lnSpc>
                <a:spcPct val="100000"/>
              </a:lnSpc>
              <a:buFont typeface="Wingdings" charset="2"/>
              <a:buAutoNum type="arabicPlain"/>
            </a:pPr>
            <a:endParaRPr lang="en-US" dirty="0"/>
          </a:p>
          <a:p>
            <a:endParaRPr lang="en-US" dirty="0"/>
          </a:p>
          <a:p>
            <a:endParaRPr lang="en-US" dirty="0"/>
          </a:p>
          <a:p>
            <a:endParaRPr lang="en-US" dirty="0"/>
          </a:p>
          <a:p>
            <a:endParaRPr lang="en-US" dirty="0"/>
          </a:p>
        </p:txBody>
      </p:sp>
      <p:sp>
        <p:nvSpPr>
          <p:cNvPr id="5" name="TextBox 4"/>
          <p:cNvSpPr txBox="1"/>
          <p:nvPr/>
        </p:nvSpPr>
        <p:spPr>
          <a:xfrm>
            <a:off x="1143000" y="4552950"/>
            <a:ext cx="7543800" cy="276999"/>
          </a:xfrm>
          <a:prstGeom prst="rect">
            <a:avLst/>
          </a:prstGeom>
          <a:noFill/>
        </p:spPr>
        <p:txBody>
          <a:bodyPr wrap="square" rtlCol="0">
            <a:spAutoFit/>
          </a:bodyPr>
          <a:lstStyle/>
          <a:p>
            <a:r>
              <a:rPr lang="en-US" sz="1200" dirty="0"/>
              <a:t>http://www.cunniffdixon.org/resource/do-not-punctuate-the-end-of-your-life-with-a-senseless-act-of-brutality-2/</a:t>
            </a:r>
          </a:p>
        </p:txBody>
      </p:sp>
    </p:spTree>
    <p:extLst>
      <p:ext uri="{BB962C8B-B14F-4D97-AF65-F5344CB8AC3E}">
        <p14:creationId xmlns:p14="http://schemas.microsoft.com/office/powerpoint/2010/main" val="454821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78633"/>
            <a:ext cx="9144000" cy="1254919"/>
          </a:xfrm>
        </p:spPr>
        <p:txBody>
          <a:bodyPr>
            <a:normAutofit/>
          </a:bodyPr>
          <a:lstStyle/>
          <a:p>
            <a:r>
              <a:rPr lang="en-US" sz="3600" i="1" dirty="0"/>
              <a:t>Our role </a:t>
            </a:r>
            <a:br>
              <a:rPr lang="en-US" sz="2800" i="1" dirty="0"/>
            </a:br>
            <a:endParaRPr lang="en-US" sz="2800" i="1" dirty="0"/>
          </a:p>
        </p:txBody>
      </p:sp>
      <p:sp>
        <p:nvSpPr>
          <p:cNvPr id="3" name="Subtitle 2"/>
          <p:cNvSpPr>
            <a:spLocks noGrp="1"/>
          </p:cNvSpPr>
          <p:nvPr>
            <p:ph type="subTitle" idx="1"/>
          </p:nvPr>
        </p:nvSpPr>
        <p:spPr>
          <a:xfrm>
            <a:off x="2438400" y="1657350"/>
            <a:ext cx="5867400" cy="3200400"/>
          </a:xfrm>
        </p:spPr>
        <p:txBody>
          <a:bodyPr>
            <a:noAutofit/>
          </a:bodyPr>
          <a:lstStyle/>
          <a:p>
            <a:pPr algn="l">
              <a:lnSpc>
                <a:spcPct val="100000"/>
              </a:lnSpc>
              <a:spcAft>
                <a:spcPts val="450"/>
              </a:spcAft>
            </a:pPr>
            <a:r>
              <a:rPr lang="en-US" sz="2200" dirty="0"/>
              <a:t>Ensure patients receive treatment consistent with their values and goals by helping them…</a:t>
            </a:r>
          </a:p>
          <a:p>
            <a:pPr marL="342900" indent="-342900" algn="l">
              <a:lnSpc>
                <a:spcPct val="100000"/>
              </a:lnSpc>
              <a:spcAft>
                <a:spcPts val="450"/>
              </a:spcAft>
              <a:buFont typeface="Wingdings" panose="05000000000000000000" pitchFamily="2" charset="2"/>
              <a:buChar char="ü"/>
            </a:pPr>
            <a:r>
              <a:rPr lang="en-US" sz="2200" dirty="0"/>
              <a:t>Define what is important to them</a:t>
            </a:r>
          </a:p>
          <a:p>
            <a:pPr marL="342900" indent="-342900" algn="l">
              <a:lnSpc>
                <a:spcPct val="100000"/>
              </a:lnSpc>
              <a:spcAft>
                <a:spcPts val="450"/>
              </a:spcAft>
              <a:buFont typeface="Wingdings" panose="05000000000000000000" pitchFamily="2" charset="2"/>
              <a:buChar char="ü"/>
            </a:pPr>
            <a:r>
              <a:rPr lang="en-US" sz="2200" dirty="0"/>
              <a:t>Understand outcomes – is the treatment likely to help them meet their goals? </a:t>
            </a:r>
          </a:p>
          <a:p>
            <a:pPr marL="342900" indent="-342900" algn="l">
              <a:lnSpc>
                <a:spcPct val="100000"/>
              </a:lnSpc>
              <a:spcAft>
                <a:spcPts val="450"/>
              </a:spcAft>
              <a:buFont typeface="Wingdings" panose="05000000000000000000" pitchFamily="2" charset="2"/>
              <a:buChar char="ü"/>
            </a:pPr>
            <a:r>
              <a:rPr lang="en-US" sz="2200" dirty="0"/>
              <a:t>Make informed decisions</a:t>
            </a:r>
          </a:p>
          <a:p>
            <a:endParaRPr lang="en-US" sz="2200" dirty="0"/>
          </a:p>
          <a:p>
            <a:endParaRPr lang="en-US" sz="2200" dirty="0"/>
          </a:p>
        </p:txBody>
      </p:sp>
    </p:spTree>
    <p:extLst>
      <p:ext uri="{BB962C8B-B14F-4D97-AF65-F5344CB8AC3E}">
        <p14:creationId xmlns:p14="http://schemas.microsoft.com/office/powerpoint/2010/main" val="560716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sz="2400" b="1" dirty="0">
                <a:solidFill>
                  <a:srgbClr val="A40000"/>
                </a:solidFill>
              </a:rPr>
              <a:t>R</a:t>
            </a:r>
            <a:r>
              <a:rPr lang="en-US" sz="2400" dirty="0"/>
              <a:t>eassess understanding &amp; </a:t>
            </a:r>
            <a:r>
              <a:rPr lang="en-US" sz="2400" b="1" dirty="0">
                <a:solidFill>
                  <a:srgbClr val="A40000"/>
                </a:solidFill>
              </a:rPr>
              <a:t>R</a:t>
            </a:r>
            <a:r>
              <a:rPr lang="en-US" sz="2400" dirty="0"/>
              <a:t>eframe</a:t>
            </a:r>
          </a:p>
          <a:p>
            <a:r>
              <a:rPr lang="en-US" sz="2400" b="1" dirty="0">
                <a:solidFill>
                  <a:srgbClr val="A40000"/>
                </a:solidFill>
              </a:rPr>
              <a:t>E</a:t>
            </a:r>
            <a:r>
              <a:rPr lang="en-US" sz="2400" dirty="0"/>
              <a:t>xpect emotion</a:t>
            </a:r>
          </a:p>
          <a:p>
            <a:r>
              <a:rPr lang="en-US" sz="2400" b="1" dirty="0">
                <a:solidFill>
                  <a:srgbClr val="A40000"/>
                </a:solidFill>
              </a:rPr>
              <a:t>M</a:t>
            </a:r>
            <a:r>
              <a:rPr lang="en-US" sz="2400" dirty="0"/>
              <a:t>ap out what’s important</a:t>
            </a:r>
          </a:p>
          <a:p>
            <a:r>
              <a:rPr lang="en-US" sz="2400" b="1" dirty="0">
                <a:solidFill>
                  <a:srgbClr val="A40000"/>
                </a:solidFill>
              </a:rPr>
              <a:t>A</a:t>
            </a:r>
            <a:r>
              <a:rPr lang="en-US" sz="2400" dirty="0"/>
              <a:t>lign with patient values</a:t>
            </a:r>
          </a:p>
          <a:p>
            <a:r>
              <a:rPr lang="en-US" sz="2400" b="1" dirty="0">
                <a:solidFill>
                  <a:srgbClr val="A40000"/>
                </a:solidFill>
              </a:rPr>
              <a:t>P</a:t>
            </a:r>
            <a:r>
              <a:rPr lang="en-US" sz="2400" dirty="0"/>
              <a:t>lan treatment to match patient values</a:t>
            </a:r>
          </a:p>
          <a:p>
            <a:pPr marL="0" indent="0">
              <a:buNone/>
            </a:pPr>
            <a:endParaRPr lang="en-US" dirty="0"/>
          </a:p>
        </p:txBody>
      </p:sp>
      <p:sp>
        <p:nvSpPr>
          <p:cNvPr id="3" name="Title 2"/>
          <p:cNvSpPr>
            <a:spLocks noGrp="1"/>
          </p:cNvSpPr>
          <p:nvPr>
            <p:ph type="title"/>
          </p:nvPr>
        </p:nvSpPr>
        <p:spPr>
          <a:xfrm>
            <a:off x="1752600" y="438150"/>
            <a:ext cx="7391400" cy="381000"/>
          </a:xfrm>
        </p:spPr>
        <p:txBody>
          <a:bodyPr/>
          <a:lstStyle/>
          <a:p>
            <a:r>
              <a:rPr lang="en-US" dirty="0"/>
              <a:t>REMAP: Discussing Goals of Care </a:t>
            </a:r>
          </a:p>
        </p:txBody>
      </p:sp>
      <p:sp>
        <p:nvSpPr>
          <p:cNvPr id="5" name="Rectangle 4" title="rectangle">
            <a:extLst>
              <a:ext uri="{FF2B5EF4-FFF2-40B4-BE49-F238E27FC236}">
                <a16:creationId xmlns:a16="http://schemas.microsoft.com/office/drawing/2014/main" id="{FD55AE96-FCB7-497B-8227-73B0A5C2B497}"/>
              </a:ext>
            </a:extLst>
          </p:cNvPr>
          <p:cNvSpPr/>
          <p:nvPr/>
        </p:nvSpPr>
        <p:spPr>
          <a:xfrm>
            <a:off x="2209800" y="3562350"/>
            <a:ext cx="5562600" cy="533400"/>
          </a:xfrm>
          <a:prstGeom prst="rect">
            <a:avLst/>
          </a:prstGeom>
          <a:noFill/>
          <a:ln w="38100" cmpd="sng">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9370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371600" y="1123950"/>
            <a:ext cx="7239000" cy="3733800"/>
          </a:xfrm>
        </p:spPr>
        <p:txBody>
          <a:bodyPr>
            <a:noAutofit/>
          </a:bodyPr>
          <a:lstStyle/>
          <a:p>
            <a:pPr marL="0" lvl="0" indent="0">
              <a:spcBef>
                <a:spcPts val="0"/>
              </a:spcBef>
              <a:buNone/>
            </a:pPr>
            <a:r>
              <a:rPr lang="en-US" sz="2400" b="1" u="sng" dirty="0">
                <a:solidFill>
                  <a:prstClr val="black"/>
                </a:solidFill>
              </a:rPr>
              <a:t>AFTER </a:t>
            </a:r>
            <a:r>
              <a:rPr lang="en-US" sz="2400" dirty="0">
                <a:solidFill>
                  <a:prstClr val="black"/>
                </a:solidFill>
              </a:rPr>
              <a:t>mapping what’s important and aligning with the patient’s values…</a:t>
            </a:r>
          </a:p>
          <a:p>
            <a:pPr marL="0" lvl="0" indent="0">
              <a:spcBef>
                <a:spcPts val="0"/>
              </a:spcBef>
              <a:buNone/>
            </a:pPr>
            <a:endParaRPr lang="en-US" sz="2400" b="1" u="sng" dirty="0">
              <a:solidFill>
                <a:prstClr val="black"/>
              </a:solidFill>
            </a:endParaRPr>
          </a:p>
          <a:p>
            <a:pPr marL="0" lvl="0" indent="0">
              <a:spcBef>
                <a:spcPts val="0"/>
              </a:spcBef>
              <a:buNone/>
            </a:pPr>
            <a:r>
              <a:rPr lang="en-US" sz="2400" b="1" u="sng" dirty="0">
                <a:solidFill>
                  <a:prstClr val="black"/>
                </a:solidFill>
              </a:rPr>
              <a:t>IF</a:t>
            </a:r>
            <a:r>
              <a:rPr lang="en-US" sz="2400" b="1" dirty="0"/>
              <a:t> </a:t>
            </a:r>
            <a:r>
              <a:rPr lang="en-US" sz="2400" dirty="0"/>
              <a:t>goals point to a clear plan about LST</a:t>
            </a:r>
            <a:r>
              <a:rPr lang="en-US" sz="2400" dirty="0">
                <a:solidFill>
                  <a:prstClr val="black"/>
                </a:solidFill>
              </a:rPr>
              <a:t>:</a:t>
            </a:r>
          </a:p>
          <a:p>
            <a:pPr marL="0" lvl="0" indent="0">
              <a:spcBef>
                <a:spcPts val="0"/>
              </a:spcBef>
              <a:buNone/>
            </a:pPr>
            <a:endParaRPr lang="en-US" sz="2400" dirty="0"/>
          </a:p>
          <a:p>
            <a:pPr>
              <a:spcBef>
                <a:spcPts val="0"/>
              </a:spcBef>
            </a:pPr>
            <a:r>
              <a:rPr lang="en-US" sz="2400" dirty="0"/>
              <a:t>Ask permission to make a recommendation</a:t>
            </a:r>
          </a:p>
          <a:p>
            <a:pPr marL="0" indent="0">
              <a:spcBef>
                <a:spcPts val="0"/>
              </a:spcBef>
              <a:buNone/>
            </a:pPr>
            <a:endParaRPr lang="en-US" sz="2400" dirty="0"/>
          </a:p>
          <a:p>
            <a:pPr>
              <a:spcBef>
                <a:spcPts val="0"/>
              </a:spcBef>
            </a:pPr>
            <a:r>
              <a:rPr lang="en-US" sz="2400" dirty="0"/>
              <a:t>Recommend treatments to support the patient’s goals, what might be possible, and what </a:t>
            </a:r>
            <a:r>
              <a:rPr lang="en-US" sz="2400" i="1" dirty="0"/>
              <a:t>not </a:t>
            </a:r>
            <a:r>
              <a:rPr lang="en-US" sz="2400" dirty="0"/>
              <a:t>to do because it wouldn’t support the patient’s goals</a:t>
            </a:r>
          </a:p>
          <a:p>
            <a:pPr marL="0" indent="0">
              <a:spcBef>
                <a:spcPts val="0"/>
              </a:spcBef>
              <a:buNone/>
            </a:pPr>
            <a:endParaRPr lang="en-US" sz="2400" dirty="0"/>
          </a:p>
        </p:txBody>
      </p:sp>
      <p:sp>
        <p:nvSpPr>
          <p:cNvPr id="3" name="Title 2"/>
          <p:cNvSpPr>
            <a:spLocks noGrp="1"/>
          </p:cNvSpPr>
          <p:nvPr>
            <p:ph type="title"/>
          </p:nvPr>
        </p:nvSpPr>
        <p:spPr>
          <a:xfrm>
            <a:off x="1752600" y="438150"/>
            <a:ext cx="7391400" cy="627126"/>
          </a:xfrm>
        </p:spPr>
        <p:txBody>
          <a:bodyPr/>
          <a:lstStyle/>
          <a:p>
            <a:r>
              <a:rPr lang="en-US" dirty="0">
                <a:ea typeface="ヒラギノ角ゴ ProN W3" charset="0"/>
                <a:cs typeface="Arial"/>
                <a:sym typeface="Avenir Black" charset="0"/>
              </a:rPr>
              <a:t>REMA</a:t>
            </a:r>
            <a:r>
              <a:rPr lang="en-US" b="1" dirty="0">
                <a:ea typeface="ヒラギノ角ゴ ProN W3" charset="0"/>
                <a:cs typeface="Arial"/>
                <a:sym typeface="Avenir Black" charset="0"/>
              </a:rPr>
              <a:t>P: P</a:t>
            </a:r>
            <a:r>
              <a:rPr lang="en-US" dirty="0">
                <a:ea typeface="ヒラギノ角ゴ ProN W3" charset="0"/>
                <a:cs typeface="Arial"/>
                <a:sym typeface="Avenir Black" charset="0"/>
              </a:rPr>
              <a:t>lan</a:t>
            </a:r>
            <a:r>
              <a:rPr lang="en-US" dirty="0">
                <a:ea typeface="ヒラギノ角ゴ ProN W3" charset="0"/>
                <a:cs typeface="Arial"/>
                <a:sym typeface="Avenir Book" charset="0"/>
              </a:rPr>
              <a:t> Treatments that Match Values</a:t>
            </a:r>
            <a:endParaRPr lang="en-US" dirty="0"/>
          </a:p>
        </p:txBody>
      </p:sp>
    </p:spTree>
    <p:extLst>
      <p:ext uri="{BB962C8B-B14F-4D97-AF65-F5344CB8AC3E}">
        <p14:creationId xmlns:p14="http://schemas.microsoft.com/office/powerpoint/2010/main" val="2092799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100D9C874ACC64BBCBA018BD1B1F82C" ma:contentTypeVersion="0" ma:contentTypeDescription="Create a new document." ma:contentTypeScope="" ma:versionID="b2584941af3d5830a557a4f1792ed802">
  <xsd:schema xmlns:xsd="http://www.w3.org/2001/XMLSchema" xmlns:xs="http://www.w3.org/2001/XMLSchema" xmlns:p="http://schemas.microsoft.com/office/2006/metadata/properties" targetNamespace="http://schemas.microsoft.com/office/2006/metadata/properties" ma:root="true" ma:fieldsID="be49189b09f1ade3a025730c41919c3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8D1E02-0F80-446B-8254-D014C1BB4592}">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DB83A451-6468-475B-BCAA-86C06483CD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74442C4-5063-4EEA-AA4F-3BD51D6C95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17617</TotalTime>
  <Words>5760</Words>
  <Application>Microsoft Office PowerPoint</Application>
  <PresentationFormat>On-screen Show (16:9)</PresentationFormat>
  <Paragraphs>656</Paragraphs>
  <Slides>45</Slides>
  <Notes>45</Notes>
  <HiddenSlides>0</HiddenSlides>
  <MMClips>0</MMClips>
  <ScaleCrop>false</ScaleCrop>
  <HeadingPairs>
    <vt:vector size="6" baseType="variant">
      <vt:variant>
        <vt:lpstr>Fonts Used</vt:lpstr>
      </vt:variant>
      <vt:variant>
        <vt:i4>15</vt:i4>
      </vt:variant>
      <vt:variant>
        <vt:lpstr>Theme</vt:lpstr>
      </vt:variant>
      <vt:variant>
        <vt:i4>2</vt:i4>
      </vt:variant>
      <vt:variant>
        <vt:lpstr>Slide Titles</vt:lpstr>
      </vt:variant>
      <vt:variant>
        <vt:i4>45</vt:i4>
      </vt:variant>
    </vt:vector>
  </HeadingPairs>
  <TitlesOfParts>
    <vt:vector size="62" baseType="lpstr">
      <vt:lpstr>MS Mincho</vt:lpstr>
      <vt:lpstr>ＭＳ Ｐゴシック</vt:lpstr>
      <vt:lpstr>Arial</vt:lpstr>
      <vt:lpstr>Avenir Black</vt:lpstr>
      <vt:lpstr>Avenir Book</vt:lpstr>
      <vt:lpstr>Avenir Light</vt:lpstr>
      <vt:lpstr>Calibri</vt:lpstr>
      <vt:lpstr>Calibri Light</vt:lpstr>
      <vt:lpstr>Franklin Gothic Book</vt:lpstr>
      <vt:lpstr>Franklin Gothic Medium</vt:lpstr>
      <vt:lpstr>Gill Sans MT</vt:lpstr>
      <vt:lpstr>Mangal</vt:lpstr>
      <vt:lpstr>Times New Roman</vt:lpstr>
      <vt:lpstr>Wingdings</vt:lpstr>
      <vt:lpstr>ヒラギノ角ゴ ProN W3</vt:lpstr>
      <vt:lpstr>1_Office Theme</vt:lpstr>
      <vt:lpstr>VA theme</vt:lpstr>
      <vt:lpstr>Goals of Care Conversations – Part 4 Discussing Life-Sustaining Treatments</vt:lpstr>
      <vt:lpstr> Serious Illness  Communication Skills Training </vt:lpstr>
      <vt:lpstr>Life-Sustaining Treatments</vt:lpstr>
      <vt:lpstr>Successful Goals of Care Conversations</vt:lpstr>
      <vt:lpstr>What are some unintended consequences of the following?</vt:lpstr>
      <vt:lpstr>What are some unintended consequences of the following?</vt:lpstr>
      <vt:lpstr>Our role  </vt:lpstr>
      <vt:lpstr>REMAP: Discussing Goals of Care </vt:lpstr>
      <vt:lpstr>REMAP: Plan Treatments that Match Values</vt:lpstr>
      <vt:lpstr>   What We Will Learn</vt:lpstr>
      <vt:lpstr>Explore Preferences and Understanding </vt:lpstr>
      <vt:lpstr>Explore Knowledge </vt:lpstr>
      <vt:lpstr>Provide Information about the Treatment</vt:lpstr>
      <vt:lpstr>Explore Preferences for Additional Information </vt:lpstr>
      <vt:lpstr>Explore Possible Inconsistencies</vt:lpstr>
      <vt:lpstr>Reviewing Goals &amp; Decisions at a Later Date</vt:lpstr>
      <vt:lpstr>Verifying Decisions Without Casting Doubt</vt:lpstr>
      <vt:lpstr>Drill Reminders</vt:lpstr>
      <vt:lpstr>Drills</vt:lpstr>
      <vt:lpstr>Drill Instructions</vt:lpstr>
      <vt:lpstr>Drill A</vt:lpstr>
      <vt:lpstr>Drill A</vt:lpstr>
      <vt:lpstr>Drill B</vt:lpstr>
      <vt:lpstr>Drill B</vt:lpstr>
      <vt:lpstr>Drill Instructions:  Swap Roles</vt:lpstr>
      <vt:lpstr>title</vt:lpstr>
      <vt:lpstr>Drill B</vt:lpstr>
      <vt:lpstr>Drill A</vt:lpstr>
      <vt:lpstr>Drill A</vt:lpstr>
      <vt:lpstr>Drill A</vt:lpstr>
      <vt:lpstr>Drill A</vt:lpstr>
      <vt:lpstr>Drill Instructions:  Swap Roles</vt:lpstr>
      <vt:lpstr>title</vt:lpstr>
      <vt:lpstr>Drill C</vt:lpstr>
      <vt:lpstr>Drill C</vt:lpstr>
      <vt:lpstr>Drill C</vt:lpstr>
      <vt:lpstr>Drill C</vt:lpstr>
      <vt:lpstr>Drill C</vt:lpstr>
      <vt:lpstr>Drill C</vt:lpstr>
      <vt:lpstr>Drill C</vt:lpstr>
      <vt:lpstr>Drill C</vt:lpstr>
      <vt:lpstr>title</vt:lpstr>
      <vt:lpstr>Summary: Discussing LST  </vt:lpstr>
      <vt:lpstr>What surprised you?  What do you want to take forward?  Anywhere you might get stuck?   What’s one thing you will try in the next two weeks?</vt:lpstr>
      <vt:lpstr>Goals of Care Conversations </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Goals of Care Conversations Part 4 Life-Sustaining Treatment Decisions</dc:title>
  <dc:creator>Jill Lowery</dc:creator>
  <cp:lastModifiedBy>Lowery, Jill S</cp:lastModifiedBy>
  <cp:revision>651</cp:revision>
  <cp:lastPrinted>2017-09-15T07:47:21Z</cp:lastPrinted>
  <dcterms:created xsi:type="dcterms:W3CDTF">2017-01-09T16:34:25Z</dcterms:created>
  <dcterms:modified xsi:type="dcterms:W3CDTF">2019-09-13T00:50:20Z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0x0101008100D9C874ACC64BBCBA018BD1B1F82C</vt:lpwstr>
  </property>
</Properties>
</file>