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34"/>
  </p:notesMasterIdLst>
  <p:handoutMasterIdLst>
    <p:handoutMasterId r:id="rId35"/>
  </p:handoutMasterIdLst>
  <p:sldIdLst>
    <p:sldId id="420" r:id="rId5"/>
    <p:sldId id="417" r:id="rId6"/>
    <p:sldId id="372" r:id="rId7"/>
    <p:sldId id="401" r:id="rId8"/>
    <p:sldId id="389" r:id="rId9"/>
    <p:sldId id="414" r:id="rId10"/>
    <p:sldId id="384" r:id="rId11"/>
    <p:sldId id="392" r:id="rId12"/>
    <p:sldId id="410" r:id="rId13"/>
    <p:sldId id="402" r:id="rId14"/>
    <p:sldId id="385" r:id="rId15"/>
    <p:sldId id="386" r:id="rId16"/>
    <p:sldId id="387" r:id="rId17"/>
    <p:sldId id="377" r:id="rId18"/>
    <p:sldId id="404" r:id="rId19"/>
    <p:sldId id="393" r:id="rId20"/>
    <p:sldId id="378" r:id="rId21"/>
    <p:sldId id="405" r:id="rId22"/>
    <p:sldId id="406" r:id="rId23"/>
    <p:sldId id="411" r:id="rId24"/>
    <p:sldId id="364" r:id="rId25"/>
    <p:sldId id="394" r:id="rId26"/>
    <p:sldId id="368" r:id="rId27"/>
    <p:sldId id="367" r:id="rId28"/>
    <p:sldId id="407" r:id="rId29"/>
    <p:sldId id="409" r:id="rId30"/>
    <p:sldId id="395" r:id="rId31"/>
    <p:sldId id="421" r:id="rId32"/>
    <p:sldId id="408" r:id="rId3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p15:clr>
            <a:srgbClr val="A4A3A4"/>
          </p15:clr>
        </p15:guide>
        <p15:guide id="2" orient="horz" pos="1620">
          <p15:clr>
            <a:srgbClr val="A4A3A4"/>
          </p15:clr>
        </p15:guide>
        <p15:guide id="3" orient="horz" pos="1524">
          <p15:clr>
            <a:srgbClr val="A4A3A4"/>
          </p15:clr>
        </p15:guide>
        <p15:guide id="4" pos="2880">
          <p15:clr>
            <a:srgbClr val="A4A3A4"/>
          </p15:clr>
        </p15:guide>
        <p15:guide id="5" pos="8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vitaltalk.org" initials="l" lastIdx="6" clrIdx="0">
    <p:extLst/>
  </p:cmAuthor>
  <p:cmAuthor id="2" name="lisa@vitaltalk.org" initials="l [2]" lastIdx="1" clrIdx="1">
    <p:extLst/>
  </p:cmAuthor>
  <p:cmAuthor id="3" name="lisa@vitaltalk.org" initials="l [3]" lastIdx="1" clrIdx="2">
    <p:extLst/>
  </p:cmAuthor>
  <p:cmAuthor id="4" name="lisa@vitaltalk.org" initials="l [4]" lastIdx="1" clrIdx="3">
    <p:extLst/>
  </p:cmAuthor>
  <p:cmAuthor id="5" name="lisa@vitaltalk.org" initials="l [5]" lastIdx="1" clrIdx="4">
    <p:extLst/>
  </p:cmAuthor>
  <p:cmAuthor id="6" name="lisa@vitaltalk.org" initials="l [6]" lastIdx="1" clrIdx="5">
    <p:extLst/>
  </p:cmAuthor>
  <p:cmAuthor id="7" name="lisa@vitaltalk.org" initials="l [7]" lastIdx="1" clrIdx="6">
    <p:extLst/>
  </p:cmAuthor>
  <p:cmAuthor id="8" name="lisa@vitaltalk.org" initials="l [8]" lastIdx="1" clrIdx="7">
    <p:extLst/>
  </p:cmAuthor>
  <p:cmAuthor id="9" name="lisa@vitaltalk.org" initials="l [9]" lastIdx="1" clrIdx="8">
    <p:extLst/>
  </p:cmAuthor>
  <p:cmAuthor id="10" name="Bob Arnold" initials="bma" lastIdx="1" clrIdx="9">
    <p:extLst/>
  </p:cmAuthor>
  <p:cmAuthor id="11" name="Bob Arnold" initials="bma [2]" lastIdx="1" clrIdx="10">
    <p:extLst/>
  </p:cmAuthor>
  <p:cmAuthor id="12" name="Bob Arnold" initials="bma [3]" lastIdx="1" clrIdx="11">
    <p:extLst/>
  </p:cmAuthor>
  <p:cmAuthor id="13" name="Bob Arnold" initials="bma [4]" lastIdx="1" clrIdx="12">
    <p:extLst/>
  </p:cmAuthor>
  <p:cmAuthor id="14" name="James Tulsky" initials="JT" lastIdx="1" clrIdx="13">
    <p:extLst/>
  </p:cmAuthor>
  <p:cmAuthor id="15" name="James Tulsky" initials="JT [2]" lastIdx="1" clrIdx="14">
    <p:extLst/>
  </p:cmAuthor>
  <p:cmAuthor id="16" name="James Tulsky" initials="JT [3]" lastIdx="1" clrIdx="15">
    <p:extLst/>
  </p:cmAuthor>
  <p:cmAuthor id="17" name="James Tulsky" initials="JT [4]" lastIdx="1" clrIdx="1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1F7"/>
    <a:srgbClr val="CBA8E6"/>
    <a:srgbClr val="F8D73C"/>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63223" autoAdjust="0"/>
  </p:normalViewPr>
  <p:slideViewPr>
    <p:cSldViewPr showGuides="1">
      <p:cViewPr varScale="1">
        <p:scale>
          <a:sx n="86" d="100"/>
          <a:sy n="86" d="100"/>
        </p:scale>
        <p:origin x="534" y="78"/>
      </p:cViewPr>
      <p:guideLst>
        <p:guide orient="horz" pos="1057"/>
        <p:guide orient="horz" pos="1620"/>
        <p:guide orient="horz" pos="1524"/>
        <p:guide pos="2880"/>
        <p:guide pos="864"/>
      </p:guideLst>
    </p:cSldViewPr>
  </p:slideViewPr>
  <p:outlineViewPr>
    <p:cViewPr>
      <p:scale>
        <a:sx n="33" d="100"/>
        <a:sy n="33" d="100"/>
      </p:scale>
      <p:origin x="0" y="5609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A762EA-8D56-F144-AD97-E821495E951D}" type="datetimeFigureOut">
              <a:rPr lang="en-US" smtClean="0"/>
              <a:t>7/11/2019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FB06B5-6B11-CE41-991B-76F474FA4F47}" type="slidenum">
              <a:rPr lang="en-US" smtClean="0"/>
              <a:t>‹#›</a:t>
            </a:fld>
            <a:endParaRPr lang="en-US"/>
          </a:p>
        </p:txBody>
      </p:sp>
    </p:spTree>
    <p:extLst>
      <p:ext uri="{BB962C8B-B14F-4D97-AF65-F5344CB8AC3E}">
        <p14:creationId xmlns:p14="http://schemas.microsoft.com/office/powerpoint/2010/main" val="1288788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5587AD-5EAA-8B4B-87BB-6DBE873085D7}" type="datetimeFigureOut">
              <a:rPr lang="en-US" smtClean="0"/>
              <a:t>7/11/2019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6DE5B4-C3ED-9B47-845A-69031E4DEB5F}" type="slidenum">
              <a:rPr lang="en-US" smtClean="0"/>
              <a:t>‹#›</a:t>
            </a:fld>
            <a:endParaRPr lang="en-US"/>
          </a:p>
        </p:txBody>
      </p:sp>
    </p:spTree>
    <p:extLst>
      <p:ext uri="{BB962C8B-B14F-4D97-AF65-F5344CB8AC3E}">
        <p14:creationId xmlns:p14="http://schemas.microsoft.com/office/powerpoint/2010/main" val="283685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aseline="0" dirty="0"/>
          </a:p>
          <a:p>
            <a:r>
              <a:rPr lang="en-US" b="1" baseline="0" dirty="0"/>
              <a:t>Before the Training</a:t>
            </a:r>
          </a:p>
          <a:p>
            <a:pPr marL="174698" indent="-174698">
              <a:buFont typeface="Arial"/>
              <a:buChar char="•"/>
            </a:pPr>
            <a:r>
              <a:rPr lang="en-US" baseline="0" dirty="0"/>
              <a:t>Familiarize yourself with the content and flow of your session / run through your complete slide deck </a:t>
            </a:r>
          </a:p>
          <a:p>
            <a:pPr marL="174698" indent="-174698">
              <a:buFont typeface="Arial"/>
              <a:buChar char="•"/>
            </a:pPr>
            <a:r>
              <a:rPr lang="en-US" baseline="0" dirty="0"/>
              <a:t>Practice for timing and transitions</a:t>
            </a:r>
          </a:p>
          <a:p>
            <a:pPr marL="174698" indent="-174698">
              <a:buFont typeface="Arial"/>
              <a:buChar char="•"/>
            </a:pPr>
            <a:r>
              <a:rPr lang="en-US" baseline="0" dirty="0"/>
              <a:t>Have hand-outs ready for distribution </a:t>
            </a:r>
          </a:p>
          <a:p>
            <a:pPr marL="174698" indent="-174698">
              <a:buFont typeface="Arial"/>
              <a:buChar char="•"/>
            </a:pPr>
            <a:r>
              <a:rPr lang="en-US" baseline="0" dirty="0"/>
              <a:t>Have white board (or flip chart) and markers available </a:t>
            </a:r>
          </a:p>
          <a:p>
            <a:pPr marL="174698" indent="-174698" defTabSz="465861">
              <a:buFont typeface="Arial"/>
              <a:buChar char="•"/>
              <a:defRPr/>
            </a:pPr>
            <a:r>
              <a:rPr lang="en-US" baseline="0" dirty="0"/>
              <a:t>Test your access to the slides and video functionality in advance</a:t>
            </a:r>
          </a:p>
          <a:p>
            <a:pPr marL="174698" indent="-174698" defTabSz="465861">
              <a:buFont typeface="Arial"/>
              <a:buChar char="•"/>
              <a:defRPr/>
            </a:pPr>
            <a:r>
              <a:rPr lang="en-US" baseline="0" dirty="0"/>
              <a:t>Arrive at the room early </a:t>
            </a:r>
          </a:p>
          <a:p>
            <a:pPr defTabSz="465861">
              <a:defRPr/>
            </a:pPr>
            <a:endParaRPr lang="en-US" baseline="0" dirty="0"/>
          </a:p>
          <a:p>
            <a:pPr defTabSz="465861">
              <a:defRPr/>
            </a:pPr>
            <a:r>
              <a:rPr lang="en-US" b="1" baseline="0" dirty="0"/>
              <a:t>When You Arrive</a:t>
            </a:r>
          </a:p>
          <a:p>
            <a:pPr marL="174698" indent="-174698" defTabSz="465861">
              <a:buFont typeface="Arial"/>
              <a:buChar char="•"/>
              <a:defRPr/>
            </a:pPr>
            <a:r>
              <a:rPr lang="en-US" baseline="0" dirty="0"/>
              <a:t>Watch the time: Make sure you have a clock in your line of vision that displays time visibly </a:t>
            </a:r>
          </a:p>
          <a:p>
            <a:pPr marL="174698" indent="-174698" defTabSz="465861">
              <a:buFont typeface="Arial"/>
              <a:buChar char="•"/>
              <a:defRPr/>
            </a:pPr>
            <a:r>
              <a:rPr lang="en-US" baseline="0" dirty="0"/>
              <a:t>Arrange the room: If you have a large room and few attendees, ask people to move to the front</a:t>
            </a:r>
          </a:p>
          <a:p>
            <a:pPr marL="174698" indent="-174698" defTabSz="465861">
              <a:buFont typeface="Arial"/>
              <a:buChar char="•"/>
              <a:defRPr/>
            </a:pPr>
            <a:r>
              <a:rPr lang="en-US" baseline="0" dirty="0"/>
              <a:t>Keep in mind: </a:t>
            </a:r>
          </a:p>
          <a:p>
            <a:pPr marL="640559" lvl="1" indent="-174698" defTabSz="465861">
              <a:buFont typeface="Arial"/>
              <a:buChar char="•"/>
              <a:defRPr/>
            </a:pPr>
            <a:r>
              <a:rPr lang="en-US" b="1" baseline="0" dirty="0"/>
              <a:t>Speak up </a:t>
            </a:r>
            <a:r>
              <a:rPr lang="en-US" b="0" baseline="0" dirty="0"/>
              <a:t>- </a:t>
            </a:r>
            <a:r>
              <a:rPr lang="en-US" baseline="0" dirty="0"/>
              <a:t>make sure the whole room can hear</a:t>
            </a:r>
          </a:p>
          <a:p>
            <a:pPr marL="640559" lvl="1" indent="-174698" defTabSz="465861">
              <a:buFont typeface="Arial"/>
              <a:buChar char="•"/>
              <a:defRPr/>
            </a:pPr>
            <a:r>
              <a:rPr lang="en-US" b="1" baseline="0" dirty="0"/>
              <a:t>Look up </a:t>
            </a:r>
            <a:r>
              <a:rPr lang="en-US" b="0" baseline="0" dirty="0"/>
              <a:t>- </a:t>
            </a:r>
            <a:r>
              <a:rPr lang="en-US" baseline="0" dirty="0"/>
              <a:t>keep focus on the audience; not your notes</a:t>
            </a:r>
          </a:p>
          <a:p>
            <a:pPr marL="465861" lvl="1" defTabSz="465861">
              <a:defRPr/>
            </a:pPr>
            <a:endParaRPr lang="en-US" baseline="0" dirty="0"/>
          </a:p>
          <a:p>
            <a:pPr defTabSz="465861">
              <a:defRPr/>
            </a:pPr>
            <a:r>
              <a:rPr lang="en-US" b="1" baseline="0" dirty="0"/>
              <a:t>Get Started</a:t>
            </a:r>
          </a:p>
          <a:p>
            <a:pPr marL="174698" indent="-174698">
              <a:buFont typeface="Arial"/>
              <a:buChar char="•"/>
            </a:pPr>
            <a:r>
              <a:rPr lang="en-US" baseline="0" dirty="0"/>
              <a:t>Introduce yourself</a:t>
            </a:r>
          </a:p>
          <a:p>
            <a:pPr marL="640559" lvl="1" indent="-174698">
              <a:buFont typeface="Arial"/>
              <a:buChar char="•"/>
            </a:pPr>
            <a:r>
              <a:rPr lang="en-US" baseline="0" dirty="0"/>
              <a:t>Base your introduction on the one you created and refined in the VA Facilitator preparation training</a:t>
            </a:r>
          </a:p>
          <a:p>
            <a:pPr marL="640559" lvl="1" indent="-174698">
              <a:buFont typeface="Arial"/>
              <a:buChar char="•"/>
            </a:pPr>
            <a:r>
              <a:rPr lang="en-US" baseline="0" dirty="0"/>
              <a:t>State the vision and purpose of this VA initiative, and how this training relates</a:t>
            </a:r>
          </a:p>
          <a:p>
            <a:pPr marL="640559" lvl="1" indent="-174698">
              <a:buFont typeface="Arial"/>
              <a:buChar char="•"/>
            </a:pPr>
            <a:r>
              <a:rPr lang="en-US" baseline="0" dirty="0"/>
              <a:t>Tell a short (3-4 sentence) personal story about the challenges of discussing goals of care, what you’ve learned, and why this motivates you to train others</a:t>
            </a:r>
          </a:p>
          <a:p>
            <a:pPr marL="640559" lvl="1" indent="-174698">
              <a:buFont typeface="Arial"/>
              <a:buChar char="•"/>
            </a:pPr>
            <a:endParaRPr lang="en-US" baseline="0"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r>
              <a:rPr lang="en-US" sz="800" i="1" dirty="0"/>
              <a:t>Rights to use the photograph on this slide were purchased by the National Center for Ethics in Health Care from iStockphoto.com.  </a:t>
            </a:r>
          </a:p>
          <a:p>
            <a:pPr marL="8661" lvl="0" indent="0">
              <a:buFontTx/>
              <a:buNone/>
            </a:pPr>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71877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r>
              <a:rPr lang="en-US" baseline="0" dirty="0"/>
              <a:t>Key learning points:</a:t>
            </a:r>
          </a:p>
          <a:p>
            <a:endParaRPr lang="en-US" baseline="0" dirty="0"/>
          </a:p>
          <a:p>
            <a:pPr marL="171450" indent="-171450">
              <a:buFont typeface="Arial"/>
              <a:buChar char="•"/>
            </a:pPr>
            <a:r>
              <a:rPr lang="en-US" b="0" baseline="0" dirty="0"/>
              <a:t>One cannot discuss goals of care with a patient without first being sure they understand their medical situation, and have processed the emotional reaction to that.</a:t>
            </a:r>
          </a:p>
          <a:p>
            <a:pPr marL="171450" indent="-171450">
              <a:buFont typeface="Arial"/>
              <a:buChar char="•"/>
            </a:pPr>
            <a:endParaRPr lang="en-US" b="0" baseline="0" dirty="0"/>
          </a:p>
          <a:p>
            <a:pPr marL="171450" lvl="0" indent="-171450">
              <a:buFont typeface="Arial"/>
              <a:buChar char="•"/>
            </a:pPr>
            <a:r>
              <a:rPr lang="en-US" b="0" baseline="0" dirty="0"/>
              <a:t>Even if someone has been told serious news on earlier visits, don’t assume they have fully understood or processed the information.  That’s why reassessment of their understanding is necessary.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Some patients will have a clear understanding of where they are in their illness, while others may not and will need a serious news discussion before moving on to talking about goals of care.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For those who don’t deliver serious news, a handoff to the provider for this discussion would be important. If the patient does not have a good understanding of illness, they cannot make informed decisions about goals and treatment plans. </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1521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A key learning point here is that many emotional reactions are</a:t>
            </a:r>
            <a:r>
              <a:rPr lang="en-US" baseline="0" dirty="0"/>
              <a:t> delivered as statements or questions.  </a:t>
            </a:r>
          </a:p>
          <a:p>
            <a:endParaRPr lang="en-US" baseline="0" dirty="0"/>
          </a:p>
          <a:p>
            <a:r>
              <a:rPr lang="en-US" baseline="0" dirty="0"/>
              <a:t>The clinician must read the language and the affect carefully and err on the side of giving an empathic response.</a:t>
            </a:r>
          </a:p>
          <a:p>
            <a:endParaRPr lang="en-US" baseline="0" dirty="0"/>
          </a:p>
          <a:p>
            <a:r>
              <a:rPr lang="en-US" baseline="0" dirty="0"/>
              <a:t>Even if a patient has a clear perception of their illness </a:t>
            </a:r>
            <a:r>
              <a:rPr lang="mr-IN" baseline="0" dirty="0"/>
              <a:t>–</a:t>
            </a:r>
            <a:r>
              <a:rPr lang="en-US" baseline="0" dirty="0"/>
              <a:t> many patients often display emotion when discussing how serious their illness is.  This still needs to be attended to before moving the conversation forward.</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11</a:t>
            </a:fld>
            <a:endParaRPr lang="en-US"/>
          </a:p>
        </p:txBody>
      </p:sp>
    </p:spTree>
    <p:extLst>
      <p:ext uri="{BB962C8B-B14F-4D97-AF65-F5344CB8AC3E}">
        <p14:creationId xmlns:p14="http://schemas.microsoft.com/office/powerpoint/2010/main" val="410734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This</a:t>
            </a:r>
            <a:r>
              <a:rPr lang="en-US" b="0" baseline="0" dirty="0"/>
              <a:t> slide is a reminder of ways to respond to emotion, covered earlier.  </a:t>
            </a:r>
          </a:p>
          <a:p>
            <a:endParaRPr lang="en-US" b="0" baseline="0" dirty="0"/>
          </a:p>
          <a:p>
            <a:r>
              <a:rPr lang="en-US" b="0" baseline="0" dirty="0"/>
              <a:t>Use “call and response” exercises using the “Empathic Responses to Difficult Questions” handout.</a:t>
            </a:r>
            <a:endParaRPr lang="en-US" b="0" dirty="0"/>
          </a:p>
        </p:txBody>
      </p:sp>
      <p:sp>
        <p:nvSpPr>
          <p:cNvPr id="4" name="Slide Number Placeholder 3"/>
          <p:cNvSpPr>
            <a:spLocks noGrp="1"/>
          </p:cNvSpPr>
          <p:nvPr>
            <p:ph type="sldNum" sz="quarter" idx="10"/>
          </p:nvPr>
        </p:nvSpPr>
        <p:spPr/>
        <p:txBody>
          <a:bodyPr/>
          <a:lstStyle/>
          <a:p>
            <a:fld id="{4B6DE5B4-C3ED-9B47-845A-69031E4DEB5F}" type="slidenum">
              <a:rPr lang="en-US" smtClean="0"/>
              <a:t>12</a:t>
            </a:fld>
            <a:endParaRPr lang="en-US"/>
          </a:p>
        </p:txBody>
      </p:sp>
    </p:spTree>
    <p:extLst>
      <p:ext uri="{BB962C8B-B14F-4D97-AF65-F5344CB8AC3E}">
        <p14:creationId xmlns:p14="http://schemas.microsoft.com/office/powerpoint/2010/main" val="173923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The first three bullets</a:t>
            </a:r>
            <a:r>
              <a:rPr lang="en-US" baseline="0" dirty="0"/>
              <a:t> are reminder examples of words you can use when naming and acknowledging emotion.  </a:t>
            </a:r>
          </a:p>
          <a:p>
            <a:endParaRPr lang="en-US" baseline="0" dirty="0"/>
          </a:p>
          <a:p>
            <a:r>
              <a:rPr lang="en-US" baseline="0" dirty="0"/>
              <a:t>The last bullet point is an example of asking permission as a transition for moving the conversation forward.  It is important to note that this step should only be used </a:t>
            </a:r>
            <a:r>
              <a:rPr lang="en-US" b="1" baseline="0" dirty="0"/>
              <a:t>AFTER</a:t>
            </a:r>
            <a:r>
              <a:rPr lang="en-US" baseline="0" dirty="0"/>
              <a:t> the emotion has been attended to.  </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13</a:t>
            </a:fld>
            <a:endParaRPr lang="en-US"/>
          </a:p>
        </p:txBody>
      </p:sp>
    </p:spTree>
    <p:extLst>
      <p:ext uri="{BB962C8B-B14F-4D97-AF65-F5344CB8AC3E}">
        <p14:creationId xmlns:p14="http://schemas.microsoft.com/office/powerpoint/2010/main" val="16876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dirty="0"/>
              <a:t>Set up the video</a:t>
            </a:r>
            <a:r>
              <a:rPr lang="en-US" baseline="0" dirty="0"/>
              <a:t> carefully:</a:t>
            </a:r>
          </a:p>
          <a:p>
            <a:pPr marL="171450" indent="-171450">
              <a:buFont typeface="Arial"/>
              <a:buChar char="•"/>
            </a:pPr>
            <a:r>
              <a:rPr lang="en-US" dirty="0"/>
              <a:t>“Here is an example of a clinician responding to a</a:t>
            </a:r>
            <a:r>
              <a:rPr lang="en-US" baseline="0" dirty="0"/>
              <a:t> patient’s question of ‘Is there anything more?’ using reframing.  We’ll discuss what you saw when we’re done watching.  You might want to write down the words the clinician uses that you like.”</a:t>
            </a:r>
          </a:p>
          <a:p>
            <a:pPr marL="171450" indent="-171450">
              <a:buFont typeface="Arial"/>
              <a:buChar char="•"/>
            </a:pPr>
            <a:endParaRPr lang="en-US" baseline="0" dirty="0"/>
          </a:p>
          <a:p>
            <a:r>
              <a:rPr lang="en-US" dirty="0"/>
              <a:t>After the video, move</a:t>
            </a:r>
            <a:r>
              <a:rPr lang="en-US" baseline="0" dirty="0"/>
              <a:t> to the next slide. </a:t>
            </a:r>
          </a:p>
          <a:p>
            <a:br>
              <a:rPr lang="en-US" dirty="0"/>
            </a:br>
            <a:endParaRPr lang="en-US" dirty="0"/>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14</a:t>
            </a:fld>
            <a:endParaRPr lang="en-US"/>
          </a:p>
        </p:txBody>
      </p:sp>
    </p:spTree>
    <p:extLst>
      <p:ext uri="{BB962C8B-B14F-4D97-AF65-F5344CB8AC3E}">
        <p14:creationId xmlns:p14="http://schemas.microsoft.com/office/powerpoint/2010/main" val="1911845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dirty="0">
              <a:solidFill>
                <a:prstClr val="black"/>
              </a:solidFill>
            </a:endParaRPr>
          </a:p>
          <a:p>
            <a:r>
              <a:rPr lang="en-US" dirty="0"/>
              <a:t>After the video, turn to</a:t>
            </a:r>
            <a:r>
              <a:rPr lang="en-US" baseline="0" dirty="0"/>
              <a:t> the learners and ask:  </a:t>
            </a:r>
            <a:r>
              <a:rPr lang="en-US" b="1" dirty="0"/>
              <a:t>What specifically did the clinician do that you liked?</a:t>
            </a:r>
          </a:p>
          <a:p>
            <a:pPr marL="0" indent="0">
              <a:buFont typeface="Arial"/>
              <a:buNone/>
            </a:pPr>
            <a:br>
              <a:rPr lang="en-US" dirty="0"/>
            </a:br>
            <a:endParaRPr lang="en-US" dirty="0"/>
          </a:p>
          <a:p>
            <a:r>
              <a:rPr lang="en-US" dirty="0"/>
              <a:t>Make</a:t>
            </a:r>
            <a:r>
              <a:rPr lang="en-US" baseline="0" dirty="0"/>
              <a:t> sure that they catch all the things that happen here:</a:t>
            </a:r>
          </a:p>
          <a:p>
            <a:endParaRPr lang="en-US" baseline="0" dirty="0"/>
          </a:p>
          <a:p>
            <a:pPr marL="174708" indent="-174708" defTabSz="465887">
              <a:buFont typeface="Arial"/>
              <a:buChar char="•"/>
              <a:defRPr/>
            </a:pPr>
            <a:r>
              <a:rPr lang="en-US" dirty="0">
                <a:solidFill>
                  <a:prstClr val="black"/>
                </a:solidFill>
              </a:rPr>
              <a:t>Rather than responding immediately to the question, the clinician probes for more about the emotions that are driving the question:  “Can you tell me more about what you’re thinking?”</a:t>
            </a:r>
          </a:p>
          <a:p>
            <a:pPr marL="174708" indent="-174708" defTabSz="465887">
              <a:buFont typeface="Arial"/>
              <a:buChar char="•"/>
              <a:defRPr/>
            </a:pPr>
            <a:r>
              <a:rPr lang="en-US" dirty="0">
                <a:solidFill>
                  <a:prstClr val="black"/>
                </a:solidFill>
              </a:rPr>
              <a:t>Clinician uses an, “I wish” statement to align with the patient when she expresses the desire to pursue more treatments that wouldn’t be helpful.</a:t>
            </a:r>
          </a:p>
          <a:p>
            <a:pPr marL="0" indent="0">
              <a:buFont typeface="Arial"/>
              <a:buNone/>
            </a:pPr>
            <a:br>
              <a:rPr lang="en-US" baseline="0" dirty="0"/>
            </a:br>
            <a:endParaRPr lang="en-US" baseline="0" dirty="0"/>
          </a:p>
          <a:p>
            <a:pPr marL="0" indent="0">
              <a:buFont typeface="Arial"/>
              <a:buNone/>
            </a:pPr>
            <a:r>
              <a:rPr lang="en-US" baseline="0" dirty="0"/>
              <a:t>You may also want to ask:  </a:t>
            </a:r>
            <a:r>
              <a:rPr lang="en-US" b="1" baseline="0" dirty="0"/>
              <a:t>What was the effect on the patient of what the clinician said?</a:t>
            </a:r>
            <a:endParaRPr lang="en-US" b="1" dirty="0"/>
          </a:p>
          <a:p>
            <a:br>
              <a:rPr lang="en-US" baseline="0" dirty="0"/>
            </a:br>
            <a:endParaRPr lang="en-US" baseline="0" dirty="0"/>
          </a:p>
          <a:p>
            <a:br>
              <a:rPr lang="en-US" dirty="0"/>
            </a:b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4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Tell</a:t>
            </a:r>
            <a:r>
              <a:rPr lang="en-US" baseline="0" dirty="0"/>
              <a:t> the group: “Now that you’ve heard and seen what these skills look like, let’s practice them.”</a:t>
            </a:r>
          </a:p>
          <a:p>
            <a:endParaRPr lang="en-US" baseline="0" dirty="0"/>
          </a:p>
          <a:p>
            <a:r>
              <a:rPr lang="en-US" baseline="0" dirty="0"/>
              <a:t>If needed, remind learners that great athletes and great musicians practice drills to ensure that core skills become automatic.</a:t>
            </a:r>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16</a:t>
            </a:fld>
            <a:endParaRPr lang="en-US" dirty="0"/>
          </a:p>
        </p:txBody>
      </p:sp>
    </p:spTree>
    <p:extLst>
      <p:ext uri="{BB962C8B-B14F-4D97-AF65-F5344CB8AC3E}">
        <p14:creationId xmlns:p14="http://schemas.microsoft.com/office/powerpoint/2010/main" val="3514200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r>
              <a:rPr lang="en-US" dirty="0"/>
              <a:t>Walk</a:t>
            </a:r>
            <a:r>
              <a:rPr lang="en-US" baseline="0" dirty="0"/>
              <a:t> the group through the drill instructions.  At the end, ask if there are any questions and make sure there is complete clarity in the room about how to do this.</a:t>
            </a:r>
          </a:p>
          <a:p>
            <a:endParaRPr lang="en-US" baseline="0" dirty="0"/>
          </a:p>
          <a:p>
            <a:r>
              <a:rPr lang="en-US" baseline="0" dirty="0"/>
              <a:t>Ask the group to divide into pairs.</a:t>
            </a:r>
          </a:p>
          <a:p>
            <a:endParaRPr lang="en-US" baseline="0" dirty="0"/>
          </a:p>
          <a:p>
            <a:r>
              <a:rPr lang="en-US" baseline="0" dirty="0"/>
              <a:t>Read the first two drills out loud – or, better yet – have two learners in the audience read them out loud for you using the slides.    </a:t>
            </a:r>
          </a:p>
          <a:p>
            <a:r>
              <a:rPr lang="en-US" baseline="0" dirty="0"/>
              <a:t>	</a:t>
            </a:r>
          </a:p>
          <a:p>
            <a:r>
              <a:rPr lang="en-US" baseline="0" dirty="0"/>
              <a:t>Then, have the people that just demonstrated, switch roles and do the two drills again.</a:t>
            </a:r>
          </a:p>
          <a:p>
            <a:endParaRPr lang="en-US" baseline="0" dirty="0"/>
          </a:p>
          <a:p>
            <a:r>
              <a:rPr lang="en-US" baseline="0" dirty="0"/>
              <a:t>Then, explain that after these two drills, learners will debrief with each other.</a:t>
            </a:r>
          </a:p>
          <a:p>
            <a:endParaRPr lang="en-US" baseline="0" dirty="0"/>
          </a:p>
          <a:p>
            <a:r>
              <a:rPr lang="en-US" baseline="0" dirty="0"/>
              <a:t>Have the pairs practice together using their drill sheets, reminding them to switch roles after they complete one round.</a:t>
            </a:r>
          </a:p>
        </p:txBody>
      </p:sp>
      <p:sp>
        <p:nvSpPr>
          <p:cNvPr id="4" name="Slide Number Placeholder 3"/>
          <p:cNvSpPr>
            <a:spLocks noGrp="1"/>
          </p:cNvSpPr>
          <p:nvPr>
            <p:ph type="sldNum" sz="quarter" idx="10"/>
          </p:nvPr>
        </p:nvSpPr>
        <p:spPr/>
        <p:txBody>
          <a:bodyPr/>
          <a:lstStyle/>
          <a:p>
            <a:fld id="{4B6DE5B4-C3ED-9B47-845A-69031E4DEB5F}" type="slidenum">
              <a:rPr lang="en-US" smtClean="0"/>
              <a:t>17</a:t>
            </a:fld>
            <a:endParaRPr lang="en-US"/>
          </a:p>
        </p:txBody>
      </p:sp>
    </p:spTree>
    <p:extLst>
      <p:ext uri="{BB962C8B-B14F-4D97-AF65-F5344CB8AC3E}">
        <p14:creationId xmlns:p14="http://schemas.microsoft.com/office/powerpoint/2010/main" val="328330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These first two drills are for the Reframe piece of REMAP.</a:t>
            </a:r>
          </a:p>
          <a:p>
            <a:endParaRPr lang="en-US" b="0" baseline="0" dirty="0"/>
          </a:p>
          <a:p>
            <a:r>
              <a:rPr lang="en-US" b="0" baseline="0" dirty="0"/>
              <a:t>Read the drill out loud.  Or, better yet, ask two people in the group to read it out loud for the group.</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81941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7640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“Today’s session is the first</a:t>
            </a:r>
            <a:r>
              <a:rPr lang="en-US" baseline="0" dirty="0"/>
              <a:t> in a series designed to teach the skills required to conduct a goals of care conversation with high-risk patients and their families.”  </a:t>
            </a:r>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2</a:t>
            </a:fld>
            <a:endParaRPr lang="en-US" dirty="0"/>
          </a:p>
        </p:txBody>
      </p:sp>
    </p:spTree>
    <p:extLst>
      <p:ext uri="{BB962C8B-B14F-4D97-AF65-F5344CB8AC3E}">
        <p14:creationId xmlns:p14="http://schemas.microsoft.com/office/powerpoint/2010/main" val="86763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5843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Ask them to switch roles and demonstrate the drill again.</a:t>
            </a:r>
          </a:p>
          <a:p>
            <a:endParaRPr lang="en-US" b="0" baseline="0" dirty="0"/>
          </a:p>
          <a:p>
            <a:r>
              <a:rPr lang="en-US" b="0" baseline="0" dirty="0"/>
              <a:t>When done demonstrating the drill, ask everyone to do the drill in their groups of two. </a:t>
            </a:r>
          </a:p>
          <a:p>
            <a:endParaRPr lang="en-US" b="0" baseline="0" dirty="0"/>
          </a:p>
          <a:p>
            <a:r>
              <a:rPr lang="en-US" b="0" baseline="0" dirty="0"/>
              <a:t>Walk around the room and observe how they are doing, and prompt them to move to the next step when ready.  </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21</a:t>
            </a:fld>
            <a:endParaRPr lang="en-US"/>
          </a:p>
        </p:txBody>
      </p:sp>
    </p:spTree>
    <p:extLst>
      <p:ext uri="{BB962C8B-B14F-4D97-AF65-F5344CB8AC3E}">
        <p14:creationId xmlns:p14="http://schemas.microsoft.com/office/powerpoint/2010/main" val="2536735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After the small groups have finished, facilitate a large group discussion by asking for 1-2 responses for each prompt.</a:t>
            </a:r>
          </a:p>
          <a:p>
            <a:endParaRPr lang="en-US" b="0" baseline="0" dirty="0"/>
          </a:p>
          <a:p>
            <a:r>
              <a:rPr lang="en-US" b="0" baseline="0" dirty="0"/>
              <a:t>Then move on to Drill B.</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22</a:t>
            </a:fld>
            <a:endParaRPr lang="en-US"/>
          </a:p>
        </p:txBody>
      </p:sp>
    </p:spTree>
    <p:extLst>
      <p:ext uri="{BB962C8B-B14F-4D97-AF65-F5344CB8AC3E}">
        <p14:creationId xmlns:p14="http://schemas.microsoft.com/office/powerpoint/2010/main" val="347794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Demonstrate by reading the drill out loud, or having two learners read them out loud. </a:t>
            </a:r>
          </a:p>
          <a:p>
            <a:endParaRPr lang="en-US" b="0" baseline="0" dirty="0"/>
          </a:p>
          <a:p>
            <a:r>
              <a:rPr lang="en-US" b="0" baseline="0" dirty="0"/>
              <a:t>The drills are for responding to emotion, the E of REMAP.</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23</a:t>
            </a:fld>
            <a:endParaRPr lang="en-US"/>
          </a:p>
        </p:txBody>
      </p:sp>
    </p:spTree>
    <p:extLst>
      <p:ext uri="{BB962C8B-B14F-4D97-AF65-F5344CB8AC3E}">
        <p14:creationId xmlns:p14="http://schemas.microsoft.com/office/powerpoint/2010/main" val="1997918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24</a:t>
            </a:fld>
            <a:endParaRPr lang="en-US"/>
          </a:p>
        </p:txBody>
      </p:sp>
    </p:spTree>
    <p:extLst>
      <p:ext uri="{BB962C8B-B14F-4D97-AF65-F5344CB8AC3E}">
        <p14:creationId xmlns:p14="http://schemas.microsoft.com/office/powerpoint/2010/main" val="1626004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a:p>
            <a:endParaRPr lang="en-US" b="0"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682509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Ask them to switch roles and demonstrate the drill again.</a:t>
            </a:r>
          </a:p>
          <a:p>
            <a:endParaRPr lang="en-US" b="0" baseline="0" dirty="0"/>
          </a:p>
          <a:p>
            <a:r>
              <a:rPr lang="en-US" b="0" baseline="0" dirty="0"/>
              <a:t>When done demonstrating the drill, ask everyone to do the drill in their groups of two. </a:t>
            </a:r>
          </a:p>
          <a:p>
            <a:endParaRPr lang="en-US" b="0" baseline="0" dirty="0"/>
          </a:p>
          <a:p>
            <a:r>
              <a:rPr lang="en-US" b="0" baseline="0" dirty="0"/>
              <a:t>Walk around the room and observe how they are doing, and prompt them to move to the next step when ready.  </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26</a:t>
            </a:fld>
            <a:endParaRPr lang="en-US"/>
          </a:p>
        </p:txBody>
      </p:sp>
    </p:spTree>
    <p:extLst>
      <p:ext uri="{BB962C8B-B14F-4D97-AF65-F5344CB8AC3E}">
        <p14:creationId xmlns:p14="http://schemas.microsoft.com/office/powerpoint/2010/main" val="2536735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After the small groups have finished, facilitate a large group discussion by asking for 1-2 responses for each prompt.</a:t>
            </a:r>
          </a:p>
        </p:txBody>
      </p:sp>
      <p:sp>
        <p:nvSpPr>
          <p:cNvPr id="4" name="Slide Number Placeholder 3"/>
          <p:cNvSpPr>
            <a:spLocks noGrp="1"/>
          </p:cNvSpPr>
          <p:nvPr>
            <p:ph type="sldNum" sz="quarter" idx="10"/>
          </p:nvPr>
        </p:nvSpPr>
        <p:spPr/>
        <p:txBody>
          <a:bodyPr/>
          <a:lstStyle/>
          <a:p>
            <a:fld id="{4B6DE5B4-C3ED-9B47-845A-69031E4DEB5F}" type="slidenum">
              <a:rPr lang="en-US" smtClean="0"/>
              <a:t>27</a:t>
            </a:fld>
            <a:endParaRPr lang="en-US"/>
          </a:p>
        </p:txBody>
      </p:sp>
    </p:spTree>
    <p:extLst>
      <p:ext uri="{BB962C8B-B14F-4D97-AF65-F5344CB8AC3E}">
        <p14:creationId xmlns:p14="http://schemas.microsoft.com/office/powerpoint/2010/main" val="3477948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b="1" dirty="0"/>
            </a:br>
            <a:endParaRPr lang="en-US" b="1" dirty="0"/>
          </a:p>
          <a:p>
            <a:r>
              <a:rPr lang="en-US" b="0" dirty="0"/>
              <a:t>This is the debrief</a:t>
            </a:r>
            <a:r>
              <a:rPr lang="en-US" b="0" baseline="0" dirty="0"/>
              <a:t> where deeper learning takes place.  </a:t>
            </a:r>
          </a:p>
          <a:p>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Briefly review what you learned. </a:t>
            </a:r>
            <a:endParaRPr lang="en-US" b="1" baseline="0" dirty="0"/>
          </a:p>
          <a:p>
            <a:endParaRPr lang="en-US" b="0" dirty="0"/>
          </a:p>
          <a:p>
            <a:r>
              <a:rPr lang="en-US" b="0" dirty="0"/>
              <a:t>2. Ask everyone to write about</a:t>
            </a:r>
            <a:r>
              <a:rPr lang="en-US" b="0" baseline="0" dirty="0"/>
              <a:t> each of these questions for ~2 minutes.</a:t>
            </a:r>
          </a:p>
          <a:p>
            <a:endParaRPr lang="en-US" b="0" baseline="0" dirty="0"/>
          </a:p>
          <a:p>
            <a:r>
              <a:rPr lang="en-US" b="0" baseline="0" dirty="0"/>
              <a:t>3. Lead a group discussion asking people to volunteer something they wrote in response to one of these questions.</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28</a:t>
            </a:fld>
            <a:endParaRPr lang="en-US" dirty="0"/>
          </a:p>
        </p:txBody>
      </p:sp>
    </p:spTree>
    <p:extLst>
      <p:ext uri="{BB962C8B-B14F-4D97-AF65-F5344CB8AC3E}">
        <p14:creationId xmlns:p14="http://schemas.microsoft.com/office/powerpoint/2010/main" val="1075342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Rights to use the photograph on the first slide were purchased by the National Center for Ethics in Health Care from iStockphoto.com.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MODULE UPDATED:  July 2019.</a:t>
            </a:r>
          </a:p>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29</a:t>
            </a:fld>
            <a:endParaRPr lang="en-US"/>
          </a:p>
        </p:txBody>
      </p:sp>
    </p:spTree>
    <p:extLst>
      <p:ext uri="{BB962C8B-B14F-4D97-AF65-F5344CB8AC3E}">
        <p14:creationId xmlns:p14="http://schemas.microsoft.com/office/powerpoint/2010/main" val="59505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“Now we’re going to review what</a:t>
            </a:r>
            <a:r>
              <a:rPr lang="en-US" baseline="0" dirty="0"/>
              <a:t> we discussed at the last session.”</a:t>
            </a:r>
          </a:p>
          <a:p>
            <a:endParaRPr lang="en-US" baseline="0" dirty="0"/>
          </a:p>
          <a:p>
            <a:r>
              <a:rPr lang="en-US" dirty="0"/>
              <a:t>Ask the group</a:t>
            </a:r>
            <a:r>
              <a:rPr lang="en-US" baseline="0" dirty="0"/>
              <a:t> to walk through the acronym, call out each step before putting it on the screen, and ask for examples of how this skill is done.  This is an opportunity to use “call and response.” </a:t>
            </a:r>
          </a:p>
          <a:p>
            <a:endParaRPr lang="en-US" baseline="0" dirty="0"/>
          </a:p>
          <a:p>
            <a:r>
              <a:rPr lang="en-US" baseline="0" dirty="0"/>
              <a:t>For example, after going through the E – Empathize, you could make an emotional statement that a patient might say (e.g., “You’re telling me I have cancer?!!”) while looking at someone in the group and encourage them to give an appropriate naming or acknowledging response.</a:t>
            </a:r>
          </a:p>
        </p:txBody>
      </p:sp>
      <p:sp>
        <p:nvSpPr>
          <p:cNvPr id="4" name="Slide Number Placeholder 3"/>
          <p:cNvSpPr>
            <a:spLocks noGrp="1"/>
          </p:cNvSpPr>
          <p:nvPr>
            <p:ph type="sldNum" sz="quarter" idx="10"/>
          </p:nvPr>
        </p:nvSpPr>
        <p:spPr/>
        <p:txBody>
          <a:bodyPr/>
          <a:lstStyle/>
          <a:p>
            <a:fld id="{4B6DE5B4-C3ED-9B47-845A-69031E4DEB5F}" type="slidenum">
              <a:rPr lang="en-US" smtClean="0"/>
              <a:t>3</a:t>
            </a:fld>
            <a:endParaRPr lang="en-US"/>
          </a:p>
        </p:txBody>
      </p:sp>
    </p:spTree>
    <p:extLst>
      <p:ext uri="{BB962C8B-B14F-4D97-AF65-F5344CB8AC3E}">
        <p14:creationId xmlns:p14="http://schemas.microsoft.com/office/powerpoint/2010/main" val="12642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pPr marL="174708" indent="-174708" defTabSz="465887">
              <a:buFont typeface="Arial"/>
              <a:buChar char="•"/>
              <a:defRPr/>
            </a:pPr>
            <a:r>
              <a:rPr lang="en-US" dirty="0"/>
              <a:t>Lead a discussion about what the</a:t>
            </a:r>
            <a:r>
              <a:rPr lang="en-US" baseline="0" dirty="0"/>
              <a:t> participants have</a:t>
            </a:r>
            <a:r>
              <a:rPr lang="en-US" dirty="0"/>
              <a:t> put into practice since the</a:t>
            </a:r>
            <a:r>
              <a:rPr lang="en-US" baseline="0" dirty="0"/>
              <a:t> last session.  </a:t>
            </a:r>
          </a:p>
          <a:p>
            <a:pPr marL="174708" indent="-174708">
              <a:buFont typeface="Arial"/>
              <a:buChar char="•"/>
            </a:pPr>
            <a:r>
              <a:rPr lang="en-US" dirty="0"/>
              <a:t>“Thinking back over your</a:t>
            </a:r>
            <a:r>
              <a:rPr lang="en-US" baseline="0" dirty="0"/>
              <a:t> clinical experiences since the last Module, have you had a chance to try these skills?”</a:t>
            </a:r>
          </a:p>
          <a:p>
            <a:pPr defTabSz="465887">
              <a:defRPr/>
            </a:pPr>
            <a:endParaRPr lang="en-US" baseline="0" dirty="0"/>
          </a:p>
          <a:p>
            <a:pPr defTabSz="465887">
              <a:defRPr/>
            </a:pPr>
            <a:r>
              <a:rPr lang="en-US" baseline="0" dirty="0"/>
              <a:t>Ask:</a:t>
            </a:r>
          </a:p>
          <a:p>
            <a:pPr marL="232943" indent="-232943" defTabSz="465887">
              <a:buFont typeface="+mj-lt"/>
              <a:buAutoNum type="arabicPeriod"/>
              <a:defRPr/>
            </a:pPr>
            <a:r>
              <a:rPr lang="en-US" baseline="0" dirty="0"/>
              <a:t>What went well? (Explore this with participants – encourage them to tell the stories of how any of these tools have made conversations easier.)</a:t>
            </a:r>
          </a:p>
          <a:p>
            <a:pPr marL="232943" indent="-232943" defTabSz="465887">
              <a:buFont typeface="+mj-lt"/>
              <a:buAutoNum type="arabicPeriod"/>
              <a:defRPr/>
            </a:pPr>
            <a:endParaRPr lang="en-US" baseline="0" dirty="0"/>
          </a:p>
          <a:p>
            <a:pPr marL="232943" indent="-232943" defTabSz="465887">
              <a:buFont typeface="+mj-lt"/>
              <a:buAutoNum type="arabicPeriod"/>
              <a:defRPr/>
            </a:pPr>
            <a:r>
              <a:rPr lang="en-US" baseline="0" dirty="0"/>
              <a:t>Where did they got stuck? (Explore the stuck places participants have encountered and help them deconstruct where the challenges lie.  It will usually be about addressing the emotion, instead of the facts.)</a:t>
            </a:r>
            <a:endParaRPr lang="en-US" dirty="0"/>
          </a:p>
          <a:p>
            <a:pPr marL="232943" indent="-232943" defTabSz="465887">
              <a:buFont typeface="+mj-lt"/>
              <a:buAutoNum type="arabicPeriod"/>
              <a:defRPr/>
            </a:pPr>
            <a:endParaRPr lang="en-US" baseline="0" dirty="0"/>
          </a:p>
          <a:p>
            <a:pPr marL="232943" indent="-232943" defTabSz="465887">
              <a:buFont typeface="+mj-lt"/>
              <a:buAutoNum type="arabicPeriod"/>
              <a:defRPr/>
            </a:pPr>
            <a:r>
              <a:rPr lang="en-US" baseline="0" dirty="0"/>
              <a:t>What was most surprising?</a:t>
            </a:r>
          </a:p>
          <a:p>
            <a:pPr defTabSz="465887">
              <a:defRPr/>
            </a:pPr>
            <a:endParaRPr lang="en-US" baseline="0" dirty="0"/>
          </a:p>
          <a:p>
            <a:pPr defTabSz="465887">
              <a:defRPr/>
            </a:pPr>
            <a:r>
              <a:rPr lang="en-US" baseline="0" dirty="0"/>
              <a:t>Stay positive!</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2188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Start the discussion by asking the group</a:t>
            </a:r>
            <a:r>
              <a:rPr lang="en-US" baseline="0" dirty="0"/>
              <a:t> the question “What makes Goals of Care conversations hard?”</a:t>
            </a:r>
          </a:p>
          <a:p>
            <a:r>
              <a:rPr lang="en-US" baseline="0" dirty="0"/>
              <a:t>Elicit stories from the group.</a:t>
            </a:r>
          </a:p>
          <a:p>
            <a:endParaRPr lang="en-US" baseline="0" dirty="0"/>
          </a:p>
          <a:p>
            <a:r>
              <a:rPr lang="en-US" baseline="0" dirty="0"/>
              <a:t>Then, click through to the bullets and describe these issues:</a:t>
            </a:r>
          </a:p>
          <a:p>
            <a:endParaRPr lang="en-US" baseline="0" dirty="0"/>
          </a:p>
          <a:p>
            <a:pPr marL="174708" indent="-174708">
              <a:buFont typeface="Arial"/>
              <a:buChar char="•"/>
            </a:pPr>
            <a:r>
              <a:rPr lang="en-US" dirty="0"/>
              <a:t>Expectations</a:t>
            </a:r>
            <a:r>
              <a:rPr lang="en-US" baseline="0" dirty="0"/>
              <a:t> of patients, families and clinicians – these may be very different and are often not explicitly discussed</a:t>
            </a:r>
          </a:p>
          <a:p>
            <a:pPr marL="640594" lvl="1" indent="-174708">
              <a:buFont typeface="Arial"/>
              <a:buChar char="•"/>
            </a:pPr>
            <a:r>
              <a:rPr lang="en-US" dirty="0">
                <a:latin typeface="Avenir Book" charset="0"/>
                <a:ea typeface="ヒラギノ角ゴ ProN W3" charset="0"/>
                <a:cs typeface="ヒラギノ角ゴ ProN W3" charset="0"/>
                <a:sym typeface="Avenir Book" charset="0"/>
              </a:rPr>
              <a:t>Care has</a:t>
            </a:r>
            <a:r>
              <a:rPr lang="en-US" altLang="ja-JP" dirty="0">
                <a:latin typeface="Avenir Book" charset="0"/>
                <a:ea typeface="ヒラギノ角ゴ ProN W3" charset="0"/>
                <a:cs typeface="ヒラギノ角ゴ ProN W3" charset="0"/>
                <a:sym typeface="Avenir Book" charset="0"/>
              </a:rPr>
              <a:t> been focused on extending lifespan</a:t>
            </a:r>
          </a:p>
          <a:p>
            <a:pPr marL="640594" lvl="1" indent="-174708">
              <a:buFont typeface="Arial"/>
              <a:buChar char="•"/>
            </a:pPr>
            <a:r>
              <a:rPr lang="en-US" dirty="0">
                <a:latin typeface="Avenir Book" charset="0"/>
                <a:ea typeface="ヒラギノ角ゴ ProN W3" charset="0"/>
                <a:cs typeface="ヒラギノ角ゴ ProN W3" charset="0"/>
                <a:sym typeface="Avenir Book" charset="0"/>
              </a:rPr>
              <a:t>Change in goals may seem like</a:t>
            </a:r>
            <a:r>
              <a:rPr lang="en-US" baseline="0" dirty="0">
                <a:latin typeface="Avenir Book" charset="0"/>
                <a:ea typeface="ヒラギノ角ゴ ProN W3" charset="0"/>
                <a:cs typeface="ヒラギノ角ゴ ProN W3" charset="0"/>
                <a:sym typeface="Avenir Book" charset="0"/>
              </a:rPr>
              <a:t> a</a:t>
            </a:r>
            <a:r>
              <a:rPr lang="en-US" dirty="0">
                <a:latin typeface="Avenir Book" charset="0"/>
                <a:ea typeface="ヒラギノ角ゴ ProN W3" charset="0"/>
                <a:cs typeface="ヒラギノ角ゴ ProN W3" charset="0"/>
                <a:sym typeface="Avenir Book" charset="0"/>
              </a:rPr>
              <a:t> failure</a:t>
            </a:r>
            <a:endParaRPr lang="en-US" dirty="0"/>
          </a:p>
          <a:p>
            <a:endParaRPr lang="en-US" baseline="0" dirty="0"/>
          </a:p>
          <a:p>
            <a:pPr marL="174708" indent="-174708">
              <a:buFont typeface="Arial"/>
              <a:buChar char="•"/>
            </a:pPr>
            <a:r>
              <a:rPr lang="en-US" baseline="0" dirty="0"/>
              <a:t>Uncertainty is difficult – we often don’t know what to expect and we have to make decisions in the face of uncertainty.  All people manage uncertainty differently, and many people don’t do well with it.</a:t>
            </a:r>
          </a:p>
          <a:p>
            <a:endParaRPr lang="en-US" baseline="0" dirty="0"/>
          </a:p>
          <a:p>
            <a:pPr marL="174708" indent="-174708">
              <a:buFont typeface="Arial"/>
              <a:buChar char="•"/>
            </a:pPr>
            <a:r>
              <a:rPr lang="en-US" baseline="0" dirty="0"/>
              <a:t>Emotion – every discussion about goals of care is laden with emotion.  Clinicians need to recognize and respond to it.</a:t>
            </a:r>
          </a:p>
          <a:p>
            <a:endParaRPr lang="en-US" baseline="0" dirty="0"/>
          </a:p>
          <a:p>
            <a:pPr marL="174708" indent="-174708">
              <a:buFont typeface="Arial"/>
              <a:buChar char="•"/>
            </a:pPr>
            <a:r>
              <a:rPr lang="en-US" baseline="0" dirty="0"/>
              <a:t>Most clinicians do not enter goals of care discussions with a clear idea of how to get from “here to there,” or a “start-middle-end.”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5</a:t>
            </a:fld>
            <a:endParaRPr lang="en-US"/>
          </a:p>
        </p:txBody>
      </p:sp>
    </p:spTree>
    <p:extLst>
      <p:ext uri="{BB962C8B-B14F-4D97-AF65-F5344CB8AC3E}">
        <p14:creationId xmlns:p14="http://schemas.microsoft.com/office/powerpoint/2010/main" val="351420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dirty="0"/>
          </a:p>
          <a:p>
            <a:r>
              <a:rPr lang="en-US" dirty="0"/>
              <a:t>One</a:t>
            </a:r>
            <a:r>
              <a:rPr lang="en-US" baseline="0" dirty="0"/>
              <a:t> of the hard parts about any difficult conversation is not knowing how to get from “here” to “there.”  We will provide you with a step-by-step “Talking Map” that provides you a guide to discuss goals of care.</a:t>
            </a:r>
          </a:p>
          <a:p>
            <a:pPr defTabSz="465887">
              <a:defRPr/>
            </a:pPr>
            <a:endParaRPr lang="en-US" baseline="0" dirty="0"/>
          </a:p>
          <a:p>
            <a:pPr defTabSz="465887">
              <a:defRPr/>
            </a:pPr>
            <a:r>
              <a:rPr lang="en-US" baseline="0" dirty="0"/>
              <a:t>REMAP is a step-by-step approach to discussing goals of care</a:t>
            </a:r>
          </a:p>
        </p:txBody>
      </p:sp>
      <p:sp>
        <p:nvSpPr>
          <p:cNvPr id="4" name="Slide Number Placeholder 3"/>
          <p:cNvSpPr>
            <a:spLocks noGrp="1"/>
          </p:cNvSpPr>
          <p:nvPr>
            <p:ph type="sldNum" sz="quarter" idx="10"/>
          </p:nvPr>
        </p:nvSpPr>
        <p:spPr/>
        <p:txBody>
          <a:bodyPr/>
          <a:lstStyle/>
          <a:p>
            <a:fld id="{4B6DE5B4-C3ED-9B47-845A-69031E4DEB5F}" type="slidenum">
              <a:rPr lang="en-US" smtClean="0"/>
              <a:t>6</a:t>
            </a:fld>
            <a:endParaRPr lang="en-US"/>
          </a:p>
        </p:txBody>
      </p:sp>
    </p:spTree>
    <p:extLst>
      <p:ext uri="{BB962C8B-B14F-4D97-AF65-F5344CB8AC3E}">
        <p14:creationId xmlns:p14="http://schemas.microsoft.com/office/powerpoint/2010/main" val="74102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dirty="0"/>
              <a:t>This</a:t>
            </a:r>
            <a:r>
              <a:rPr lang="en-US" baseline="0" dirty="0"/>
              <a:t> session will take less than an hour (MAKE SURE TO FINISH ON TIME!)</a:t>
            </a:r>
          </a:p>
          <a:p>
            <a:endParaRPr lang="en-US" baseline="0" dirty="0"/>
          </a:p>
          <a:p>
            <a:r>
              <a:rPr lang="en-US" baseline="0" dirty="0"/>
              <a:t>We will start with brief “mini-lecture” in which I define and outline the skills that we’ll learn.</a:t>
            </a:r>
          </a:p>
          <a:p>
            <a:endParaRPr lang="en-US" baseline="0" dirty="0"/>
          </a:p>
          <a:p>
            <a:r>
              <a:rPr lang="en-US" baseline="0" dirty="0"/>
              <a:t>I’ll then show you some videos that give you examples of what these look like in action.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However, learning communication is like learning to improve at a sport, or a musical instrument.  You only get better with practice and we’ll have a chance to do that, in a very easy and not-scary way.</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7</a:t>
            </a:fld>
            <a:endParaRPr lang="en-US"/>
          </a:p>
        </p:txBody>
      </p:sp>
    </p:spTree>
    <p:extLst>
      <p:ext uri="{BB962C8B-B14F-4D97-AF65-F5344CB8AC3E}">
        <p14:creationId xmlns:p14="http://schemas.microsoft.com/office/powerpoint/2010/main" val="351420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pPr defTabSz="465887">
              <a:defRPr/>
            </a:pPr>
            <a:endParaRPr lang="en-US" dirty="0"/>
          </a:p>
          <a:p>
            <a:pPr defTabSz="465887">
              <a:defRPr/>
            </a:pPr>
            <a:r>
              <a:rPr lang="en-US" dirty="0"/>
              <a:t>REMAP</a:t>
            </a:r>
            <a:r>
              <a:rPr lang="en-US" baseline="0" dirty="0"/>
              <a:t> is a 5 step talking map for goals of care conversations.  </a:t>
            </a:r>
          </a:p>
          <a:p>
            <a:pPr defTabSz="465887">
              <a:defRPr/>
            </a:pPr>
            <a:endParaRPr lang="en-US" baseline="0" dirty="0"/>
          </a:p>
          <a:p>
            <a:pPr defTabSz="465887">
              <a:defRPr/>
            </a:pPr>
            <a:r>
              <a:rPr lang="en-US" dirty="0"/>
              <a:t>(Click for rectangle) Today, we will only work on the first two steps — Reframe</a:t>
            </a:r>
            <a:r>
              <a:rPr lang="en-US" baseline="0" dirty="0"/>
              <a:t> and Expect emotion</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8</a:t>
            </a:fld>
            <a:endParaRPr lang="en-US"/>
          </a:p>
        </p:txBody>
      </p:sp>
    </p:spTree>
    <p:extLst>
      <p:ext uri="{BB962C8B-B14F-4D97-AF65-F5344CB8AC3E}">
        <p14:creationId xmlns:p14="http://schemas.microsoft.com/office/powerpoint/2010/main" val="132075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aseline="0" dirty="0"/>
              <a:t>It can be hard to know how to start a goals of care conversation.  </a:t>
            </a:r>
          </a:p>
          <a:p>
            <a:pPr marL="171450" indent="-171450">
              <a:buFont typeface="Arial" charset="0"/>
              <a:buChar char="•"/>
            </a:pPr>
            <a:r>
              <a:rPr lang="en-US" baseline="0" dirty="0"/>
              <a:t>Keep it brief</a:t>
            </a:r>
          </a:p>
          <a:p>
            <a:pPr marL="171450" indent="-171450">
              <a:buFont typeface="Arial" charset="0"/>
              <a:buChar char="•"/>
            </a:pPr>
            <a:r>
              <a:rPr lang="en-US" baseline="0" dirty="0"/>
              <a:t>Use simple, jargon free language to introduce the conversation </a:t>
            </a:r>
          </a:p>
          <a:p>
            <a:pPr marL="171450" indent="-171450">
              <a:buFont typeface="Arial" charset="0"/>
              <a:buChar char="•"/>
            </a:pPr>
            <a:r>
              <a:rPr lang="en-US" baseline="0" dirty="0"/>
              <a:t>Asking permission to talk about what lies ahead can make the patient feel prepared for the discussion</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070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99734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6086192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385489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85928" y="971550"/>
            <a:ext cx="8729472"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185928" y="1352550"/>
            <a:ext cx="8958072"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14540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165625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4" y="386334"/>
            <a:ext cx="9151434" cy="512064"/>
          </a:xfrm>
          <a:prstGeom prst="rect">
            <a:avLst/>
          </a:prstGeom>
          <a:noFill/>
          <a:effectLst>
            <a:outerShdw blurRad="50800" dist="50800" dir="5400000" algn="ctr" rotWithShape="0">
              <a:schemeClr val="accent4"/>
            </a:outerShdw>
          </a:effectLst>
        </p:spPr>
      </p:pic>
      <p:sp>
        <p:nvSpPr>
          <p:cNvPr id="2" name="Title 1"/>
          <p:cNvSpPr>
            <a:spLocks noGrp="1"/>
          </p:cNvSpPr>
          <p:nvPr>
            <p:ph type="title"/>
          </p:nvPr>
        </p:nvSpPr>
        <p:spPr>
          <a:xfrm>
            <a:off x="876300" y="460248"/>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3986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6779"/>
                    </a14:imgEffect>
                    <a14:imgEffect>
                      <a14:brightnessContrast bright="35000"/>
                    </a14:imgEffect>
                  </a14:imgLayer>
                </a14:imgProps>
              </a:ext>
              <a:ext uri="{28A0092B-C50C-407E-A947-70E740481C1C}">
                <a14:useLocalDpi xmlns:a14="http://schemas.microsoft.com/office/drawing/2010/main" val="0"/>
              </a:ext>
            </a:extLst>
          </a:blip>
          <a:stretch>
            <a:fillRect/>
          </a:stretch>
        </p:blipFill>
        <p:spPr>
          <a:xfrm>
            <a:off x="0" y="372430"/>
            <a:ext cx="9143683" cy="515112"/>
          </a:xfrm>
          <a:prstGeom prst="rect">
            <a:avLst/>
          </a:prstGeom>
        </p:spPr>
      </p:pic>
      <p:sp>
        <p:nvSpPr>
          <p:cNvPr id="2" name="Title 1"/>
          <p:cNvSpPr>
            <a:spLocks noGrp="1"/>
          </p:cNvSpPr>
          <p:nvPr>
            <p:ph type="title"/>
          </p:nvPr>
        </p:nvSpPr>
        <p:spPr>
          <a:xfrm>
            <a:off x="533400" y="421815"/>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4" y="418440"/>
            <a:ext cx="9151434" cy="512064"/>
          </a:xfrm>
          <a:prstGeom prst="rect">
            <a:avLst/>
          </a:prstGeom>
          <a:noFill/>
          <a:effectLst>
            <a:outerShdw blurRad="50800" dist="50800" dir="5400000" algn="ctr" rotWithShape="0">
              <a:schemeClr val="accent4"/>
            </a:outerShdw>
          </a:effectLst>
        </p:spPr>
      </p:pic>
      <p:sp>
        <p:nvSpPr>
          <p:cNvPr id="14" name="Title 1"/>
          <p:cNvSpPr txBox="1">
            <a:spLocks/>
          </p:cNvSpPr>
          <p:nvPr userDrawn="1"/>
        </p:nvSpPr>
        <p:spPr>
          <a:xfrm>
            <a:off x="876300" y="460248"/>
            <a:ext cx="7391400" cy="857250"/>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a:solidFill>
                  <a:schemeClr val="tx1"/>
                </a:solidFill>
                <a:latin typeface="Franklin Gothic Medium" charset="0"/>
                <a:ea typeface="Franklin Gothic Medium" charset="0"/>
                <a:cs typeface="Franklin Gothic Medium" charset="0"/>
              </a:defRPr>
            </a:lvl1pPr>
          </a:lstStyle>
          <a:p>
            <a:r>
              <a:rPr lang="en-US" dirty="0"/>
              <a:t>Click to edit Master title style</a:t>
            </a:r>
          </a:p>
        </p:txBody>
      </p:sp>
    </p:spTree>
    <p:extLst>
      <p:ext uri="{BB962C8B-B14F-4D97-AF65-F5344CB8AC3E}">
        <p14:creationId xmlns:p14="http://schemas.microsoft.com/office/powerpoint/2010/main" val="156837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8150"/>
            <a:ext cx="9144000" cy="512064"/>
          </a:xfrm>
          <a:prstGeom prst="rect">
            <a:avLst/>
          </a:prstGeom>
          <a:solidFill>
            <a:schemeClr val="bg1"/>
          </a:solidFill>
        </p:spPr>
      </p:pic>
      <p:sp>
        <p:nvSpPr>
          <p:cNvPr id="2" name="Title 1"/>
          <p:cNvSpPr>
            <a:spLocks noGrp="1"/>
          </p:cNvSpPr>
          <p:nvPr>
            <p:ph type="title"/>
          </p:nvPr>
        </p:nvSpPr>
        <p:spPr>
          <a:xfrm>
            <a:off x="876300" y="495300"/>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173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8590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 y="358521"/>
            <a:ext cx="9347986" cy="512064"/>
          </a:xfrm>
          <a:prstGeom prst="rect">
            <a:avLst/>
          </a:prstGeom>
        </p:spPr>
      </p:pic>
      <p:sp>
        <p:nvSpPr>
          <p:cNvPr id="2" name="Title 1"/>
          <p:cNvSpPr>
            <a:spLocks noGrp="1"/>
          </p:cNvSpPr>
          <p:nvPr>
            <p:ph type="title"/>
          </p:nvPr>
        </p:nvSpPr>
        <p:spPr>
          <a:xfrm>
            <a:off x="723900" y="465963"/>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631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37391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06225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9" name="Rectangle 8"/>
          <p:cNvSpPr/>
          <p:nvPr userDrawn="1"/>
        </p:nvSpPr>
        <p:spPr>
          <a:xfrm>
            <a:off x="8382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21923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ED8E-80FF-F44F-A52D-CB7511249DF9}" type="slidenum">
              <a:rPr lang="en-US" smtClean="0"/>
              <a:t>‹#›</a:t>
            </a:fld>
            <a:endParaRPr lang="en-US"/>
          </a:p>
        </p:txBody>
      </p:sp>
    </p:spTree>
    <p:extLst>
      <p:ext uri="{BB962C8B-B14F-4D97-AF65-F5344CB8AC3E}">
        <p14:creationId xmlns:p14="http://schemas.microsoft.com/office/powerpoint/2010/main" val="1359550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4" name="Rectangle 23"/>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30"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1" name="Text Placeholder 4"/>
          <p:cNvSpPr>
            <a:spLocks noGrp="1"/>
          </p:cNvSpPr>
          <p:nvPr>
            <p:ph type="body" sz="quarter" idx="12"/>
          </p:nvPr>
        </p:nvSpPr>
        <p:spPr>
          <a:xfrm>
            <a:off x="5212080" y="1002970"/>
            <a:ext cx="3593990" cy="500080"/>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81471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wo Content">
    <p:spTree>
      <p:nvGrpSpPr>
        <p:cNvPr id="1" name=""/>
        <p:cNvGrpSpPr/>
        <p:nvPr/>
      </p:nvGrpSpPr>
      <p:grpSpPr>
        <a:xfrm>
          <a:off x="0" y="0"/>
          <a:ext cx="0" cy="0"/>
          <a:chOff x="0" y="0"/>
          <a:chExt cx="0" cy="0"/>
        </a:xfrm>
      </p:grpSpPr>
      <p:sp>
        <p:nvSpPr>
          <p:cNvPr id="13" name="Rectangle 12"/>
          <p:cNvSpPr/>
          <p:nvPr userDrawn="1"/>
        </p:nvSpPr>
        <p:spPr>
          <a:xfrm>
            <a:off x="910326" y="1012480"/>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3" name="Rectangle 22"/>
          <p:cNvSpPr/>
          <p:nvPr userDrawn="1"/>
        </p:nvSpPr>
        <p:spPr>
          <a:xfrm>
            <a:off x="910326" y="1012480"/>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7" name="Rectangle 26"/>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0"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310249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02969"/>
            <a:ext cx="3827573" cy="536753"/>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067929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47348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14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2119099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436721"/>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1082357" y="996790"/>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5029200"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836309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982034"/>
            <a:ext cx="3797093" cy="557688"/>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4488883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13" name="Rectangle 12"/>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3"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370897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wo Content">
    <p:spTree>
      <p:nvGrpSpPr>
        <p:cNvPr id="1" name=""/>
        <p:cNvGrpSpPr/>
        <p:nvPr/>
      </p:nvGrpSpPr>
      <p:grpSpPr>
        <a:xfrm>
          <a:off x="0" y="0"/>
          <a:ext cx="0" cy="0"/>
          <a:chOff x="0" y="0"/>
          <a:chExt cx="0" cy="0"/>
        </a:xfrm>
      </p:grpSpPr>
      <p:sp>
        <p:nvSpPr>
          <p:cNvPr id="24" name="Rectangle 23"/>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8" name="Rectangle 27"/>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2"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24" name="Rectangle 23"/>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8" name="Rectangle 27"/>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1"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2"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320351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Two Content">
    <p:spTree>
      <p:nvGrpSpPr>
        <p:cNvPr id="1" name=""/>
        <p:cNvGrpSpPr/>
        <p:nvPr/>
      </p:nvGrpSpPr>
      <p:grpSpPr>
        <a:xfrm>
          <a:off x="0" y="0"/>
          <a:ext cx="0" cy="0"/>
          <a:chOff x="0" y="0"/>
          <a:chExt cx="0" cy="0"/>
        </a:xfrm>
      </p:grpSpPr>
      <p:sp>
        <p:nvSpPr>
          <p:cNvPr id="13" name="Rectangle 12"/>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3"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480202"/>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36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413825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32834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8511287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65425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7389089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369914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t>7/11/2019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t>‹#›</a:t>
            </a:fld>
            <a:endParaRPr lang="en-US"/>
          </a:p>
        </p:txBody>
      </p:sp>
    </p:spTree>
    <p:extLst>
      <p:ext uri="{BB962C8B-B14F-4D97-AF65-F5344CB8AC3E}">
        <p14:creationId xmlns:p14="http://schemas.microsoft.com/office/powerpoint/2010/main" val="1399375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90" r:id="rId18"/>
    <p:sldLayoutId id="2147483691" r:id="rId19"/>
    <p:sldLayoutId id="2147483692" r:id="rId20"/>
    <p:sldLayoutId id="2147483701" r:id="rId21"/>
    <p:sldLayoutId id="2147483693" r:id="rId22"/>
    <p:sldLayoutId id="2147483702" r:id="rId23"/>
    <p:sldLayoutId id="2147483694" r:id="rId24"/>
    <p:sldLayoutId id="2147483695" r:id="rId25"/>
    <p:sldLayoutId id="2147483696" r:id="rId26"/>
    <p:sldLayoutId id="2147483703" r:id="rId27"/>
    <p:sldLayoutId id="2147483697" r:id="rId28"/>
    <p:sldLayoutId id="2147483704" r:id="rId29"/>
    <p:sldLayoutId id="2147483698" r:id="rId30"/>
    <p:sldLayoutId id="2147483705" r:id="rId31"/>
    <p:sldLayoutId id="2147483699" r:id="rId32"/>
    <p:sldLayoutId id="2147483706" r:id="rId33"/>
    <p:sldLayoutId id="2147483700" r:id="rId34"/>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notesSlide" Target="../notesSlides/notesSlide14.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pixabay.com/en/paper-pen-blue-white-writing-15331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thics.va.gov/goalsofcaretraining.as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723931"/>
            <a:ext cx="8763000" cy="1085850"/>
          </a:xfrm>
        </p:spPr>
        <p:txBody>
          <a:bodyPr>
            <a:normAutofit/>
          </a:bodyPr>
          <a:lstStyle/>
          <a:p>
            <a:r>
              <a:rPr lang="en-US" sz="2800" dirty="0"/>
              <a:t>Goals of Care Conversations – Part 1</a:t>
            </a:r>
            <a:br>
              <a:rPr lang="en-US" sz="2800" dirty="0"/>
            </a:br>
            <a:r>
              <a:rPr lang="en-US" sz="4000" dirty="0"/>
              <a:t>Reframing: We’re in a Different Place</a:t>
            </a:r>
            <a:endParaRPr lang="en-US" i="1" dirty="0">
              <a:solidFill>
                <a:srgbClr val="F8D73C"/>
              </a:solidFill>
            </a:endParaRPr>
          </a:p>
        </p:txBody>
      </p:sp>
      <p:pic>
        <p:nvPicPr>
          <p:cNvPr id="4" name="Picture 3" descr="VA National Center for Ethics in Health Care logo" titl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095750"/>
            <a:ext cx="4219822" cy="828894"/>
          </a:xfrm>
          <a:prstGeom prst="rect">
            <a:avLst/>
          </a:prstGeom>
        </p:spPr>
      </p:pic>
      <p:sp>
        <p:nvSpPr>
          <p:cNvPr id="3" name="TextBox 2">
            <a:extLst>
              <a:ext uri="{FF2B5EF4-FFF2-40B4-BE49-F238E27FC236}">
                <a16:creationId xmlns:a16="http://schemas.microsoft.com/office/drawing/2014/main" id="{63422F67-337A-42C5-81C1-462597FCCB34}"/>
              </a:ext>
            </a:extLst>
          </p:cNvPr>
          <p:cNvSpPr txBox="1"/>
          <p:nvPr/>
        </p:nvSpPr>
        <p:spPr>
          <a:xfrm>
            <a:off x="419100" y="3695640"/>
            <a:ext cx="8382000" cy="400110"/>
          </a:xfrm>
          <a:prstGeom prst="rect">
            <a:avLst/>
          </a:prstGeom>
          <a:noFill/>
        </p:spPr>
        <p:txBody>
          <a:bodyPr wrap="square" rtlCol="0">
            <a:spAutoFit/>
          </a:bodyPr>
          <a:lstStyle/>
          <a:p>
            <a:pPr algn="ctr"/>
            <a:r>
              <a:rPr lang="en-US" sz="2000" b="1" i="1" dirty="0">
                <a:latin typeface="Franklin Gothic Book" panose="020B0503020102020204" pitchFamily="34" charset="0"/>
              </a:rPr>
              <a:t>Training for Physicians, Advance Practice Nurses, and Physician Assistants   </a:t>
            </a:r>
          </a:p>
        </p:txBody>
      </p:sp>
      <p:pic>
        <p:nvPicPr>
          <p:cNvPr id="5" name="Picture Placeholder 4" title="Picture of Patient and Clinician">
            <a:extLst>
              <a:ext uri="{FF2B5EF4-FFF2-40B4-BE49-F238E27FC236}">
                <a16:creationId xmlns:a16="http://schemas.microsoft.com/office/drawing/2014/main" id="{BC076B5F-2CC1-40A8-94F0-C6F3644778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9" b="24380"/>
          <a:stretch/>
        </p:blipFill>
        <p:spPr>
          <a:xfrm>
            <a:off x="1933575" y="0"/>
            <a:ext cx="5353050" cy="2705100"/>
          </a:xfrm>
          <a:prstGeom prst="rect">
            <a:avLst/>
          </a:prstGeom>
        </p:spPr>
      </p:pic>
    </p:spTree>
    <p:extLst>
      <p:ext uri="{BB962C8B-B14F-4D97-AF65-F5344CB8AC3E}">
        <p14:creationId xmlns:p14="http://schemas.microsoft.com/office/powerpoint/2010/main" val="3086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971550"/>
            <a:ext cx="6553200" cy="3657600"/>
          </a:xfrm>
        </p:spPr>
        <p:txBody>
          <a:bodyPr/>
          <a:lstStyle/>
          <a:p>
            <a:pPr marL="0" indent="0">
              <a:buNone/>
            </a:pPr>
            <a:r>
              <a:rPr lang="en-US" dirty="0">
                <a:solidFill>
                  <a:srgbClr val="5C5768"/>
                </a:solidFill>
              </a:rPr>
              <a:t> </a:t>
            </a:r>
          </a:p>
          <a:p>
            <a:r>
              <a:rPr lang="en-US" sz="2400" dirty="0">
                <a:sym typeface="Avenir Light" charset="0"/>
              </a:rPr>
              <a:t>“What is your understanding of your illness?”</a:t>
            </a:r>
          </a:p>
          <a:p>
            <a:pPr marL="651510" lvl="3" indent="-274320">
              <a:spcBef>
                <a:spcPts val="1400"/>
              </a:spcBef>
              <a:buBlip>
                <a:blip r:embed="rId3"/>
              </a:buBlip>
            </a:pPr>
            <a:r>
              <a:rPr lang="en-US" altLang="ja-JP" sz="2400" b="1" dirty="0">
                <a:sym typeface="Avenir Light" charset="0"/>
              </a:rPr>
              <a:t>If </a:t>
            </a:r>
            <a:r>
              <a:rPr lang="en-US" altLang="ja-JP" sz="2400" b="1" dirty="0" err="1">
                <a:sym typeface="Avenir Light" charset="0"/>
              </a:rPr>
              <a:t>pt</a:t>
            </a:r>
            <a:r>
              <a:rPr lang="en-US" altLang="ja-JP" sz="2400" b="1" dirty="0">
                <a:sym typeface="Avenir Light" charset="0"/>
              </a:rPr>
              <a:t> has a clear understanding: </a:t>
            </a:r>
            <a:r>
              <a:rPr lang="en-US" altLang="ja-JP" sz="2400" dirty="0">
                <a:sym typeface="Avenir Light" charset="0"/>
              </a:rPr>
              <a:t>“Given where you are in your illness, it seems like a good time to talk about where to go from here</a:t>
            </a:r>
            <a:r>
              <a:rPr lang="ja-JP" altLang="en-US" sz="2400" dirty="0">
                <a:sym typeface="Avenir Light" charset="0"/>
              </a:rPr>
              <a:t>”</a:t>
            </a:r>
            <a:r>
              <a:rPr lang="en-US" altLang="ja-JP" sz="2400" dirty="0">
                <a:sym typeface="Avenir Light" charset="0"/>
              </a:rPr>
              <a:t> </a:t>
            </a:r>
            <a:endParaRPr lang="en-US" sz="2400" dirty="0">
              <a:sym typeface="Avenir Light" charset="0"/>
            </a:endParaRPr>
          </a:p>
          <a:p>
            <a:pPr marL="651510" lvl="3" indent="-274320">
              <a:spcBef>
                <a:spcPts val="1400"/>
              </a:spcBef>
              <a:buBlip>
                <a:blip r:embed="rId3"/>
              </a:buBlip>
            </a:pPr>
            <a:r>
              <a:rPr lang="en-US" sz="2400" b="1" dirty="0">
                <a:solidFill>
                  <a:schemeClr val="tx1"/>
                </a:solidFill>
                <a:sym typeface="Avenir Light" charset="0"/>
              </a:rPr>
              <a:t>REFRAME if </a:t>
            </a:r>
            <a:r>
              <a:rPr lang="en-US" sz="2400" b="1" dirty="0" err="1">
                <a:solidFill>
                  <a:schemeClr val="tx1"/>
                </a:solidFill>
                <a:sym typeface="Avenir Light" charset="0"/>
              </a:rPr>
              <a:t>pt</a:t>
            </a:r>
            <a:r>
              <a:rPr lang="en-US" sz="2400" b="1" dirty="0">
                <a:solidFill>
                  <a:schemeClr val="tx1"/>
                </a:solidFill>
                <a:sym typeface="Avenir Light" charset="0"/>
              </a:rPr>
              <a:t> doesn’t clearly understand the seriousness of their illness: </a:t>
            </a:r>
            <a:r>
              <a:rPr lang="en-US" sz="2400" dirty="0">
                <a:solidFill>
                  <a:schemeClr val="tx1"/>
                </a:solidFill>
                <a:sym typeface="Avenir Light" charset="0"/>
              </a:rPr>
              <a:t>“We’re in a different place than we were [X] months ago.” </a:t>
            </a:r>
          </a:p>
        </p:txBody>
      </p:sp>
      <p:sp>
        <p:nvSpPr>
          <p:cNvPr id="3" name="Title 2"/>
          <p:cNvSpPr>
            <a:spLocks noGrp="1"/>
          </p:cNvSpPr>
          <p:nvPr>
            <p:ph type="title"/>
          </p:nvPr>
        </p:nvSpPr>
        <p:spPr>
          <a:xfrm>
            <a:off x="1742501" y="438150"/>
            <a:ext cx="7391400" cy="857250"/>
          </a:xfrm>
        </p:spPr>
        <p:txBody>
          <a:bodyPr/>
          <a:lstStyle/>
          <a:p>
            <a:r>
              <a:rPr lang="en-US" b="1" dirty="0">
                <a:solidFill>
                  <a:srgbClr val="C00000"/>
                </a:solidFill>
              </a:rPr>
              <a:t>R</a:t>
            </a:r>
            <a:r>
              <a:rPr lang="en-US" dirty="0"/>
              <a:t>EMAP: </a:t>
            </a:r>
            <a:r>
              <a:rPr lang="en-US" b="1" dirty="0">
                <a:solidFill>
                  <a:srgbClr val="C00000"/>
                </a:solidFill>
              </a:rPr>
              <a:t>R</a:t>
            </a:r>
            <a:r>
              <a:rPr lang="en-US" dirty="0"/>
              <a:t>eassess Understanding and </a:t>
            </a:r>
            <a:r>
              <a:rPr lang="en-US" dirty="0">
                <a:solidFill>
                  <a:srgbClr val="C00000"/>
                </a:solidFill>
              </a:rPr>
              <a:t>R</a:t>
            </a:r>
            <a:r>
              <a:rPr lang="en-US" dirty="0"/>
              <a:t>eframe</a:t>
            </a:r>
          </a:p>
        </p:txBody>
      </p:sp>
    </p:spTree>
    <p:extLst>
      <p:ext uri="{BB962C8B-B14F-4D97-AF65-F5344CB8AC3E}">
        <p14:creationId xmlns:p14="http://schemas.microsoft.com/office/powerpoint/2010/main" val="39527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1504950"/>
            <a:ext cx="6553200" cy="3505200"/>
          </a:xfrm>
        </p:spPr>
        <p:txBody>
          <a:bodyPr/>
          <a:lstStyle/>
          <a:p>
            <a:r>
              <a:rPr lang="en-US" sz="2400" dirty="0">
                <a:sym typeface="Avenir Book" charset="0"/>
              </a:rPr>
              <a:t>Most patients will have an emotional response to hearing the reframe.  This is normal</a:t>
            </a:r>
            <a:r>
              <a:rPr lang="en-US" sz="2400" dirty="0">
                <a:ea typeface="ヒラギノ角ゴ ProN W3" charset="0"/>
                <a:cs typeface="Avenir Book" charset="0"/>
                <a:sym typeface="Avenir Book" charset="0"/>
              </a:rPr>
              <a:t>.</a:t>
            </a:r>
          </a:p>
          <a:p>
            <a:r>
              <a:rPr lang="en-US" sz="2400" dirty="0">
                <a:sym typeface="Avenir Book" charset="0"/>
              </a:rPr>
              <a:t>The emotional response may sound like a factual question:</a:t>
            </a:r>
          </a:p>
          <a:p>
            <a:pPr marL="795642" lvl="1" indent="0">
              <a:buNone/>
            </a:pPr>
            <a:r>
              <a:rPr lang="en-US" sz="2400" dirty="0">
                <a:ea typeface="ヒラギノ角ゴ ProN W3" charset="0"/>
                <a:cs typeface="Avenir Book" charset="0"/>
                <a:sym typeface="Avenir Book" charset="0"/>
              </a:rPr>
              <a:t>“Isn’t there something else you can do?”</a:t>
            </a:r>
          </a:p>
          <a:p>
            <a:pPr marL="795642" lvl="1" indent="0">
              <a:buNone/>
            </a:pPr>
            <a:r>
              <a:rPr lang="en-US" sz="2400" dirty="0">
                <a:ea typeface="ヒラギノ角ゴ ProN W3" charset="0"/>
                <a:cs typeface="Avenir Book" charset="0"/>
                <a:sym typeface="Avenir Book" charset="0"/>
              </a:rPr>
              <a:t>“Are you sure we’ve looked into everything?”</a:t>
            </a: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dirty="0"/>
              <a:t>R</a:t>
            </a:r>
            <a:r>
              <a:rPr lang="en-US" b="1" dirty="0">
                <a:solidFill>
                  <a:srgbClr val="C00000"/>
                </a:solidFill>
              </a:rPr>
              <a:t>E</a:t>
            </a:r>
            <a:r>
              <a:rPr lang="en-US" dirty="0"/>
              <a:t>MAP: </a:t>
            </a:r>
            <a:r>
              <a:rPr lang="en-US" b="1" dirty="0">
                <a:solidFill>
                  <a:srgbClr val="C00000"/>
                </a:solidFill>
              </a:rPr>
              <a:t>E</a:t>
            </a:r>
            <a:r>
              <a:rPr lang="en-US" dirty="0"/>
              <a:t>xpect </a:t>
            </a:r>
            <a:r>
              <a:rPr lang="en-US" dirty="0">
                <a:solidFill>
                  <a:srgbClr val="C00000"/>
                </a:solidFill>
              </a:rPr>
              <a:t>E</a:t>
            </a:r>
            <a:r>
              <a:rPr lang="en-US" dirty="0"/>
              <a:t>motion</a:t>
            </a:r>
          </a:p>
        </p:txBody>
      </p:sp>
    </p:spTree>
    <p:extLst>
      <p:ext uri="{BB962C8B-B14F-4D97-AF65-F5344CB8AC3E}">
        <p14:creationId xmlns:p14="http://schemas.microsoft.com/office/powerpoint/2010/main" val="22004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352550"/>
            <a:ext cx="6553200" cy="3657600"/>
          </a:xfrm>
        </p:spPr>
        <p:txBody>
          <a:bodyPr/>
          <a:lstStyle/>
          <a:p>
            <a:r>
              <a:rPr lang="en-US" sz="2400" dirty="0">
                <a:sym typeface="Avenir Book" charset="0"/>
              </a:rPr>
              <a:t>Respond to emotion with empathic statements</a:t>
            </a:r>
          </a:p>
          <a:p>
            <a:pPr marL="274320" lvl="1" indent="-274320">
              <a:spcBef>
                <a:spcPts val="1400"/>
              </a:spcBef>
              <a:buBlip>
                <a:blip r:embed="rId3"/>
              </a:buBlip>
            </a:pPr>
            <a:r>
              <a:rPr lang="en-US" sz="2400" dirty="0">
                <a:solidFill>
                  <a:schemeClr val="tx1"/>
                </a:solidFill>
                <a:sym typeface="Avenir Book" charset="0"/>
              </a:rPr>
              <a:t>Even if the patient is asking a question</a:t>
            </a:r>
            <a:endParaRPr lang="en-US" sz="2400" dirty="0">
              <a:ea typeface="ヒラギノ角ゴ ProN W3" charset="0"/>
              <a:cs typeface="Avenir Book" charset="0"/>
              <a:sym typeface="Avenir Book" charset="0"/>
            </a:endParaRPr>
          </a:p>
          <a:p>
            <a:r>
              <a:rPr lang="en-US" sz="2400" dirty="0">
                <a:sym typeface="Avenir Book" charset="0"/>
              </a:rPr>
              <a:t>Tools for responding to emotion:</a:t>
            </a:r>
          </a:p>
          <a:p>
            <a:pPr lvl="1"/>
            <a:r>
              <a:rPr lang="en-US" sz="2000" dirty="0">
                <a:sym typeface="Avenir Book" charset="0"/>
              </a:rPr>
              <a:t>Name</a:t>
            </a:r>
          </a:p>
          <a:p>
            <a:pPr lvl="1"/>
            <a:r>
              <a:rPr lang="en-US" sz="2000" dirty="0">
                <a:sym typeface="Avenir Book" charset="0"/>
              </a:rPr>
              <a:t>Acknowledge</a:t>
            </a:r>
          </a:p>
          <a:p>
            <a:pPr lvl="1"/>
            <a:r>
              <a:rPr lang="en-US" sz="2000" dirty="0">
                <a:sym typeface="Avenir Book" charset="0"/>
              </a:rPr>
              <a:t>“I wish”</a:t>
            </a:r>
          </a:p>
          <a:p>
            <a:endParaRPr lang="en-US" dirty="0">
              <a:latin typeface="Avenir Book" charset="0"/>
              <a:ea typeface="ヒラギノ角ゴ ProN W3" charset="0"/>
              <a:cs typeface="Avenir Book" charset="0"/>
              <a:sym typeface="Avenir Book" charset="0"/>
            </a:endParaRP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dirty="0"/>
              <a:t>R</a:t>
            </a:r>
            <a:r>
              <a:rPr lang="en-US" b="1" dirty="0">
                <a:solidFill>
                  <a:srgbClr val="C00000"/>
                </a:solidFill>
              </a:rPr>
              <a:t>E</a:t>
            </a:r>
            <a:r>
              <a:rPr lang="en-US" dirty="0"/>
              <a:t>MAP: </a:t>
            </a:r>
            <a:r>
              <a:rPr lang="en-US" b="1" dirty="0">
                <a:solidFill>
                  <a:srgbClr val="C00000"/>
                </a:solidFill>
              </a:rPr>
              <a:t>E</a:t>
            </a:r>
            <a:r>
              <a:rPr lang="en-US" dirty="0"/>
              <a:t>xpect </a:t>
            </a:r>
            <a:r>
              <a:rPr lang="en-US" dirty="0">
                <a:solidFill>
                  <a:srgbClr val="C00000"/>
                </a:solidFill>
              </a:rPr>
              <a:t>E</a:t>
            </a:r>
            <a:r>
              <a:rPr lang="en-US" dirty="0"/>
              <a:t>motion (Responding)</a:t>
            </a:r>
          </a:p>
        </p:txBody>
      </p:sp>
    </p:spTree>
    <p:extLst>
      <p:ext uri="{BB962C8B-B14F-4D97-AF65-F5344CB8AC3E}">
        <p14:creationId xmlns:p14="http://schemas.microsoft.com/office/powerpoint/2010/main" val="326317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819150"/>
            <a:ext cx="6858000" cy="3886200"/>
          </a:xfrm>
        </p:spPr>
        <p:txBody>
          <a:bodyPr/>
          <a:lstStyle/>
          <a:p>
            <a:endParaRPr lang="en-US" dirty="0">
              <a:sym typeface="Avenir Book" charset="0"/>
            </a:endParaRPr>
          </a:p>
          <a:p>
            <a:pPr>
              <a:spcBef>
                <a:spcPts val="0"/>
              </a:spcBef>
            </a:pPr>
            <a:r>
              <a:rPr lang="en-US" sz="2400" dirty="0">
                <a:sym typeface="Avenir Book" charset="0"/>
              </a:rPr>
              <a:t>“I can see that you are really concerned”</a:t>
            </a:r>
          </a:p>
          <a:p>
            <a:pPr>
              <a:spcBef>
                <a:spcPts val="0"/>
              </a:spcBef>
            </a:pPr>
            <a:endParaRPr lang="en-US" sz="2400" dirty="0">
              <a:sym typeface="Avenir Book" charset="0"/>
            </a:endParaRPr>
          </a:p>
          <a:p>
            <a:pPr marL="274320" lvl="1" indent="-274320">
              <a:spcBef>
                <a:spcPts val="0"/>
              </a:spcBef>
              <a:buBlip>
                <a:blip r:embed="rId3"/>
              </a:buBlip>
            </a:pPr>
            <a:r>
              <a:rPr lang="en-US" sz="2400" dirty="0">
                <a:solidFill>
                  <a:schemeClr val="tx1"/>
                </a:solidFill>
                <a:sym typeface="Avenir Book" charset="0"/>
              </a:rPr>
              <a:t>“I get a sense that this is not what you were expecting to hear today” </a:t>
            </a:r>
          </a:p>
          <a:p>
            <a:pPr marL="274320" lvl="1" indent="-274320">
              <a:spcBef>
                <a:spcPts val="0"/>
              </a:spcBef>
              <a:buBlip>
                <a:blip r:embed="rId3"/>
              </a:buBlip>
            </a:pPr>
            <a:endParaRPr lang="en-US" sz="2400" dirty="0">
              <a:sym typeface="Avenir Book" charset="0"/>
            </a:endParaRPr>
          </a:p>
          <a:p>
            <a:pPr marL="274320" lvl="1" indent="-274320">
              <a:spcBef>
                <a:spcPts val="0"/>
              </a:spcBef>
              <a:buBlip>
                <a:blip r:embed="rId3"/>
              </a:buBlip>
            </a:pPr>
            <a:r>
              <a:rPr lang="en-US" sz="2400" dirty="0">
                <a:solidFill>
                  <a:schemeClr val="tx1"/>
                </a:solidFill>
                <a:sym typeface="Avenir Book" charset="0"/>
              </a:rPr>
              <a:t>“I wish you weren’t having these kidney problem.”</a:t>
            </a:r>
          </a:p>
          <a:p>
            <a:pPr marL="274320" lvl="1" indent="-274320">
              <a:spcBef>
                <a:spcPts val="0"/>
              </a:spcBef>
              <a:buBlip>
                <a:blip r:embed="rId3"/>
              </a:buBlip>
            </a:pPr>
            <a:endParaRPr lang="en-US" sz="2400" dirty="0">
              <a:sym typeface="Avenir Book" charset="0"/>
            </a:endParaRPr>
          </a:p>
          <a:p>
            <a:pPr marL="0" lvl="1" indent="0">
              <a:spcBef>
                <a:spcPts val="0"/>
              </a:spcBef>
              <a:buNone/>
            </a:pPr>
            <a:r>
              <a:rPr lang="en-US" sz="2400" b="1" dirty="0">
                <a:sym typeface="Avenir Book" charset="0"/>
              </a:rPr>
              <a:t>Ask permission before moving on</a:t>
            </a:r>
          </a:p>
          <a:p>
            <a:pPr lvl="1">
              <a:spcBef>
                <a:spcPts val="0"/>
              </a:spcBef>
            </a:pPr>
            <a:r>
              <a:rPr lang="en-US" sz="2400" dirty="0">
                <a:sym typeface="Avenir Book" charset="0"/>
              </a:rPr>
              <a:t>“Is it OK for us to talk about what this means?”</a:t>
            </a:r>
          </a:p>
        </p:txBody>
      </p:sp>
      <p:sp>
        <p:nvSpPr>
          <p:cNvPr id="3" name="Title 2"/>
          <p:cNvSpPr>
            <a:spLocks noGrp="1"/>
          </p:cNvSpPr>
          <p:nvPr>
            <p:ph type="title"/>
          </p:nvPr>
        </p:nvSpPr>
        <p:spPr>
          <a:xfrm>
            <a:off x="1742501" y="438150"/>
            <a:ext cx="7391400" cy="857250"/>
          </a:xfrm>
        </p:spPr>
        <p:txBody>
          <a:bodyPr/>
          <a:lstStyle/>
          <a:p>
            <a:r>
              <a:rPr lang="en-US" dirty="0"/>
              <a:t>R</a:t>
            </a:r>
            <a:r>
              <a:rPr lang="en-US" b="1" dirty="0">
                <a:solidFill>
                  <a:srgbClr val="C00000"/>
                </a:solidFill>
              </a:rPr>
              <a:t>E</a:t>
            </a:r>
            <a:r>
              <a:rPr lang="en-US" dirty="0"/>
              <a:t>MAP: </a:t>
            </a:r>
            <a:r>
              <a:rPr lang="en-US" b="1" dirty="0"/>
              <a:t>E</a:t>
            </a:r>
            <a:r>
              <a:rPr lang="en-US" dirty="0"/>
              <a:t>xpect Emotion (examples)</a:t>
            </a:r>
          </a:p>
        </p:txBody>
      </p:sp>
    </p:spTree>
    <p:extLst>
      <p:ext uri="{BB962C8B-B14F-4D97-AF65-F5344CB8AC3E}">
        <p14:creationId xmlns:p14="http://schemas.microsoft.com/office/powerpoint/2010/main" val="422147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1950"/>
            <a:ext cx="7391400" cy="857250"/>
          </a:xfrm>
        </p:spPr>
        <p:txBody>
          <a:bodyPr/>
          <a:lstStyle/>
          <a:p>
            <a:r>
              <a:rPr lang="en-US" dirty="0"/>
              <a:t>REMAP: Reframe and Expect Emotion</a:t>
            </a:r>
          </a:p>
        </p:txBody>
      </p:sp>
      <p:pic>
        <p:nvPicPr>
          <p:cNvPr id="15" name="m2v1sub.mp4" descr="video">
            <a:hlinkClick r:id="" action="ppaction://media"/>
            <a:extLst>
              <a:ext uri="{FF2B5EF4-FFF2-40B4-BE49-F238E27FC236}">
                <a16:creationId xmlns:a16="http://schemas.microsoft.com/office/drawing/2014/main" id="{CC661CAE-D06B-4517-84BB-E94D6E033B8D}"/>
              </a:ext>
            </a:extLst>
          </p:cNvPr>
          <p:cNvPicPr>
            <a:picLocks noGrp="1" noChangeAspect="1"/>
          </p:cNvPicPr>
          <p:nvPr>
            <p:ph type="media" sz="quarter" idx="10"/>
            <a:vide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1471543" y="971550"/>
            <a:ext cx="6200913" cy="3565525"/>
          </a:xfrm>
        </p:spPr>
      </p:pic>
    </p:spTree>
    <p:extLst>
      <p:ext uri="{BB962C8B-B14F-4D97-AF65-F5344CB8AC3E}">
        <p14:creationId xmlns:p14="http://schemas.microsoft.com/office/powerpoint/2010/main" val="373574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vol="80000">
                <p:cTn id="7" fill="hold" display="0">
                  <p:stCondLst>
                    <p:cond delay="indefinite"/>
                  </p:stCondLst>
                </p:cTn>
                <p:tgtEl>
                  <p:spTgt spid="1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953" y="1087437"/>
            <a:ext cx="8348047" cy="1103313"/>
          </a:xfrm>
        </p:spPr>
        <p:txBody>
          <a:bodyPr>
            <a:normAutofit fontScale="90000"/>
          </a:bodyPr>
          <a:lstStyle/>
          <a:p>
            <a:br>
              <a:rPr lang="en-US" dirty="0"/>
            </a:br>
            <a:r>
              <a:rPr lang="en-US" sz="4000" i="1" dirty="0"/>
              <a:t>What specifically did the clinician </a:t>
            </a:r>
            <a:br>
              <a:rPr lang="en-US" sz="4000" i="1" dirty="0"/>
            </a:br>
            <a:r>
              <a:rPr lang="en-US" sz="4000" i="1" dirty="0"/>
              <a:t>do that you liked?</a:t>
            </a:r>
          </a:p>
        </p:txBody>
      </p:sp>
    </p:spTree>
    <p:extLst>
      <p:ext uri="{BB962C8B-B14F-4D97-AF65-F5344CB8AC3E}">
        <p14:creationId xmlns:p14="http://schemas.microsoft.com/office/powerpoint/2010/main" val="202134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4831"/>
            <a:ext cx="9144000" cy="1102519"/>
          </a:xfrm>
        </p:spPr>
        <p:txBody>
          <a:bodyPr>
            <a:normAutofit fontScale="90000"/>
          </a:bodyPr>
          <a:lstStyle/>
          <a:p>
            <a:br>
              <a:rPr lang="en-US" dirty="0"/>
            </a:br>
            <a:r>
              <a:rPr lang="en-US" sz="4000" dirty="0"/>
              <a:t>Time to Practice!!</a:t>
            </a:r>
          </a:p>
        </p:txBody>
      </p:sp>
    </p:spTree>
    <p:extLst>
      <p:ext uri="{BB962C8B-B14F-4D97-AF65-F5344CB8AC3E}">
        <p14:creationId xmlns:p14="http://schemas.microsoft.com/office/powerpoint/2010/main" val="57448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Drill Instructions"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371600" y="1026234"/>
            <a:ext cx="7467600" cy="3907716"/>
          </a:xfrm>
        </p:spPr>
        <p:txBody>
          <a:bodyPr>
            <a:normAutofit fontScale="92500" lnSpcReduction="10000"/>
          </a:bodyPr>
          <a:lstStyle/>
          <a:p>
            <a:r>
              <a:rPr lang="en-US" sz="2800" dirty="0"/>
              <a:t>Review drill as a group</a:t>
            </a:r>
          </a:p>
          <a:p>
            <a:r>
              <a:rPr lang="en-US" sz="2800" dirty="0"/>
              <a:t>Divide into pairs</a:t>
            </a:r>
          </a:p>
          <a:p>
            <a:r>
              <a:rPr lang="en-US" sz="2800" dirty="0"/>
              <a:t>Practice the drill </a:t>
            </a:r>
          </a:p>
          <a:p>
            <a:r>
              <a:rPr lang="en-US" sz="2800" dirty="0"/>
              <a:t>Switch roles</a:t>
            </a:r>
          </a:p>
          <a:p>
            <a:r>
              <a:rPr lang="en-US" sz="2800" dirty="0"/>
              <a:t>Debrief with one another: </a:t>
            </a:r>
          </a:p>
          <a:p>
            <a:pPr lvl="1"/>
            <a:r>
              <a:rPr lang="en-US" sz="2600" dirty="0">
                <a:solidFill>
                  <a:schemeClr val="tx1"/>
                </a:solidFill>
              </a:rPr>
              <a:t>How did it feel to say the words?</a:t>
            </a:r>
          </a:p>
          <a:p>
            <a:pPr lvl="1"/>
            <a:r>
              <a:rPr lang="en-US" sz="2600" dirty="0">
                <a:solidFill>
                  <a:schemeClr val="tx1"/>
                </a:solidFill>
              </a:rPr>
              <a:t>One thing you noticed as the clinician</a:t>
            </a:r>
          </a:p>
          <a:p>
            <a:pPr lvl="1"/>
            <a:r>
              <a:rPr lang="en-US" sz="2600" dirty="0">
                <a:solidFill>
                  <a:schemeClr val="tx1"/>
                </a:solidFill>
              </a:rPr>
              <a:t>One thing you noticed as the patient</a:t>
            </a:r>
          </a:p>
          <a:p>
            <a:pPr marL="457200" lvl="1" indent="0">
              <a:buNone/>
            </a:pPr>
            <a:endParaRPr lang="en-US" dirty="0"/>
          </a:p>
          <a:p>
            <a:pPr lvl="1"/>
            <a:endParaRPr lang="en-US" dirty="0"/>
          </a:p>
          <a:p>
            <a:pPr lvl="1"/>
            <a:endParaRPr lang="en-US" dirty="0"/>
          </a:p>
          <a:p>
            <a:pPr lvl="1"/>
            <a:endParaRPr lang="en-US" dirty="0"/>
          </a:p>
          <a:p>
            <a:endParaRPr lang="en-US" dirty="0"/>
          </a:p>
        </p:txBody>
      </p:sp>
      <p:sp>
        <p:nvSpPr>
          <p:cNvPr id="3" name="Title 2"/>
          <p:cNvSpPr>
            <a:spLocks noGrp="1"/>
          </p:cNvSpPr>
          <p:nvPr>
            <p:ph type="title"/>
          </p:nvPr>
        </p:nvSpPr>
        <p:spPr>
          <a:xfrm>
            <a:off x="1409700" y="285750"/>
            <a:ext cx="7391400" cy="606266"/>
          </a:xfrm>
        </p:spPr>
        <p:txBody>
          <a:bodyPr anchor="ctr"/>
          <a:lstStyle/>
          <a:p>
            <a:r>
              <a:rPr lang="en-US" b="1" dirty="0"/>
              <a:t>Drill Instructions</a:t>
            </a:r>
          </a:p>
        </p:txBody>
      </p:sp>
    </p:spTree>
    <p:extLst>
      <p:ext uri="{BB962C8B-B14F-4D97-AF65-F5344CB8AC3E}">
        <p14:creationId xmlns:p14="http://schemas.microsoft.com/office/powerpoint/2010/main" val="425197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Drill A:  Reframe" title="banner"/>
          <p:cNvSpPr/>
          <p:nvPr/>
        </p:nvSpPr>
        <p:spPr>
          <a:xfrm>
            <a:off x="30822" y="27710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Drill A:  Reframe" title="banner"/>
          <p:cNvSpPr/>
          <p:nvPr/>
        </p:nvSpPr>
        <p:spPr>
          <a:xfrm>
            <a:off x="0" y="27710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6"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sp>
        <p:nvSpPr>
          <p:cNvPr id="9" name="Title 8"/>
          <p:cNvSpPr>
            <a:spLocks noGrp="1"/>
          </p:cNvSpPr>
          <p:nvPr>
            <p:ph type="title"/>
          </p:nvPr>
        </p:nvSpPr>
        <p:spPr>
          <a:xfrm>
            <a:off x="1371599" y="273718"/>
            <a:ext cx="7371229" cy="596105"/>
          </a:xfrm>
        </p:spPr>
        <p:txBody>
          <a:bodyPr anchor="ctr"/>
          <a:lstStyle/>
          <a:p>
            <a:r>
              <a:rPr lang="en-US" b="1" dirty="0"/>
              <a:t>Drill A: </a:t>
            </a:r>
            <a:r>
              <a:rPr lang="en-US" b="1" dirty="0">
                <a:solidFill>
                  <a:srgbClr val="C00000"/>
                </a:solidFill>
              </a:rPr>
              <a:t>R</a:t>
            </a:r>
            <a:r>
              <a:rPr lang="en-US" b="1" dirty="0"/>
              <a:t>eassess Understanding</a:t>
            </a:r>
          </a:p>
        </p:txBody>
      </p:sp>
      <p:pic>
        <p:nvPicPr>
          <p:cNvPr id="5" name="Content Placeholder 7" descr="clinician icon" title="Icon Clinici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591" y="1599556"/>
            <a:ext cx="1152537" cy="1132666"/>
          </a:xfrm>
          <a:prstGeom prst="rect">
            <a:avLst/>
          </a:prstGeom>
        </p:spPr>
      </p:pic>
      <p:pic>
        <p:nvPicPr>
          <p:cNvPr id="6" name="Picture 5" descr="Icon Patient" title="Icon Pati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710" y="1628163"/>
            <a:ext cx="1143000" cy="1127234"/>
          </a:xfrm>
          <a:prstGeom prst="rect">
            <a:avLst/>
          </a:prstGeom>
        </p:spPr>
      </p:pic>
      <p:sp>
        <p:nvSpPr>
          <p:cNvPr id="7" name="TextBox 6"/>
          <p:cNvSpPr txBox="1"/>
          <p:nvPr/>
        </p:nvSpPr>
        <p:spPr>
          <a:xfrm>
            <a:off x="5181600" y="2949702"/>
            <a:ext cx="362447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I’m not getting better with this treatment, but there’s got to be something else out there!</a:t>
            </a:r>
          </a:p>
          <a:p>
            <a:pPr>
              <a:spcBef>
                <a:spcPts val="600"/>
              </a:spcBef>
            </a:pPr>
            <a:endParaRPr lang="en-US" sz="2000" kern="0" dirty="0">
              <a:solidFill>
                <a:srgbClr val="5C5768"/>
              </a:solidFill>
              <a:ea typeface="Calibri"/>
              <a:cs typeface="Calibri"/>
              <a:sym typeface="Calibri"/>
            </a:endParaRPr>
          </a:p>
          <a:p>
            <a:pPr>
              <a:spcBef>
                <a:spcPts val="600"/>
              </a:spcBef>
            </a:pPr>
            <a:endParaRPr lang="en-US" sz="2000" kern="0" dirty="0">
              <a:solidFill>
                <a:srgbClr val="5C5768"/>
              </a:solidFill>
              <a:ea typeface="Calibri"/>
              <a:cs typeface="Calibri"/>
              <a:sym typeface="Calibri"/>
            </a:endParaRPr>
          </a:p>
        </p:txBody>
      </p:sp>
      <p:sp>
        <p:nvSpPr>
          <p:cNvPr id="12" name="Rectangle 11"/>
          <p:cNvSpPr/>
          <p:nvPr/>
        </p:nvSpPr>
        <p:spPr>
          <a:xfrm>
            <a:off x="923779" y="2876550"/>
            <a:ext cx="3840163" cy="1785104"/>
          </a:xfrm>
          <a:prstGeom prst="rect">
            <a:avLst/>
          </a:prstGeom>
        </p:spPr>
        <p:txBody>
          <a:bodyPr wrap="square">
            <a:spAutoFit/>
          </a:bodyPr>
          <a:lstStyle/>
          <a:p>
            <a:r>
              <a:rPr lang="en-US" sz="2200" dirty="0">
                <a:latin typeface="Franklin Gothic Book" charset="0"/>
                <a:ea typeface="Franklin Gothic Book" charset="0"/>
                <a:cs typeface="Franklin Gothic Book" charset="0"/>
              </a:rPr>
              <a:t>Tell me what you understand about your illness.</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wish we had a more effective treatment.</a:t>
            </a:r>
          </a:p>
        </p:txBody>
      </p:sp>
      <p:pic>
        <p:nvPicPr>
          <p:cNvPr id="10"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1" name="Picture 10"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83694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A:  Reframe"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4608" y="2745284"/>
            <a:ext cx="3695383" cy="2246769"/>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 know I’ve got COPD, and I’ve been feeling worse and worse. But I’ve had this for quite a while, and it will probably get better…</a:t>
            </a:r>
          </a:p>
        </p:txBody>
      </p:sp>
      <p:sp>
        <p:nvSpPr>
          <p:cNvPr id="12" name="Rectangle 11"/>
          <p:cNvSpPr/>
          <p:nvPr/>
        </p:nvSpPr>
        <p:spPr>
          <a:xfrm>
            <a:off x="815340" y="2723831"/>
            <a:ext cx="4213860" cy="2123658"/>
          </a:xfrm>
          <a:prstGeom prst="rect">
            <a:avLst/>
          </a:prstGeom>
        </p:spPr>
        <p:txBody>
          <a:bodyPr wrap="square">
            <a:spAutoFit/>
          </a:bodyPr>
          <a:lstStyle/>
          <a:p>
            <a:r>
              <a:rPr lang="en-US" sz="2200" dirty="0">
                <a:latin typeface="Franklin Gothic Book" charset="0"/>
                <a:ea typeface="Franklin Gothic Book" charset="0"/>
                <a:cs typeface="Franklin Gothic Book" charset="0"/>
              </a:rPr>
              <a:t>What’s your sense of where things are? </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You’ve been living with this disease a long time.  And, I think we’re in a different place now. </a:t>
            </a:r>
          </a:p>
        </p:txBody>
      </p:sp>
      <p:sp>
        <p:nvSpPr>
          <p:cNvPr id="19"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0"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1"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2" name="Picture 21"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3" name="Title 8"/>
          <p:cNvSpPr txBox="1">
            <a:spLocks/>
          </p:cNvSpPr>
          <p:nvPr/>
        </p:nvSpPr>
        <p:spPr>
          <a:xfrm>
            <a:off x="1371600" y="285750"/>
            <a:ext cx="7371229" cy="584073"/>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A: </a:t>
            </a:r>
            <a:r>
              <a:rPr lang="en-US" b="1" dirty="0">
                <a:solidFill>
                  <a:srgbClr val="C00000"/>
                </a:solidFill>
              </a:rPr>
              <a:t>R</a:t>
            </a:r>
            <a:r>
              <a:rPr lang="en-US" b="1" dirty="0"/>
              <a:t>eframe</a:t>
            </a:r>
          </a:p>
        </p:txBody>
      </p:sp>
      <p:sp>
        <p:nvSpPr>
          <p:cNvPr id="2" name="Title 1" hidden="1"/>
          <p:cNvSpPr>
            <a:spLocks noGrp="1"/>
          </p:cNvSpPr>
          <p:nvPr>
            <p:ph type="title"/>
          </p:nvPr>
        </p:nvSpPr>
        <p:spPr/>
        <p:txBody>
          <a:bodyPr/>
          <a:lstStyle/>
          <a:p>
            <a:r>
              <a:rPr lang="en-US" dirty="0"/>
              <a:t>Drill A: Reframe</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3457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 y="97631"/>
            <a:ext cx="9168384" cy="1102519"/>
          </a:xfrm>
        </p:spPr>
        <p:txBody>
          <a:bodyPr>
            <a:normAutofit fontScale="90000"/>
          </a:bodyPr>
          <a:lstStyle/>
          <a:p>
            <a:br>
              <a:rPr lang="en-US" dirty="0"/>
            </a:br>
            <a:r>
              <a:rPr lang="en-US" sz="4000" dirty="0"/>
              <a:t>Serious Illness </a:t>
            </a:r>
            <a:br>
              <a:rPr lang="en-US" sz="4000" dirty="0"/>
            </a:br>
            <a:r>
              <a:rPr lang="en-US" sz="4000" dirty="0"/>
              <a:t>Communication Skills Training </a:t>
            </a:r>
            <a:endParaRPr lang="en-US" sz="4400" i="1" dirty="0"/>
          </a:p>
        </p:txBody>
      </p:sp>
      <p:sp>
        <p:nvSpPr>
          <p:cNvPr id="3" name="Subtitle 2"/>
          <p:cNvSpPr>
            <a:spLocks noGrp="1"/>
          </p:cNvSpPr>
          <p:nvPr>
            <p:ph type="subTitle" idx="1"/>
          </p:nvPr>
        </p:nvSpPr>
        <p:spPr>
          <a:xfrm>
            <a:off x="1066800" y="1428750"/>
            <a:ext cx="6934200" cy="3124200"/>
          </a:xfrm>
        </p:spPr>
        <p:txBody>
          <a:bodyPr>
            <a:normAutofit/>
          </a:bodyPr>
          <a:lstStyle/>
          <a:p>
            <a:pPr marL="457200" indent="-457200" algn="l">
              <a:lnSpc>
                <a:spcPct val="100000"/>
              </a:lnSpc>
              <a:buFont typeface="Arial" charset="0"/>
              <a:buChar char="•"/>
            </a:pPr>
            <a:r>
              <a:rPr lang="en-US" sz="2800" dirty="0">
                <a:solidFill>
                  <a:schemeClr val="accent1">
                    <a:lumMod val="50000"/>
                  </a:schemeClr>
                </a:solidFill>
              </a:rPr>
              <a:t>Delivering Serious News</a:t>
            </a:r>
          </a:p>
          <a:p>
            <a:pPr marL="457200" indent="-457200" algn="l">
              <a:lnSpc>
                <a:spcPct val="100000"/>
              </a:lnSpc>
              <a:buFont typeface="Arial" charset="0"/>
              <a:buChar char="•"/>
            </a:pPr>
            <a:endParaRPr lang="en-US" dirty="0">
              <a:solidFill>
                <a:schemeClr val="accent1">
                  <a:lumMod val="50000"/>
                </a:schemeClr>
              </a:solidFill>
            </a:endParaRPr>
          </a:p>
          <a:p>
            <a:pPr marL="457200" indent="-457200" algn="l">
              <a:lnSpc>
                <a:spcPct val="100000"/>
              </a:lnSpc>
              <a:buFont typeface="Arial" charset="0"/>
              <a:buChar char="•"/>
            </a:pPr>
            <a:r>
              <a:rPr lang="en-US" sz="2800" dirty="0">
                <a:solidFill>
                  <a:schemeClr val="accent1">
                    <a:lumMod val="50000"/>
                  </a:schemeClr>
                </a:solidFill>
              </a:rPr>
              <a:t>Conducting Goals of Care Conversations</a:t>
            </a:r>
          </a:p>
          <a:p>
            <a:pPr marL="800100" lvl="1" indent="-457200" algn="l">
              <a:lnSpc>
                <a:spcPct val="100000"/>
              </a:lnSpc>
              <a:buFont typeface="Arial" charset="0"/>
              <a:buChar char="•"/>
            </a:pPr>
            <a:r>
              <a:rPr lang="en-US" sz="2200" dirty="0"/>
              <a:t>Part 1 - Reframing: We’re in a Different Place</a:t>
            </a:r>
            <a:endParaRPr lang="en-US" sz="2800" dirty="0"/>
          </a:p>
          <a:p>
            <a:pPr marL="800100" lvl="1" indent="-457200" algn="l">
              <a:lnSpc>
                <a:spcPct val="100000"/>
              </a:lnSpc>
              <a:buFont typeface="Arial" charset="0"/>
              <a:buChar char="•"/>
            </a:pPr>
            <a:r>
              <a:rPr lang="en-US" sz="2200" dirty="0"/>
              <a:t>Part 2 - Mapping the Future: Clarifying Priorities</a:t>
            </a:r>
          </a:p>
          <a:p>
            <a:pPr marL="800100" lvl="1" indent="-457200" algn="l">
              <a:lnSpc>
                <a:spcPct val="100000"/>
              </a:lnSpc>
              <a:buFont typeface="Arial" charset="0"/>
              <a:buChar char="•"/>
            </a:pPr>
            <a:r>
              <a:rPr lang="en-US" sz="2200" dirty="0"/>
              <a:t>Part 3 - Aligning with Patient Values</a:t>
            </a:r>
          </a:p>
          <a:p>
            <a:pPr marL="800100" lvl="1" indent="-457200" algn="l">
              <a:lnSpc>
                <a:spcPct val="100000"/>
              </a:lnSpc>
              <a:buFont typeface="Arial" charset="0"/>
              <a:buChar char="•"/>
            </a:pPr>
            <a:r>
              <a:rPr lang="en-US" sz="2200" dirty="0"/>
              <a:t>Part 4 - Discussing Life-Sustaining Treatments</a:t>
            </a:r>
          </a:p>
          <a:p>
            <a:pPr>
              <a:lnSpc>
                <a:spcPct val="100000"/>
              </a:lnSpc>
            </a:pPr>
            <a:endParaRPr lang="en-US" dirty="0"/>
          </a:p>
          <a:p>
            <a:pPr>
              <a:lnSpc>
                <a:spcPct val="100000"/>
              </a:lnSpc>
            </a:pPr>
            <a:endParaRPr lang="en-US" dirty="0"/>
          </a:p>
          <a:p>
            <a:pPr>
              <a:lnSpc>
                <a:spcPct val="100000"/>
              </a:lnSpc>
            </a:pPr>
            <a:endParaRPr lang="en-US" dirty="0"/>
          </a:p>
        </p:txBody>
      </p:sp>
      <p:sp>
        <p:nvSpPr>
          <p:cNvPr id="5" name="Rectangle 4" title="rectangle around Part 1"/>
          <p:cNvSpPr/>
          <p:nvPr/>
        </p:nvSpPr>
        <p:spPr>
          <a:xfrm>
            <a:off x="1752600" y="2876550"/>
            <a:ext cx="5715000" cy="3810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A:  Reframe" title="banner"/>
          <p:cNvSpPr/>
          <p:nvPr/>
        </p:nvSpPr>
        <p:spPr>
          <a:xfrm>
            <a:off x="0" y="304545"/>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3146" y="2748324"/>
            <a:ext cx="4372168" cy="2246769"/>
          </a:xfrm>
          <a:prstGeom prst="rect">
            <a:avLst/>
          </a:prstGeom>
        </p:spPr>
        <p:txBody>
          <a:bodyPr wrap="square">
            <a:spAutoFit/>
          </a:bodyPr>
          <a:lstStyle/>
          <a:p>
            <a:pPr>
              <a:spcBef>
                <a:spcPts val="600"/>
              </a:spcBef>
              <a:spcAft>
                <a:spcPts val="600"/>
              </a:spcAft>
            </a:pPr>
            <a:r>
              <a:rPr lang="en-US" sz="2200" dirty="0">
                <a:latin typeface="Franklin Gothic Book" charset="0"/>
                <a:ea typeface="Franklin Gothic Book" charset="0"/>
                <a:cs typeface="Franklin Gothic Book" charset="0"/>
              </a:rPr>
              <a:t>What’s your sense of where    things are?</a:t>
            </a:r>
          </a:p>
          <a:p>
            <a:pPr algn="just">
              <a:spcBef>
                <a:spcPts val="1200"/>
              </a:spcBef>
              <a:spcAft>
                <a:spcPts val="1200"/>
              </a:spcAft>
            </a:pPr>
            <a:r>
              <a:rPr lang="en-US" sz="2200" dirty="0">
                <a:latin typeface="Franklin Gothic Book" charset="0"/>
                <a:ea typeface="Franklin Gothic Book" charset="0"/>
                <a:cs typeface="Franklin Gothic Book" charset="0"/>
              </a:rPr>
              <a:t>This must be hard.  </a:t>
            </a:r>
          </a:p>
          <a:p>
            <a:pPr>
              <a:spcBef>
                <a:spcPts val="600"/>
              </a:spcBef>
              <a:spcAft>
                <a:spcPts val="600"/>
              </a:spcAft>
            </a:pPr>
            <a:r>
              <a:rPr lang="en-US" sz="2200" dirty="0">
                <a:latin typeface="Franklin Gothic Book" charset="0"/>
                <a:ea typeface="Franklin Gothic Book" charset="0"/>
                <a:cs typeface="Franklin Gothic Book" charset="0"/>
              </a:rPr>
              <a:t>I hear that. Is it ok if we talk about where we can go from here? </a:t>
            </a:r>
          </a:p>
        </p:txBody>
      </p:sp>
      <p:sp>
        <p:nvSpPr>
          <p:cNvPr id="16"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7"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9" name="Picture 18"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0" name="Title 8"/>
          <p:cNvSpPr txBox="1">
            <a:spLocks/>
          </p:cNvSpPr>
          <p:nvPr/>
        </p:nvSpPr>
        <p:spPr>
          <a:xfrm>
            <a:off x="1371600" y="294013"/>
            <a:ext cx="7295028" cy="61679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A: </a:t>
            </a:r>
            <a:r>
              <a:rPr lang="en-US" b="1" dirty="0">
                <a:solidFill>
                  <a:srgbClr val="C00000"/>
                </a:solidFill>
              </a:rPr>
              <a:t>E</a:t>
            </a:r>
            <a:r>
              <a:rPr lang="en-US" b="1" dirty="0"/>
              <a:t>xpect Emotion</a:t>
            </a:r>
          </a:p>
        </p:txBody>
      </p:sp>
      <p:sp>
        <p:nvSpPr>
          <p:cNvPr id="11" name="Rectangle 10"/>
          <p:cNvSpPr/>
          <p:nvPr/>
        </p:nvSpPr>
        <p:spPr>
          <a:xfrm>
            <a:off x="4763942" y="2724150"/>
            <a:ext cx="4380058" cy="1313180"/>
          </a:xfrm>
          <a:prstGeom prst="rect">
            <a:avLst/>
          </a:prstGeom>
        </p:spPr>
        <p:txBody>
          <a:bodyPr wrap="square">
            <a:spAutoFit/>
          </a:bodyPr>
          <a:lstStyle/>
          <a:p>
            <a:pPr>
              <a:spcBef>
                <a:spcPts val="600"/>
              </a:spcBef>
              <a:spcAft>
                <a:spcPts val="1000"/>
              </a:spcAft>
            </a:pPr>
            <a:r>
              <a:rPr lang="en-US" sz="2200" dirty="0">
                <a:latin typeface="Franklin Gothic Book" charset="0"/>
                <a:ea typeface="Franklin Gothic Book" charset="0"/>
                <a:cs typeface="Franklin Gothic Book" charset="0"/>
              </a:rPr>
              <a:t>I know I’m getting worse.  I’m afraid I’m just a burden on my kids.  </a:t>
            </a:r>
          </a:p>
          <a:p>
            <a:pPr>
              <a:spcBef>
                <a:spcPts val="600"/>
              </a:spcBef>
              <a:spcAft>
                <a:spcPts val="600"/>
              </a:spcAft>
            </a:pPr>
            <a:r>
              <a:rPr lang="en-US" sz="2200" dirty="0">
                <a:latin typeface="Franklin Gothic Book" charset="0"/>
                <a:ea typeface="Franklin Gothic Book" charset="0"/>
                <a:cs typeface="Franklin Gothic Book" charset="0"/>
              </a:rPr>
              <a:t>It is.  There’s a lot happening.</a:t>
            </a:r>
          </a:p>
        </p:txBody>
      </p:sp>
      <p:sp>
        <p:nvSpPr>
          <p:cNvPr id="2" name="Title 1" hidden="1"/>
          <p:cNvSpPr>
            <a:spLocks noGrp="1"/>
          </p:cNvSpPr>
          <p:nvPr>
            <p:ph type="title"/>
          </p:nvPr>
        </p:nvSpPr>
        <p:spPr/>
        <p:txBody>
          <a:bodyPr/>
          <a:lstStyle/>
          <a:p>
            <a:r>
              <a:rPr lang="en-US" dirty="0"/>
              <a:t>Drill A:  Expect Emotion</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4510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Drill: Swap Roles"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447800" y="285750"/>
            <a:ext cx="7315200" cy="606266"/>
          </a:xfrm>
        </p:spPr>
        <p:txBody>
          <a:bodyPr anchor="ctr"/>
          <a:lstStyle/>
          <a:p>
            <a:r>
              <a:rPr lang="en-US" b="1" dirty="0"/>
              <a:t>Drill A: Swap Roles</a:t>
            </a:r>
          </a:p>
        </p:txBody>
      </p:sp>
      <p:sp>
        <p:nvSpPr>
          <p:cNvPr id="20"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1"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2"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3" name="Picture 22"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325633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Drill:  Debrief"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905000" y="1188720"/>
            <a:ext cx="6553200" cy="2678430"/>
          </a:xfrm>
        </p:spPr>
        <p:txBody>
          <a:bodyPr>
            <a:normAutofit/>
          </a:bodyPr>
          <a:lstStyle/>
          <a:p>
            <a:pPr lvl="1"/>
            <a:endParaRPr lang="en-US" dirty="0"/>
          </a:p>
          <a:p>
            <a:r>
              <a:rPr lang="en-US" sz="2400" dirty="0"/>
              <a:t>How did it feel to say the words?</a:t>
            </a:r>
          </a:p>
          <a:p>
            <a:r>
              <a:rPr lang="en-US" sz="2400" dirty="0"/>
              <a:t>One thing you noticed as the clinician</a:t>
            </a:r>
          </a:p>
          <a:p>
            <a:r>
              <a:rPr lang="en-US" sz="2400" dirty="0"/>
              <a:t>One thing you noticed as the patient</a:t>
            </a:r>
          </a:p>
          <a:p>
            <a:endParaRPr lang="en-US" dirty="0"/>
          </a:p>
        </p:txBody>
      </p:sp>
      <p:sp>
        <p:nvSpPr>
          <p:cNvPr id="3" name="Title 2"/>
          <p:cNvSpPr>
            <a:spLocks noGrp="1"/>
          </p:cNvSpPr>
          <p:nvPr>
            <p:ph type="title"/>
          </p:nvPr>
        </p:nvSpPr>
        <p:spPr>
          <a:xfrm>
            <a:off x="1447800" y="285750"/>
            <a:ext cx="7429500" cy="606266"/>
          </a:xfrm>
        </p:spPr>
        <p:txBody>
          <a:bodyPr anchor="ctr"/>
          <a:lstStyle/>
          <a:p>
            <a:r>
              <a:rPr lang="en-US" b="1" dirty="0"/>
              <a:t>Drill A: Debrief</a:t>
            </a:r>
          </a:p>
        </p:txBody>
      </p:sp>
    </p:spTree>
    <p:extLst>
      <p:ext uri="{BB962C8B-B14F-4D97-AF65-F5344CB8AC3E}">
        <p14:creationId xmlns:p14="http://schemas.microsoft.com/office/powerpoint/2010/main" val="19662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B:  Expect Emotion"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447800" y="302804"/>
            <a:ext cx="7315200" cy="597868"/>
          </a:xfrm>
        </p:spPr>
        <p:txBody>
          <a:bodyPr anchor="ctr"/>
          <a:lstStyle/>
          <a:p>
            <a:r>
              <a:rPr lang="en-US" b="1" dirty="0"/>
              <a:t>Drill B: </a:t>
            </a:r>
            <a:r>
              <a:rPr lang="en-US" b="1" dirty="0">
                <a:solidFill>
                  <a:srgbClr val="C00000"/>
                </a:solidFill>
              </a:rPr>
              <a:t>E</a:t>
            </a:r>
            <a:r>
              <a:rPr lang="en-US" b="1" dirty="0"/>
              <a:t>xpect </a:t>
            </a:r>
            <a:r>
              <a:rPr lang="en-US" b="1" dirty="0">
                <a:solidFill>
                  <a:srgbClr val="C00000"/>
                </a:solidFill>
              </a:rPr>
              <a:t>E</a:t>
            </a:r>
            <a:r>
              <a:rPr lang="en-US" b="1" dirty="0"/>
              <a:t>motion </a:t>
            </a:r>
          </a:p>
        </p:txBody>
      </p:sp>
      <p:sp>
        <p:nvSpPr>
          <p:cNvPr id="7" name="TextBox 6"/>
          <p:cNvSpPr txBox="1"/>
          <p:nvPr/>
        </p:nvSpPr>
        <p:spPr>
          <a:xfrm>
            <a:off x="5303520" y="2876550"/>
            <a:ext cx="3535680" cy="685800"/>
          </a:xfrm>
          <a:prstGeom prst="rect">
            <a:avLst/>
          </a:prstGeom>
          <a:noFill/>
        </p:spPr>
        <p:txBody>
          <a:bodyPr wrap="square" lIns="0" tIns="0" rIns="0" bIns="0" rtlCol="0">
            <a:noAutofit/>
          </a:bodyPr>
          <a:lstStyle/>
          <a:p>
            <a:r>
              <a:rPr lang="en-US" sz="2200" dirty="0">
                <a:latin typeface="Franklin Gothic Book" charset="0"/>
                <a:ea typeface="Franklin Gothic Book" charset="0"/>
                <a:cs typeface="Franklin Gothic Book" charset="0"/>
              </a:rPr>
              <a:t>So, what are you saying – that I’m supposed to give up?</a:t>
            </a:r>
          </a:p>
          <a:p>
            <a:endParaRPr lang="en-US" sz="2000" dirty="0"/>
          </a:p>
          <a:p>
            <a:endParaRPr lang="en-US" sz="2000" dirty="0"/>
          </a:p>
        </p:txBody>
      </p:sp>
      <p:sp>
        <p:nvSpPr>
          <p:cNvPr id="8" name="Content Placeholder 13"/>
          <p:cNvSpPr txBox="1">
            <a:spLocks/>
          </p:cNvSpPr>
          <p:nvPr/>
        </p:nvSpPr>
        <p:spPr>
          <a:xfrm>
            <a:off x="905849" y="2785814"/>
            <a:ext cx="4141279" cy="23576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Bef>
                <a:spcPts val="0"/>
              </a:spcBef>
              <a:buNone/>
            </a:pPr>
            <a:r>
              <a:rPr lang="en-US" sz="2200" dirty="0">
                <a:latin typeface="Franklin Gothic Book" charset="0"/>
                <a:ea typeface="Franklin Gothic Book" charset="0"/>
                <a:cs typeface="Franklin Gothic Book" charset="0"/>
              </a:rPr>
              <a:t>You’ve been living with this disease a long time.  And, I think we’re in a different place now. </a:t>
            </a:r>
            <a:endParaRPr lang="en-US" sz="2200" kern="0" dirty="0">
              <a:latin typeface="Franklin Gothic Book" charset="0"/>
              <a:ea typeface="Franklin Gothic Book" charset="0"/>
              <a:cs typeface="Franklin Gothic Book" charset="0"/>
              <a:sym typeface="Calibri"/>
            </a:endParaRPr>
          </a:p>
          <a:p>
            <a:pPr marL="0" indent="0">
              <a:lnSpc>
                <a:spcPts val="2400"/>
              </a:lnSpc>
              <a:spcBef>
                <a:spcPts val="0"/>
              </a:spcBef>
              <a:buNone/>
            </a:pPr>
            <a:endParaRPr lang="en-US" sz="2200" kern="0" dirty="0">
              <a:latin typeface="Franklin Gothic Book" charset="0"/>
              <a:ea typeface="Franklin Gothic Book" charset="0"/>
              <a:cs typeface="Franklin Gothic Book" charset="0"/>
              <a:sym typeface="Calibri"/>
            </a:endParaRPr>
          </a:p>
          <a:p>
            <a:pPr marL="0" indent="0">
              <a:lnSpc>
                <a:spcPts val="2400"/>
              </a:lnSpc>
              <a:spcBef>
                <a:spcPts val="0"/>
              </a:spcBef>
              <a:buNone/>
            </a:pPr>
            <a:r>
              <a:rPr lang="en-US" sz="2200" kern="0" dirty="0">
                <a:latin typeface="Franklin Gothic Book" charset="0"/>
                <a:ea typeface="Franklin Gothic Book" charset="0"/>
                <a:cs typeface="Franklin Gothic Book" charset="0"/>
                <a:sym typeface="Calibri"/>
              </a:rPr>
              <a:t>I can’t even imagine what it’s like for you to live with an illness that keeps getting worse.</a:t>
            </a:r>
          </a:p>
        </p:txBody>
      </p:sp>
      <p:sp>
        <p:nvSpPr>
          <p:cNvPr id="12"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3"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4"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5" name="Picture 14"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332788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Drill B:  Expect Emotion"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05400" y="2724150"/>
            <a:ext cx="376428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I’m a fighter. I know I can still beat this thing. </a:t>
            </a:r>
          </a:p>
          <a:p>
            <a:pPr>
              <a:spcBef>
                <a:spcPts val="600"/>
              </a:spcBef>
            </a:pPr>
            <a:endParaRPr lang="en-US" sz="2000" kern="0" dirty="0">
              <a:ea typeface="Calibri"/>
              <a:cs typeface="Calibri"/>
              <a:sym typeface="Calibri"/>
            </a:endParaRPr>
          </a:p>
          <a:p>
            <a:pPr>
              <a:spcBef>
                <a:spcPts val="600"/>
              </a:spcBef>
            </a:pPr>
            <a:endParaRPr lang="en-US" sz="2000" kern="0" dirty="0">
              <a:ea typeface="Calibri"/>
              <a:cs typeface="Calibri"/>
              <a:sym typeface="Calibri"/>
            </a:endParaRPr>
          </a:p>
        </p:txBody>
      </p:sp>
      <p:sp>
        <p:nvSpPr>
          <p:cNvPr id="8" name="Content Placeholder 13" descr="placeholder" title="placeholder"/>
          <p:cNvSpPr txBox="1">
            <a:spLocks/>
          </p:cNvSpPr>
          <p:nvPr/>
        </p:nvSpPr>
        <p:spPr>
          <a:xfrm>
            <a:off x="1371600" y="3333750"/>
            <a:ext cx="384048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2400"/>
              </a:lnSpc>
              <a:buFont typeface="Arial" panose="020B0604020202020204" pitchFamily="34" charset="0"/>
              <a:buNone/>
            </a:pPr>
            <a:endParaRPr lang="en-US" sz="2000" dirty="0"/>
          </a:p>
        </p:txBody>
      </p:sp>
      <p:sp>
        <p:nvSpPr>
          <p:cNvPr id="13" name="Rectangle 12"/>
          <p:cNvSpPr/>
          <p:nvPr/>
        </p:nvSpPr>
        <p:spPr>
          <a:xfrm>
            <a:off x="914400" y="2700337"/>
            <a:ext cx="3801964" cy="2462213"/>
          </a:xfrm>
          <a:prstGeom prst="rect">
            <a:avLst/>
          </a:prstGeom>
        </p:spPr>
        <p:txBody>
          <a:bodyPr wrap="square">
            <a:spAutoFit/>
          </a:bodyPr>
          <a:lstStyle/>
          <a:p>
            <a:r>
              <a:rPr lang="en-US" sz="2200" dirty="0">
                <a:latin typeface="Franklin Gothic Book" charset="0"/>
                <a:ea typeface="Franklin Gothic Book" charset="0"/>
                <a:cs typeface="Franklin Gothic Book" charset="0"/>
              </a:rPr>
              <a:t>It’s probably a good time to step back and talk about where we go from here.</a:t>
            </a:r>
          </a:p>
          <a:p>
            <a:endParaRPr lang="en-US" sz="16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really admire your spirit and everything you’ve done to fight this illness.</a:t>
            </a:r>
          </a:p>
        </p:txBody>
      </p:sp>
      <p:sp>
        <p:nvSpPr>
          <p:cNvPr id="19"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0"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1"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2" name="Picture 21"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3" name="Title 8"/>
          <p:cNvSpPr>
            <a:spLocks noGrp="1"/>
          </p:cNvSpPr>
          <p:nvPr>
            <p:ph type="title"/>
          </p:nvPr>
        </p:nvSpPr>
        <p:spPr>
          <a:xfrm>
            <a:off x="1447800" y="302804"/>
            <a:ext cx="7315200" cy="597868"/>
          </a:xfrm>
        </p:spPr>
        <p:txBody>
          <a:bodyPr anchor="ctr"/>
          <a:lstStyle/>
          <a:p>
            <a:r>
              <a:rPr lang="en-US" b="1" dirty="0"/>
              <a:t>Drill B: </a:t>
            </a:r>
            <a:r>
              <a:rPr lang="en-US" b="1" dirty="0">
                <a:solidFill>
                  <a:srgbClr val="C00000"/>
                </a:solidFill>
              </a:rPr>
              <a:t>E</a:t>
            </a:r>
            <a:r>
              <a:rPr lang="en-US" b="1" dirty="0"/>
              <a:t>xpect </a:t>
            </a:r>
            <a:r>
              <a:rPr lang="en-US" b="1" dirty="0">
                <a:solidFill>
                  <a:srgbClr val="C00000"/>
                </a:solidFill>
              </a:rPr>
              <a:t>E</a:t>
            </a:r>
            <a:r>
              <a:rPr lang="en-US" b="1" dirty="0"/>
              <a:t>motion </a:t>
            </a:r>
          </a:p>
        </p:txBody>
      </p:sp>
    </p:spTree>
    <p:extLst>
      <p:ext uri="{BB962C8B-B14F-4D97-AF65-F5344CB8AC3E}">
        <p14:creationId xmlns:p14="http://schemas.microsoft.com/office/powerpoint/2010/main" val="38014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B:  Moving Forward"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7800" y="2797302"/>
            <a:ext cx="373380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I’ve just kept hoping that the treatments would work.</a:t>
            </a:r>
          </a:p>
          <a:p>
            <a:pPr>
              <a:spcBef>
                <a:spcPts val="600"/>
              </a:spcBef>
            </a:pPr>
            <a:endParaRPr lang="en-US" sz="2200" kern="0" dirty="0">
              <a:solidFill>
                <a:srgbClr val="5C5768"/>
              </a:solidFill>
              <a:ea typeface="Calibri"/>
              <a:cs typeface="Gill Sans MT"/>
              <a:sym typeface="Calibri"/>
            </a:endParaRPr>
          </a:p>
        </p:txBody>
      </p:sp>
      <p:sp>
        <p:nvSpPr>
          <p:cNvPr id="12" name="Rectangle 11"/>
          <p:cNvSpPr/>
          <p:nvPr/>
        </p:nvSpPr>
        <p:spPr>
          <a:xfrm>
            <a:off x="923779" y="2773620"/>
            <a:ext cx="3967648" cy="2369880"/>
          </a:xfrm>
          <a:prstGeom prst="rect">
            <a:avLst/>
          </a:prstGeom>
        </p:spPr>
        <p:txBody>
          <a:bodyPr wrap="square">
            <a:spAutoFit/>
          </a:bodyPr>
          <a:lstStyle/>
          <a:p>
            <a:r>
              <a:rPr lang="en-US" sz="2200" dirty="0">
                <a:latin typeface="Franklin Gothic Book" charset="0"/>
                <a:ea typeface="Franklin Gothic Book" charset="0"/>
                <a:cs typeface="Franklin Gothic Book" charset="0"/>
              </a:rPr>
              <a:t>I can see how disappointing this is for you.</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was hopeful too… Would it be all right if we talked about where we go from here?</a:t>
            </a:r>
          </a:p>
          <a:p>
            <a:endParaRPr lang="en-US" sz="1600" dirty="0">
              <a:solidFill>
                <a:srgbClr val="5C5768"/>
              </a:solidFill>
            </a:endParaRPr>
          </a:p>
        </p:txBody>
      </p:sp>
      <p:sp>
        <p:nvSpPr>
          <p:cNvPr id="15"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6"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1" name="Picture 20"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2"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B: Moving Forward</a:t>
            </a:r>
          </a:p>
        </p:txBody>
      </p:sp>
      <p:sp>
        <p:nvSpPr>
          <p:cNvPr id="2" name="Title 1" hidden="1"/>
          <p:cNvSpPr>
            <a:spLocks noGrp="1"/>
          </p:cNvSpPr>
          <p:nvPr>
            <p:ph type="title"/>
          </p:nvPr>
        </p:nvSpPr>
        <p:spPr/>
        <p:txBody>
          <a:bodyPr/>
          <a:lstStyle/>
          <a:p>
            <a:r>
              <a:rPr lang="en-US" dirty="0"/>
              <a:t>Drill B:  Moving Forward</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
        <p:nvSpPr>
          <p:cNvPr id="5" name="Text Placeholder 4" hidden="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7372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descr="Drill:  Swap Roles"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7"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184558" cy="1164134"/>
          </a:xfrm>
          <a:prstGeom prst="rect">
            <a:avLst/>
          </a:prstGeom>
        </p:spPr>
      </p:pic>
      <p:pic>
        <p:nvPicPr>
          <p:cNvPr id="19" name="Picture 18"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2"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B: Swap Roles</a:t>
            </a:r>
          </a:p>
        </p:txBody>
      </p:sp>
      <p:sp>
        <p:nvSpPr>
          <p:cNvPr id="2" name="Title 1" hidden="1"/>
          <p:cNvSpPr>
            <a:spLocks noGrp="1"/>
          </p:cNvSpPr>
          <p:nvPr>
            <p:ph type="title"/>
          </p:nvPr>
        </p:nvSpPr>
        <p:spPr/>
        <p:txBody>
          <a:bodyPr/>
          <a:lstStyle/>
          <a:p>
            <a:r>
              <a:rPr lang="en-US" dirty="0"/>
              <a:t>Drill:  Swap Roles</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
        <p:nvSpPr>
          <p:cNvPr id="5" name="Text Placeholder 4" hidden="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219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rill:  Debrief"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p:cNvSpPr>
            <a:spLocks noGrp="1"/>
          </p:cNvSpPr>
          <p:nvPr>
            <p:ph type="title"/>
          </p:nvPr>
        </p:nvSpPr>
        <p:spPr/>
        <p:txBody>
          <a:bodyPr/>
          <a:lstStyle/>
          <a:p>
            <a:r>
              <a:rPr lang="en-US" dirty="0"/>
              <a:t>Drill:  Debrief</a:t>
            </a:r>
          </a:p>
        </p:txBody>
      </p:sp>
      <p:sp>
        <p:nvSpPr>
          <p:cNvPr id="5"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B: Debrief</a:t>
            </a:r>
          </a:p>
        </p:txBody>
      </p:sp>
      <p:sp>
        <p:nvSpPr>
          <p:cNvPr id="7" name="Content Placeholder 1">
            <a:extLst>
              <a:ext uri="{FF2B5EF4-FFF2-40B4-BE49-F238E27FC236}">
                <a16:creationId xmlns:a16="http://schemas.microsoft.com/office/drawing/2014/main" id="{5A5529DE-3375-4332-9E04-B9998AC4851F}"/>
              </a:ext>
            </a:extLst>
          </p:cNvPr>
          <p:cNvSpPr txBox="1">
            <a:spLocks/>
          </p:cNvSpPr>
          <p:nvPr/>
        </p:nvSpPr>
        <p:spPr>
          <a:xfrm>
            <a:off x="1905000" y="1188720"/>
            <a:ext cx="6553200" cy="2678430"/>
          </a:xfrm>
          <a:prstGeom prst="rect">
            <a:avLst/>
          </a:prstGeom>
        </p:spPr>
        <p:txBody>
          <a:bodyPr vert="horz" lIns="0" tIns="0" rIns="0" bIns="0" rtlCol="0">
            <a:normAutofit/>
          </a:bodyPr>
          <a:lstStyle>
            <a:lvl1pPr marL="274320" indent="-274320" algn="l" defTabSz="685800" rtl="0" eaLnBrk="1" latinLnBrk="0" hangingPunct="1">
              <a:lnSpc>
                <a:spcPct val="100000"/>
              </a:lnSpc>
              <a:spcBef>
                <a:spcPts val="1400"/>
              </a:spcBef>
              <a:buFontTx/>
              <a:buBlip>
                <a:blip r:embed="rId3"/>
              </a:buBlip>
              <a:defRPr sz="2200" kern="1200">
                <a:solidFill>
                  <a:schemeClr val="tx1"/>
                </a:solidFill>
                <a:latin typeface="Franklin Gothic Book" charset="0"/>
                <a:ea typeface="Franklin Gothic Book" charset="0"/>
                <a:cs typeface="Franklin Gothic Book" charset="0"/>
              </a:defRPr>
            </a:lvl1pPr>
            <a:lvl2pPr marL="822960" indent="-228600" algn="l" defTabSz="685800" rtl="0" eaLnBrk="1" latinLnBrk="0" hangingPunct="1">
              <a:lnSpc>
                <a:spcPct val="100000"/>
              </a:lnSpc>
              <a:spcBef>
                <a:spcPts val="1000"/>
              </a:spcBef>
              <a:buFont typeface="Gill Sans MT" panose="020B0502020104020203" pitchFamily="34" charset="0"/>
              <a:buChar char="–"/>
              <a:defRPr sz="1800" kern="1200">
                <a:solidFill>
                  <a:schemeClr val="tx2"/>
                </a:solidFill>
                <a:latin typeface="Franklin Gothic Book" charset="0"/>
                <a:ea typeface="Franklin Gothic Book" charset="0"/>
                <a:cs typeface="Franklin Gothic Book" charset="0"/>
              </a:defRPr>
            </a:lvl2pPr>
            <a:lvl3pPr marL="857250" indent="-171450" algn="l" defTabSz="685800" rtl="0" eaLnBrk="1" latinLnBrk="0" hangingPunct="1">
              <a:lnSpc>
                <a:spcPct val="100000"/>
              </a:lnSpc>
              <a:spcBef>
                <a:spcPts val="1000"/>
              </a:spcBef>
              <a:buFont typeface="Arial"/>
              <a:buChar char="•"/>
              <a:defRPr sz="1800" kern="1200">
                <a:solidFill>
                  <a:schemeClr val="tx2"/>
                </a:solidFill>
                <a:latin typeface="Franklin Gothic Book" charset="0"/>
                <a:ea typeface="Franklin Gothic Book" charset="0"/>
                <a:cs typeface="Franklin Gothic Book" charset="0"/>
              </a:defRPr>
            </a:lvl3pPr>
            <a:lvl4pPr marL="1200150" indent="-171450" algn="l" defTabSz="685800" rtl="0" eaLnBrk="1" latinLnBrk="0" hangingPunct="1">
              <a:lnSpc>
                <a:spcPct val="100000"/>
              </a:lnSpc>
              <a:spcBef>
                <a:spcPts val="1000"/>
              </a:spcBef>
              <a:buFont typeface="Arial"/>
              <a:buChar char="•"/>
              <a:defRPr sz="1800" kern="1200">
                <a:solidFill>
                  <a:schemeClr val="tx2"/>
                </a:solidFill>
                <a:latin typeface="Franklin Gothic Book" charset="0"/>
                <a:ea typeface="Franklin Gothic Book" charset="0"/>
                <a:cs typeface="Franklin Gothic Book" charset="0"/>
              </a:defRPr>
            </a:lvl4pPr>
            <a:lvl5pPr marL="1543050" indent="-171450" algn="l" defTabSz="685800" rtl="0" eaLnBrk="1" latinLnBrk="0" hangingPunct="1">
              <a:lnSpc>
                <a:spcPct val="100000"/>
              </a:lnSpc>
              <a:spcBef>
                <a:spcPts val="1000"/>
              </a:spcBef>
              <a:buFont typeface="Arial"/>
              <a:buChar char="•"/>
              <a:defRPr sz="1800" kern="1200">
                <a:solidFill>
                  <a:schemeClr val="tx2"/>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9pPr>
          </a:lstStyle>
          <a:p>
            <a:pPr lvl="1"/>
            <a:endParaRPr lang="en-US" dirty="0"/>
          </a:p>
          <a:p>
            <a:r>
              <a:rPr lang="en-US" sz="2400" dirty="0"/>
              <a:t>How did it feel to say the words?</a:t>
            </a:r>
          </a:p>
          <a:p>
            <a:r>
              <a:rPr lang="en-US" sz="2400" dirty="0"/>
              <a:t>One thing you noticed as the clinician</a:t>
            </a:r>
          </a:p>
          <a:p>
            <a:r>
              <a:rPr lang="en-US" sz="2400" dirty="0"/>
              <a:t>One thing you noticed as the patient</a:t>
            </a:r>
          </a:p>
          <a:p>
            <a:endParaRPr lang="en-US" dirty="0"/>
          </a:p>
        </p:txBody>
      </p:sp>
    </p:spTree>
    <p:extLst>
      <p:ext uri="{BB962C8B-B14F-4D97-AF65-F5344CB8AC3E}">
        <p14:creationId xmlns:p14="http://schemas.microsoft.com/office/powerpoint/2010/main" val="377960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7100" y="2495550"/>
            <a:ext cx="4800600" cy="2286000"/>
          </a:xfrm>
        </p:spPr>
        <p:txBody>
          <a:bodyPr anchor="t">
            <a:noAutofit/>
          </a:bodyPr>
          <a:lstStyle/>
          <a:p>
            <a:pPr>
              <a:lnSpc>
                <a:spcPct val="100000"/>
              </a:lnSpc>
            </a:pPr>
            <a:r>
              <a:rPr lang="en-US" sz="2000" dirty="0">
                <a:solidFill>
                  <a:srgbClr val="C00000"/>
                </a:solidFill>
              </a:rPr>
              <a:t>What surprised you?</a:t>
            </a:r>
            <a:br>
              <a:rPr lang="en-US" sz="1100" dirty="0">
                <a:solidFill>
                  <a:srgbClr val="C00000"/>
                </a:solidFill>
              </a:rPr>
            </a:br>
            <a:br>
              <a:rPr lang="en-US" sz="1100" dirty="0">
                <a:solidFill>
                  <a:srgbClr val="C00000"/>
                </a:solidFill>
              </a:rPr>
            </a:br>
            <a:r>
              <a:rPr lang="en-US" sz="2000" dirty="0">
                <a:solidFill>
                  <a:srgbClr val="C00000"/>
                </a:solidFill>
              </a:rPr>
              <a:t>What do you want to take forward?</a:t>
            </a:r>
            <a:br>
              <a:rPr lang="en-US" sz="1100" dirty="0">
                <a:solidFill>
                  <a:srgbClr val="C00000"/>
                </a:solidFill>
              </a:rPr>
            </a:br>
            <a:br>
              <a:rPr lang="en-US" sz="1100" dirty="0">
                <a:solidFill>
                  <a:srgbClr val="C00000"/>
                </a:solidFill>
              </a:rPr>
            </a:br>
            <a:r>
              <a:rPr lang="en-US" sz="2000" dirty="0">
                <a:solidFill>
                  <a:srgbClr val="C00000"/>
                </a:solidFill>
              </a:rPr>
              <a:t>Anywhere you might get stuck? </a:t>
            </a:r>
            <a:br>
              <a:rPr lang="en-US" sz="1100" dirty="0">
                <a:solidFill>
                  <a:srgbClr val="C00000"/>
                </a:solidFill>
              </a:rPr>
            </a:br>
            <a:br>
              <a:rPr lang="en-US" sz="1100" dirty="0">
                <a:solidFill>
                  <a:srgbClr val="C00000"/>
                </a:solidFill>
              </a:rPr>
            </a:br>
            <a:r>
              <a:rPr lang="en-US" sz="2000" dirty="0">
                <a:solidFill>
                  <a:srgbClr val="C00000"/>
                </a:solidFill>
              </a:rPr>
              <a:t>What’s one thing you will try in the next two weeks?</a:t>
            </a:r>
          </a:p>
        </p:txBody>
      </p:sp>
      <p:sp>
        <p:nvSpPr>
          <p:cNvPr id="3" name="TextBox 2">
            <a:extLst>
              <a:ext uri="{FF2B5EF4-FFF2-40B4-BE49-F238E27FC236}">
                <a16:creationId xmlns:a16="http://schemas.microsoft.com/office/drawing/2014/main" id="{DB0C1A4E-02F2-492C-B204-58041B2F04DC}"/>
              </a:ext>
            </a:extLst>
          </p:cNvPr>
          <p:cNvSpPr txBox="1"/>
          <p:nvPr/>
        </p:nvSpPr>
        <p:spPr>
          <a:xfrm>
            <a:off x="2171700" y="269714"/>
            <a:ext cx="4800600" cy="1754326"/>
          </a:xfrm>
          <a:prstGeom prst="rect">
            <a:avLst/>
          </a:prstGeom>
          <a:solidFill>
            <a:schemeClr val="accent5">
              <a:lumMod val="20000"/>
              <a:lumOff val="80000"/>
            </a:schemeClr>
          </a:solidFill>
        </p:spPr>
        <p:txBody>
          <a:bodyPr wrap="square" rtlCol="0">
            <a:spAutoFit/>
          </a:bodyPr>
          <a:lstStyle/>
          <a:p>
            <a:r>
              <a:rPr lang="en-US" b="1" dirty="0">
                <a:solidFill>
                  <a:schemeClr val="tx1">
                    <a:lumMod val="95000"/>
                    <a:lumOff val="5000"/>
                  </a:schemeClr>
                </a:solidFill>
              </a:rPr>
              <a:t>Goals of Care Conversations:  REMAP</a:t>
            </a:r>
          </a:p>
          <a:p>
            <a:r>
              <a:rPr lang="en-US" b="1" dirty="0">
                <a:solidFill>
                  <a:schemeClr val="tx1">
                    <a:lumMod val="95000"/>
                    <a:lumOff val="5000"/>
                  </a:schemeClr>
                </a:solidFill>
              </a:rPr>
              <a:t>     </a:t>
            </a:r>
            <a:r>
              <a:rPr lang="en-US" b="1" dirty="0">
                <a:solidFill>
                  <a:srgbClr val="C00000"/>
                </a:solidFill>
              </a:rPr>
              <a:t>R</a:t>
            </a:r>
            <a:r>
              <a:rPr lang="en-US" dirty="0">
                <a:solidFill>
                  <a:schemeClr val="tx1">
                    <a:lumMod val="95000"/>
                    <a:lumOff val="5000"/>
                  </a:schemeClr>
                </a:solidFill>
              </a:rPr>
              <a:t>eassess understanding &amp; </a:t>
            </a:r>
            <a:r>
              <a:rPr lang="en-US" b="1" dirty="0">
                <a:solidFill>
                  <a:srgbClr val="C00000"/>
                </a:solidFill>
              </a:rPr>
              <a:t>R</a:t>
            </a:r>
            <a:r>
              <a:rPr lang="en-US" dirty="0">
                <a:solidFill>
                  <a:schemeClr val="tx1">
                    <a:lumMod val="95000"/>
                    <a:lumOff val="5000"/>
                  </a:schemeClr>
                </a:solidFill>
              </a:rPr>
              <a:t>eframe</a:t>
            </a:r>
          </a:p>
          <a:p>
            <a:r>
              <a:rPr lang="en-US" b="1" dirty="0">
                <a:solidFill>
                  <a:schemeClr val="tx1">
                    <a:lumMod val="95000"/>
                    <a:lumOff val="5000"/>
                  </a:schemeClr>
                </a:solidFill>
              </a:rPr>
              <a:t>     </a:t>
            </a:r>
            <a:r>
              <a:rPr lang="en-US" b="1" dirty="0">
                <a:solidFill>
                  <a:srgbClr val="C00000"/>
                </a:solidFill>
              </a:rPr>
              <a:t>E</a:t>
            </a:r>
            <a:r>
              <a:rPr lang="en-US" dirty="0">
                <a:solidFill>
                  <a:schemeClr val="tx1">
                    <a:lumMod val="95000"/>
                    <a:lumOff val="5000"/>
                  </a:schemeClr>
                </a:solidFill>
              </a:rPr>
              <a:t>xpect emotion</a:t>
            </a:r>
          </a:p>
          <a:p>
            <a:r>
              <a:rPr lang="en-US" b="1" dirty="0">
                <a:solidFill>
                  <a:schemeClr val="tx1">
                    <a:lumMod val="95000"/>
                    <a:lumOff val="5000"/>
                  </a:schemeClr>
                </a:solidFill>
              </a:rPr>
              <a:t>     M</a:t>
            </a:r>
            <a:r>
              <a:rPr lang="en-US" dirty="0">
                <a:solidFill>
                  <a:schemeClr val="tx1">
                    <a:lumMod val="95000"/>
                    <a:lumOff val="5000"/>
                  </a:schemeClr>
                </a:solidFill>
              </a:rPr>
              <a:t>ap out what’s important</a:t>
            </a:r>
          </a:p>
          <a:p>
            <a:r>
              <a:rPr lang="en-US" b="1" dirty="0">
                <a:solidFill>
                  <a:schemeClr val="tx1">
                    <a:lumMod val="95000"/>
                    <a:lumOff val="5000"/>
                  </a:schemeClr>
                </a:solidFill>
              </a:rPr>
              <a:t>     A</a:t>
            </a:r>
            <a:r>
              <a:rPr lang="en-US" dirty="0">
                <a:solidFill>
                  <a:schemeClr val="tx1">
                    <a:lumMod val="95000"/>
                    <a:lumOff val="5000"/>
                  </a:schemeClr>
                </a:solidFill>
              </a:rPr>
              <a:t>lign with patient values</a:t>
            </a:r>
          </a:p>
          <a:p>
            <a:r>
              <a:rPr lang="en-US" b="1" dirty="0">
                <a:solidFill>
                  <a:schemeClr val="tx1">
                    <a:lumMod val="95000"/>
                    <a:lumOff val="5000"/>
                  </a:schemeClr>
                </a:solidFill>
              </a:rPr>
              <a:t>     P</a:t>
            </a:r>
            <a:r>
              <a:rPr lang="en-US" dirty="0">
                <a:solidFill>
                  <a:schemeClr val="tx1">
                    <a:lumMod val="95000"/>
                    <a:lumOff val="5000"/>
                  </a:schemeClr>
                </a:solidFill>
              </a:rPr>
              <a:t>lan treatment to match patient values</a:t>
            </a:r>
          </a:p>
        </p:txBody>
      </p:sp>
      <p:sp>
        <p:nvSpPr>
          <p:cNvPr id="5" name="Rectangle 4" descr="red rectangle around first two steps of REMAP">
            <a:extLst>
              <a:ext uri="{FF2B5EF4-FFF2-40B4-BE49-F238E27FC236}">
                <a16:creationId xmlns:a16="http://schemas.microsoft.com/office/drawing/2014/main" id="{4D6A459E-D7FA-402A-B6A6-52EEEF5FC4DF}"/>
              </a:ext>
            </a:extLst>
          </p:cNvPr>
          <p:cNvSpPr/>
          <p:nvPr/>
        </p:nvSpPr>
        <p:spPr>
          <a:xfrm>
            <a:off x="2438400" y="613477"/>
            <a:ext cx="3429000" cy="533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 of paper and pen">
            <a:extLst>
              <a:ext uri="{FF2B5EF4-FFF2-40B4-BE49-F238E27FC236}">
                <a16:creationId xmlns:a16="http://schemas.microsoft.com/office/drawing/2014/main" id="{C97855DD-9569-4D83-B1A6-F9EC0FEE07F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6800" y="2509954"/>
            <a:ext cx="1956926" cy="2118777"/>
          </a:xfrm>
          <a:prstGeom prst="rect">
            <a:avLst/>
          </a:prstGeom>
        </p:spPr>
      </p:pic>
    </p:spTree>
    <p:extLst>
      <p:ext uri="{BB962C8B-B14F-4D97-AF65-F5344CB8AC3E}">
        <p14:creationId xmlns:p14="http://schemas.microsoft.com/office/powerpoint/2010/main" val="350449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rPr>
              <a:t>Goals of Care Conversations </a:t>
            </a:r>
          </a:p>
        </p:txBody>
      </p:sp>
      <p:sp>
        <p:nvSpPr>
          <p:cNvPr id="3" name="Content Placeholder 2"/>
          <p:cNvSpPr>
            <a:spLocks noGrp="1"/>
          </p:cNvSpPr>
          <p:nvPr>
            <p:ph idx="1"/>
          </p:nvPr>
        </p:nvSpPr>
        <p:spPr>
          <a:xfrm>
            <a:off x="609600" y="733935"/>
            <a:ext cx="7848600" cy="3394472"/>
          </a:xfrm>
        </p:spPr>
        <p:txBody>
          <a:bodyPr>
            <a:normAutofit lnSpcReduction="10000"/>
          </a:bodyPr>
          <a:lstStyle/>
          <a:p>
            <a:pPr marL="0" indent="0">
              <a:buNone/>
            </a:pPr>
            <a:endParaRPr lang="en-US" dirty="0"/>
          </a:p>
          <a:p>
            <a:pPr marL="0" indent="0" algn="ctr">
              <a:lnSpc>
                <a:spcPct val="120000"/>
              </a:lnSpc>
              <a:buNone/>
            </a:pPr>
            <a:r>
              <a:rPr lang="en-US" dirty="0"/>
              <a:t>Goals of Care Conversations training materials were             developed and made available for public use through                       U.S. Department of Veterans Affairs contracts with VitalTalk</a:t>
            </a:r>
          </a:p>
          <a:p>
            <a:pPr marL="0" indent="0" algn="ctr">
              <a:buNone/>
            </a:pPr>
            <a:r>
              <a:rPr lang="en-US" sz="2100" dirty="0"/>
              <a:t>[Orders VA777-14-P-0400 and VA777-16-C-0015]. </a:t>
            </a:r>
          </a:p>
          <a:p>
            <a:pPr marL="0" indent="0">
              <a:buNone/>
            </a:pPr>
            <a:endParaRPr lang="en-US" sz="2300" dirty="0"/>
          </a:p>
          <a:p>
            <a:pPr marL="0" indent="0" algn="ctr">
              <a:buNone/>
            </a:pPr>
            <a:r>
              <a:rPr lang="en-US" dirty="0"/>
              <a:t>Materials are available for download from </a:t>
            </a:r>
          </a:p>
          <a:p>
            <a:pPr marL="0" indent="0" algn="ctr">
              <a:buNone/>
            </a:pPr>
            <a:r>
              <a:rPr lang="en-US" dirty="0"/>
              <a:t>VA National Center for Ethics in Health Care at</a:t>
            </a:r>
          </a:p>
          <a:p>
            <a:pPr marL="0" indent="0" algn="ctr">
              <a:buNone/>
            </a:pPr>
            <a:r>
              <a:rPr lang="en-US" dirty="0"/>
              <a:t>www.ethics.va.gov/goalsofcaretraining.asp.</a:t>
            </a:r>
            <a:endParaRPr lang="en-US" u="sng" dirty="0">
              <a:hlinkClick r:id="rId3"/>
            </a:endParaRPr>
          </a:p>
          <a:p>
            <a:pPr marL="0" indent="0">
              <a:buNone/>
            </a:pPr>
            <a:endParaRPr lang="en-US" dirty="0"/>
          </a:p>
        </p:txBody>
      </p:sp>
      <p:pic>
        <p:nvPicPr>
          <p:cNvPr id="7" name="Picture 6" title="Vital Talk logo"/>
          <p:cNvPicPr>
            <a:picLocks noChangeAspect="1"/>
          </p:cNvPicPr>
          <p:nvPr/>
        </p:nvPicPr>
        <p:blipFill>
          <a:blip r:embed="rId4"/>
          <a:stretch>
            <a:fillRect/>
          </a:stretch>
        </p:blipFill>
        <p:spPr>
          <a:xfrm>
            <a:off x="990600" y="4207952"/>
            <a:ext cx="2104069" cy="725998"/>
          </a:xfrm>
          <a:prstGeom prst="rect">
            <a:avLst/>
          </a:prstGeom>
        </p:spPr>
      </p:pic>
      <p:pic>
        <p:nvPicPr>
          <p:cNvPr id="8" name="Picture 7" descr="National Center for Ethics in Health Care logo"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4248150"/>
            <a:ext cx="3352800" cy="658586"/>
          </a:xfrm>
          <a:prstGeom prst="rect">
            <a:avLst/>
          </a:prstGeom>
        </p:spPr>
      </p:pic>
    </p:spTree>
    <p:extLst>
      <p:ext uri="{BB962C8B-B14F-4D97-AF65-F5344CB8AC3E}">
        <p14:creationId xmlns:p14="http://schemas.microsoft.com/office/powerpoint/2010/main" val="22301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504950"/>
            <a:ext cx="6477000" cy="3429000"/>
          </a:xfrm>
        </p:spPr>
        <p:txBody>
          <a:bodyPr>
            <a:normAutofit lnSpcReduction="10000"/>
          </a:bodyPr>
          <a:lstStyle/>
          <a:p>
            <a:pPr lvl="1">
              <a:buFont typeface="Arial" charset="0"/>
              <a:buChar char="•"/>
            </a:pPr>
            <a:r>
              <a:rPr lang="en-US" sz="2200" b="1" dirty="0">
                <a:solidFill>
                  <a:srgbClr val="C00000"/>
                </a:solidFill>
              </a:rPr>
              <a:t>S</a:t>
            </a:r>
            <a:r>
              <a:rPr lang="en-US" sz="2200" dirty="0">
                <a:solidFill>
                  <a:schemeClr val="tx1"/>
                </a:solidFill>
              </a:rPr>
              <a:t>etting</a:t>
            </a:r>
          </a:p>
          <a:p>
            <a:pPr lvl="1">
              <a:buFont typeface="Arial" charset="0"/>
              <a:buChar char="•"/>
            </a:pPr>
            <a:r>
              <a:rPr lang="en-US" sz="2200" b="1" dirty="0">
                <a:solidFill>
                  <a:srgbClr val="C00000"/>
                </a:solidFill>
              </a:rPr>
              <a:t>P</a:t>
            </a:r>
            <a:r>
              <a:rPr lang="en-US" sz="2200" dirty="0">
                <a:solidFill>
                  <a:schemeClr val="tx1"/>
                </a:solidFill>
              </a:rPr>
              <a:t>erception</a:t>
            </a:r>
          </a:p>
          <a:p>
            <a:pPr lvl="1">
              <a:buFont typeface="Arial" charset="0"/>
              <a:buChar char="•"/>
            </a:pPr>
            <a:r>
              <a:rPr lang="en-US" sz="2200" b="1" dirty="0">
                <a:solidFill>
                  <a:srgbClr val="C00000"/>
                </a:solidFill>
              </a:rPr>
              <a:t>I</a:t>
            </a:r>
            <a:r>
              <a:rPr lang="en-US" sz="2200" dirty="0">
                <a:solidFill>
                  <a:schemeClr val="tx1"/>
                </a:solidFill>
              </a:rPr>
              <a:t>nvitation</a:t>
            </a:r>
          </a:p>
          <a:p>
            <a:pPr lvl="1">
              <a:buFont typeface="Arial" charset="0"/>
              <a:buChar char="•"/>
            </a:pPr>
            <a:r>
              <a:rPr lang="en-US" sz="2200" b="1" dirty="0">
                <a:solidFill>
                  <a:srgbClr val="C00000"/>
                </a:solidFill>
              </a:rPr>
              <a:t>K</a:t>
            </a:r>
            <a:r>
              <a:rPr lang="en-US" sz="2200" dirty="0">
                <a:solidFill>
                  <a:schemeClr val="tx1"/>
                </a:solidFill>
              </a:rPr>
              <a:t>nowledge</a:t>
            </a:r>
          </a:p>
          <a:p>
            <a:pPr lvl="1">
              <a:buFont typeface="Arial" charset="0"/>
              <a:buChar char="•"/>
            </a:pPr>
            <a:r>
              <a:rPr lang="en-US" sz="2200" b="1" dirty="0">
                <a:solidFill>
                  <a:srgbClr val="C00000"/>
                </a:solidFill>
              </a:rPr>
              <a:t>E</a:t>
            </a:r>
            <a:r>
              <a:rPr lang="en-US" sz="2200" dirty="0">
                <a:solidFill>
                  <a:schemeClr val="tx1"/>
                </a:solidFill>
              </a:rPr>
              <a:t>mpathize</a:t>
            </a:r>
          </a:p>
          <a:p>
            <a:pPr lvl="3">
              <a:spcBef>
                <a:spcPts val="0"/>
              </a:spcBef>
              <a:buFont typeface="Wingdings" charset="2"/>
              <a:buChar char="§"/>
            </a:pPr>
            <a:r>
              <a:rPr lang="en-US" sz="2200" dirty="0"/>
              <a:t>Name</a:t>
            </a:r>
          </a:p>
          <a:p>
            <a:pPr lvl="3">
              <a:spcBef>
                <a:spcPts val="0"/>
              </a:spcBef>
              <a:buFont typeface="Wingdings" charset="2"/>
              <a:buChar char="§"/>
            </a:pPr>
            <a:r>
              <a:rPr lang="en-US" sz="2200" dirty="0"/>
              <a:t>Acknowledge</a:t>
            </a:r>
          </a:p>
          <a:p>
            <a:pPr lvl="3">
              <a:spcBef>
                <a:spcPts val="0"/>
              </a:spcBef>
              <a:buFont typeface="Wingdings" charset="2"/>
              <a:buChar char="§"/>
            </a:pPr>
            <a:r>
              <a:rPr lang="en-US" sz="2200" dirty="0"/>
              <a:t>“I wish”</a:t>
            </a:r>
          </a:p>
          <a:p>
            <a:pPr lvl="2">
              <a:spcBef>
                <a:spcPts val="600"/>
              </a:spcBef>
              <a:buFont typeface="Arial" charset="0"/>
              <a:buChar char="•"/>
            </a:pPr>
            <a:r>
              <a:rPr lang="en-US" sz="2200" b="1" dirty="0">
                <a:solidFill>
                  <a:srgbClr val="C00000"/>
                </a:solidFill>
              </a:rPr>
              <a:t>S</a:t>
            </a:r>
            <a:r>
              <a:rPr lang="en-US" sz="2200" dirty="0"/>
              <a:t>ummarize/Strategize</a:t>
            </a:r>
          </a:p>
          <a:p>
            <a:pPr lvl="3">
              <a:buFont typeface="Arial" charset="0"/>
              <a:buChar char="•"/>
            </a:pPr>
            <a:endParaRPr lang="en-US" sz="2200" dirty="0">
              <a:solidFill>
                <a:schemeClr val="tx1"/>
              </a:solidFill>
            </a:endParaRPr>
          </a:p>
        </p:txBody>
      </p:sp>
      <p:sp>
        <p:nvSpPr>
          <p:cNvPr id="3" name="Title 2"/>
          <p:cNvSpPr>
            <a:spLocks noGrp="1"/>
          </p:cNvSpPr>
          <p:nvPr>
            <p:ph type="title"/>
          </p:nvPr>
        </p:nvSpPr>
        <p:spPr/>
        <p:txBody>
          <a:bodyPr/>
          <a:lstStyle/>
          <a:p>
            <a:r>
              <a:rPr lang="en-US" dirty="0"/>
              <a:t>Review: Delivering Serious News </a:t>
            </a:r>
          </a:p>
        </p:txBody>
      </p:sp>
      <p:sp>
        <p:nvSpPr>
          <p:cNvPr id="5" name="Rectangle 4"/>
          <p:cNvSpPr/>
          <p:nvPr/>
        </p:nvSpPr>
        <p:spPr>
          <a:xfrm>
            <a:off x="1303601" y="1047750"/>
            <a:ext cx="1390124" cy="492443"/>
          </a:xfrm>
          <a:prstGeom prst="rect">
            <a:avLst/>
          </a:prstGeom>
        </p:spPr>
        <p:txBody>
          <a:bodyPr wrap="none">
            <a:spAutoFit/>
          </a:bodyPr>
          <a:lstStyle/>
          <a:p>
            <a:pPr marL="274320" lvl="0" indent="-274320">
              <a:spcBef>
                <a:spcPts val="1400"/>
              </a:spcBef>
              <a:buBlip>
                <a:blip r:embed="rId3"/>
              </a:buBlip>
            </a:pPr>
            <a:r>
              <a:rPr lang="en-US" sz="2600" dirty="0"/>
              <a:t>SPIKES</a:t>
            </a:r>
          </a:p>
        </p:txBody>
      </p:sp>
    </p:spTree>
    <p:extLst>
      <p:ext uri="{BB962C8B-B14F-4D97-AF65-F5344CB8AC3E}">
        <p14:creationId xmlns:p14="http://schemas.microsoft.com/office/powerpoint/2010/main" val="41595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1950"/>
            <a:ext cx="9144000" cy="1676400"/>
          </a:xfrm>
        </p:spPr>
        <p:txBody>
          <a:bodyPr>
            <a:normAutofit fontScale="90000"/>
          </a:bodyPr>
          <a:lstStyle/>
          <a:p>
            <a:pPr>
              <a:lnSpc>
                <a:spcPct val="100000"/>
              </a:lnSpc>
            </a:pPr>
            <a:br>
              <a:rPr lang="en-US" dirty="0"/>
            </a:br>
            <a:r>
              <a:rPr lang="en-US" sz="4000" i="1" dirty="0"/>
              <a:t>Since Last Time, Have You </a:t>
            </a:r>
            <a:br>
              <a:rPr lang="en-US" sz="4000" i="1" dirty="0"/>
            </a:br>
            <a:r>
              <a:rPr lang="en-US" sz="4000" i="1" dirty="0"/>
              <a:t>Delivered Serious News?</a:t>
            </a:r>
          </a:p>
        </p:txBody>
      </p:sp>
      <p:sp>
        <p:nvSpPr>
          <p:cNvPr id="4" name="Subtitle 2"/>
          <p:cNvSpPr txBox="1">
            <a:spLocks/>
          </p:cNvSpPr>
          <p:nvPr/>
        </p:nvSpPr>
        <p:spPr>
          <a:xfrm>
            <a:off x="1466850" y="1733550"/>
            <a:ext cx="6286500" cy="2438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Franklin Gothic Book" charset="0"/>
                <a:ea typeface="Franklin Gothic Book" charset="0"/>
                <a:cs typeface="Franklin Gothic Book"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Franklin Gothic Book" charset="0"/>
                <a:ea typeface="Franklin Gothic Book" charset="0"/>
                <a:cs typeface="Franklin Gothic Book" charset="0"/>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Franklin Gothic Book" charset="0"/>
                <a:ea typeface="Franklin Gothic Book" charset="0"/>
                <a:cs typeface="Franklin Gothic Book" charset="0"/>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endParaRPr lang="en-US" sz="2400" dirty="0"/>
          </a:p>
          <a:p>
            <a:pPr marL="457200" indent="-457200" algn="l">
              <a:lnSpc>
                <a:spcPct val="110000"/>
              </a:lnSpc>
              <a:buFont typeface="Wingdings" charset="2"/>
              <a:buChar char="ü"/>
            </a:pPr>
            <a:r>
              <a:rPr lang="en-US" sz="2400" dirty="0"/>
              <a:t>What went well? </a:t>
            </a:r>
          </a:p>
          <a:p>
            <a:pPr marL="457200" indent="-457200" algn="l">
              <a:lnSpc>
                <a:spcPct val="110000"/>
              </a:lnSpc>
              <a:buFont typeface="Wingdings" charset="2"/>
              <a:buChar char="ü"/>
            </a:pPr>
            <a:r>
              <a:rPr lang="en-US" sz="2400" dirty="0"/>
              <a:t>Any challenges? </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27969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1143000"/>
          </a:xfrm>
        </p:spPr>
        <p:txBody>
          <a:bodyPr>
            <a:normAutofit fontScale="90000"/>
          </a:bodyPr>
          <a:lstStyle/>
          <a:p>
            <a:br>
              <a:rPr lang="en-US" dirty="0"/>
            </a:br>
            <a:r>
              <a:rPr lang="en-US" sz="4000" i="1" dirty="0"/>
              <a:t>Goals of Care: What Makes these Conversations Tough? </a:t>
            </a:r>
          </a:p>
        </p:txBody>
      </p:sp>
      <p:sp>
        <p:nvSpPr>
          <p:cNvPr id="4" name="Subtitle 2"/>
          <p:cNvSpPr txBox="1">
            <a:spLocks/>
          </p:cNvSpPr>
          <p:nvPr/>
        </p:nvSpPr>
        <p:spPr>
          <a:xfrm>
            <a:off x="1466850" y="1733550"/>
            <a:ext cx="6286500" cy="2209800"/>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a:buNone/>
              <a:defRPr sz="1800" kern="1200">
                <a:solidFill>
                  <a:schemeClr val="tx1"/>
                </a:solidFill>
                <a:latin typeface="Franklin Gothic Book" charset="0"/>
                <a:ea typeface="Franklin Gothic Book" charset="0"/>
                <a:cs typeface="Franklin Gothic Book"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Franklin Gothic Book" charset="0"/>
                <a:ea typeface="Franklin Gothic Book" charset="0"/>
                <a:cs typeface="Franklin Gothic Book" charset="0"/>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Franklin Gothic Book" charset="0"/>
                <a:ea typeface="Franklin Gothic Book" charset="0"/>
                <a:cs typeface="Franklin Gothic Book" charset="0"/>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endParaRPr lang="en-US" sz="2600" dirty="0"/>
          </a:p>
          <a:p>
            <a:pPr marL="457200" indent="-457200" algn="l">
              <a:lnSpc>
                <a:spcPct val="110000"/>
              </a:lnSpc>
              <a:buFont typeface="Wingdings" charset="2"/>
              <a:buChar char="ü"/>
            </a:pPr>
            <a:r>
              <a:rPr lang="en-US" sz="2600" dirty="0"/>
              <a:t>Uncertainty </a:t>
            </a:r>
          </a:p>
          <a:p>
            <a:pPr marL="457200" indent="-457200" algn="l">
              <a:lnSpc>
                <a:spcPct val="110000"/>
              </a:lnSpc>
              <a:buFont typeface="Wingdings" charset="2"/>
              <a:buChar char="ü"/>
            </a:pPr>
            <a:r>
              <a:rPr lang="en-US" sz="2600" dirty="0"/>
              <a:t>Emotions</a:t>
            </a:r>
          </a:p>
          <a:p>
            <a:pPr marL="457200" indent="-457200" algn="l">
              <a:lnSpc>
                <a:spcPct val="110000"/>
              </a:lnSpc>
              <a:buFont typeface="Wingdings" charset="2"/>
              <a:buChar char="ü"/>
            </a:pPr>
            <a:r>
              <a:rPr lang="en-US" sz="2600" dirty="0"/>
              <a:t>And … the lack of a framework within which to enter the conversation</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9591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ctrTitle"/>
          </p:nvPr>
        </p:nvSpPr>
        <p:spPr/>
        <p:txBody>
          <a:bodyPr/>
          <a:lstStyle/>
          <a:p>
            <a:r>
              <a:rPr lang="en-US" dirty="0"/>
              <a:t>What We Will Learn</a:t>
            </a:r>
          </a:p>
        </p:txBody>
      </p:sp>
      <p:sp>
        <p:nvSpPr>
          <p:cNvPr id="4" name="Subtitle 2"/>
          <p:cNvSpPr>
            <a:spLocks noGrp="1"/>
          </p:cNvSpPr>
          <p:nvPr>
            <p:ph type="subTitle" idx="1"/>
          </p:nvPr>
        </p:nvSpPr>
        <p:spPr>
          <a:xfrm>
            <a:off x="685800" y="2419350"/>
            <a:ext cx="7848600" cy="1241822"/>
          </a:xfrm>
        </p:spPr>
        <p:txBody>
          <a:bodyPr>
            <a:normAutofit/>
          </a:bodyPr>
          <a:lstStyle/>
          <a:p>
            <a:endParaRPr lang="en-US" sz="2400" dirty="0"/>
          </a:p>
          <a:p>
            <a:r>
              <a:rPr lang="en-US" sz="2400" dirty="0"/>
              <a:t>REMAP: A Talking Map for Goals of Care Conversations</a:t>
            </a:r>
          </a:p>
          <a:p>
            <a:endParaRPr lang="en-US" sz="2400" dirty="0"/>
          </a:p>
          <a:p>
            <a:endParaRPr lang="en-US" sz="2400" dirty="0"/>
          </a:p>
          <a:p>
            <a:endParaRPr lang="en-US" sz="2400" dirty="0"/>
          </a:p>
          <a:p>
            <a:endParaRPr lang="en-US" sz="2400" dirty="0"/>
          </a:p>
        </p:txBody>
      </p:sp>
      <p:sp>
        <p:nvSpPr>
          <p:cNvPr id="6" name="Title 1"/>
          <p:cNvSpPr txBox="1">
            <a:spLocks/>
          </p:cNvSpPr>
          <p:nvPr/>
        </p:nvSpPr>
        <p:spPr>
          <a:xfrm>
            <a:off x="0" y="631031"/>
            <a:ext cx="9220200" cy="1102519"/>
          </a:xfrm>
          <a:prstGeom prst="rect">
            <a:avLst/>
          </a:prstGeom>
        </p:spPr>
        <p:txBody>
          <a:bodyPr vert="horz" lIns="91440" tIns="45720" rIns="91440" bIns="45720" rtlCol="0" anchor="b">
            <a:normAutofit fontScale="90000" lnSpcReduction="10000"/>
          </a:bodyPr>
          <a:lstStyle>
            <a:lvl1pPr algn="ctr" defTabSz="685800" rtl="0" eaLnBrk="1" latinLnBrk="0" hangingPunct="1">
              <a:lnSpc>
                <a:spcPct val="90000"/>
              </a:lnSpc>
              <a:spcBef>
                <a:spcPct val="0"/>
              </a:spcBef>
              <a:buNone/>
              <a:defRPr sz="4500" kern="1200">
                <a:solidFill>
                  <a:schemeClr val="tx1"/>
                </a:solidFill>
                <a:latin typeface="Franklin Gothic Medium" charset="0"/>
                <a:ea typeface="Franklin Gothic Medium" charset="0"/>
                <a:cs typeface="Franklin Gothic Medium" charset="0"/>
              </a:defRPr>
            </a:lvl1pPr>
          </a:lstStyle>
          <a:p>
            <a:br>
              <a:rPr lang="en-US" dirty="0"/>
            </a:br>
            <a:r>
              <a:rPr lang="en-US" sz="4000" i="1" dirty="0"/>
              <a:t>What We Will Learn</a:t>
            </a:r>
          </a:p>
        </p:txBody>
      </p:sp>
    </p:spTree>
    <p:extLst>
      <p:ext uri="{BB962C8B-B14F-4D97-AF65-F5344CB8AC3E}">
        <p14:creationId xmlns:p14="http://schemas.microsoft.com/office/powerpoint/2010/main" val="13899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031"/>
            <a:ext cx="9144000" cy="1102519"/>
          </a:xfrm>
        </p:spPr>
        <p:txBody>
          <a:bodyPr>
            <a:normAutofit fontScale="90000"/>
          </a:bodyPr>
          <a:lstStyle/>
          <a:p>
            <a:br>
              <a:rPr lang="en-US" dirty="0"/>
            </a:br>
            <a:r>
              <a:rPr lang="en-US" sz="4000" i="1" dirty="0"/>
              <a:t>How We Will Learn</a:t>
            </a:r>
          </a:p>
        </p:txBody>
      </p:sp>
      <p:sp>
        <p:nvSpPr>
          <p:cNvPr id="3" name="Subtitle 2"/>
          <p:cNvSpPr>
            <a:spLocks noGrp="1"/>
          </p:cNvSpPr>
          <p:nvPr>
            <p:ph type="subTitle" idx="1"/>
          </p:nvPr>
        </p:nvSpPr>
        <p:spPr>
          <a:xfrm>
            <a:off x="1447800" y="2114550"/>
            <a:ext cx="7848600" cy="1828800"/>
          </a:xfrm>
        </p:spPr>
        <p:txBody>
          <a:bodyPr/>
          <a:lstStyle/>
          <a:p>
            <a:pPr marL="457200" indent="-457200" algn="l">
              <a:lnSpc>
                <a:spcPct val="100000"/>
              </a:lnSpc>
              <a:buFont typeface="Wingdings" charset="2"/>
              <a:buChar char="ü"/>
            </a:pPr>
            <a:r>
              <a:rPr lang="en-US" sz="2400" dirty="0"/>
              <a:t>Define skills (lecture)</a:t>
            </a:r>
          </a:p>
          <a:p>
            <a:pPr marL="457200" indent="-457200" algn="l">
              <a:lnSpc>
                <a:spcPct val="100000"/>
              </a:lnSpc>
              <a:buFont typeface="Wingdings" charset="2"/>
              <a:buChar char="ü"/>
            </a:pPr>
            <a:r>
              <a:rPr lang="en-US" sz="2400" dirty="0"/>
              <a:t>Observe skills in action (videos)</a:t>
            </a:r>
          </a:p>
          <a:p>
            <a:pPr marL="457200" indent="-457200" algn="l">
              <a:lnSpc>
                <a:spcPct val="100000"/>
              </a:lnSpc>
              <a:buFont typeface="Wingdings" charset="2"/>
              <a:buChar char="ü"/>
            </a:pPr>
            <a:r>
              <a:rPr lang="en-US" sz="2400" dirty="0"/>
              <a:t>Practice (drills)</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26259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0" y="1428750"/>
            <a:ext cx="7010400" cy="3657600"/>
          </a:xfrm>
        </p:spPr>
        <p:txBody>
          <a:bodyPr/>
          <a:lstStyle/>
          <a:p>
            <a:r>
              <a:rPr lang="en-US" sz="2400" b="1" dirty="0">
                <a:solidFill>
                  <a:srgbClr val="C00000"/>
                </a:solidFill>
              </a:rPr>
              <a:t>R</a:t>
            </a:r>
            <a:r>
              <a:rPr lang="en-US" sz="2400" dirty="0">
                <a:solidFill>
                  <a:schemeClr val="tx1">
                    <a:lumMod val="95000"/>
                    <a:lumOff val="5000"/>
                  </a:schemeClr>
                </a:solidFill>
              </a:rPr>
              <a:t>eassess understanding &amp; </a:t>
            </a:r>
            <a:r>
              <a:rPr lang="en-US" sz="2400" b="1" dirty="0">
                <a:solidFill>
                  <a:srgbClr val="C00000"/>
                </a:solidFill>
              </a:rPr>
              <a:t>R</a:t>
            </a:r>
            <a:r>
              <a:rPr lang="en-US" sz="2400" dirty="0">
                <a:solidFill>
                  <a:schemeClr val="tx1">
                    <a:lumMod val="95000"/>
                    <a:lumOff val="5000"/>
                  </a:schemeClr>
                </a:solidFill>
              </a:rPr>
              <a:t>eframe</a:t>
            </a:r>
          </a:p>
          <a:p>
            <a:r>
              <a:rPr lang="en-US" sz="2400" b="1">
                <a:solidFill>
                  <a:srgbClr val="C00000"/>
                </a:solidFill>
              </a:rPr>
              <a:t>E</a:t>
            </a:r>
            <a:r>
              <a:rPr lang="en-US" sz="2400">
                <a:solidFill>
                  <a:schemeClr val="tx1">
                    <a:lumMod val="95000"/>
                    <a:lumOff val="5000"/>
                  </a:schemeClr>
                </a:solidFill>
              </a:rPr>
              <a:t>xpect emotion</a:t>
            </a:r>
            <a:endParaRPr lang="en-US" sz="2400" dirty="0">
              <a:solidFill>
                <a:schemeClr val="tx1">
                  <a:lumMod val="95000"/>
                  <a:lumOff val="5000"/>
                </a:schemeClr>
              </a:solidFill>
            </a:endParaRPr>
          </a:p>
          <a:p>
            <a:r>
              <a:rPr lang="en-US" sz="2400" b="1" dirty="0">
                <a:solidFill>
                  <a:srgbClr val="C00000"/>
                </a:solidFill>
              </a:rPr>
              <a:t>M</a:t>
            </a:r>
            <a:r>
              <a:rPr lang="en-US" sz="2400" dirty="0">
                <a:solidFill>
                  <a:schemeClr val="tx1">
                    <a:lumMod val="95000"/>
                    <a:lumOff val="5000"/>
                  </a:schemeClr>
                </a:solidFill>
              </a:rPr>
              <a:t>ap out what’s important</a:t>
            </a:r>
          </a:p>
          <a:p>
            <a:r>
              <a:rPr lang="en-US" sz="2400" b="1" dirty="0">
                <a:solidFill>
                  <a:srgbClr val="C00000"/>
                </a:solidFill>
              </a:rPr>
              <a:t>A</a:t>
            </a:r>
            <a:r>
              <a:rPr lang="en-US" sz="2400" dirty="0">
                <a:solidFill>
                  <a:schemeClr val="tx1">
                    <a:lumMod val="95000"/>
                    <a:lumOff val="5000"/>
                  </a:schemeClr>
                </a:solidFill>
              </a:rPr>
              <a:t>lign with patient values</a:t>
            </a:r>
          </a:p>
          <a:p>
            <a:r>
              <a:rPr lang="en-US" sz="2400" b="1" dirty="0">
                <a:solidFill>
                  <a:srgbClr val="C00000"/>
                </a:solidFill>
              </a:rPr>
              <a:t>P</a:t>
            </a:r>
            <a:r>
              <a:rPr lang="en-US" sz="2400" dirty="0">
                <a:solidFill>
                  <a:schemeClr val="tx1">
                    <a:lumMod val="95000"/>
                    <a:lumOff val="5000"/>
                  </a:schemeClr>
                </a:solidFill>
              </a:rPr>
              <a:t>lan treatment to match patient values</a:t>
            </a:r>
          </a:p>
          <a:p>
            <a:pPr marL="0" indent="0">
              <a:buNone/>
            </a:pPr>
            <a:endParaRPr lang="en-US" dirty="0"/>
          </a:p>
        </p:txBody>
      </p:sp>
      <p:sp>
        <p:nvSpPr>
          <p:cNvPr id="3" name="Title 2"/>
          <p:cNvSpPr>
            <a:spLocks noGrp="1"/>
          </p:cNvSpPr>
          <p:nvPr>
            <p:ph type="title"/>
          </p:nvPr>
        </p:nvSpPr>
        <p:spPr/>
        <p:txBody>
          <a:bodyPr/>
          <a:lstStyle/>
          <a:p>
            <a:r>
              <a:rPr lang="en-US" dirty="0"/>
              <a:t>REMAP: Discussing Goals of Care </a:t>
            </a:r>
          </a:p>
        </p:txBody>
      </p:sp>
      <p:sp>
        <p:nvSpPr>
          <p:cNvPr id="6" name="Rectangle 5" descr="box around R and E" title="rectangle"/>
          <p:cNvSpPr/>
          <p:nvPr/>
        </p:nvSpPr>
        <p:spPr>
          <a:xfrm>
            <a:off x="1371600" y="1405983"/>
            <a:ext cx="4800600" cy="990600"/>
          </a:xfrm>
          <a:prstGeom prst="rect">
            <a:avLst/>
          </a:prstGeom>
          <a:noFill/>
          <a:ln w="381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06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971550"/>
            <a:ext cx="6553200" cy="3657600"/>
          </a:xfrm>
        </p:spPr>
        <p:txBody>
          <a:bodyPr/>
          <a:lstStyle/>
          <a:p>
            <a:pPr marL="0" indent="0">
              <a:buNone/>
            </a:pPr>
            <a:r>
              <a:rPr lang="en-US" dirty="0">
                <a:solidFill>
                  <a:srgbClr val="5C5768"/>
                </a:solidFill>
              </a:rPr>
              <a:t> </a:t>
            </a:r>
          </a:p>
          <a:p>
            <a:pPr>
              <a:spcAft>
                <a:spcPts val="1800"/>
              </a:spcAft>
            </a:pPr>
            <a:r>
              <a:rPr lang="en-US" sz="2400" dirty="0"/>
              <a:t>“Would it be ok if I talk to you about what lies ahead with your illness?” </a:t>
            </a:r>
          </a:p>
          <a:p>
            <a:r>
              <a:rPr lang="en-US" sz="2400" dirty="0"/>
              <a:t>“Today, I wonder if we can talk about how things are going with your medical problems?”</a:t>
            </a: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b="1" dirty="0"/>
              <a:t>R</a:t>
            </a:r>
            <a:r>
              <a:rPr lang="en-US" dirty="0"/>
              <a:t>EMAP: Introducing the conversation</a:t>
            </a:r>
            <a:endParaRPr lang="en-US" dirty="0">
              <a:solidFill>
                <a:srgbClr val="5C5768"/>
              </a:solidFill>
            </a:endParaRPr>
          </a:p>
        </p:txBody>
      </p:sp>
    </p:spTree>
    <p:extLst>
      <p:ext uri="{BB962C8B-B14F-4D97-AF65-F5344CB8AC3E}">
        <p14:creationId xmlns:p14="http://schemas.microsoft.com/office/powerpoint/2010/main" val="124044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APTIONID" val="20da6b07-6515-49c7-9752-2135b0cd9641"/>
  <p:tag name="TEMPPRESENTATIONFILE" val="C:\Users\vhacotokars\AppData\Local\Temp\7\tmp25CE.tmp"/>
  <p:tag name="TEMPMEDIAFILENAME" val="C:\Users\vhacotokars\AppData\Local\Temp\7\tmp2718_m2v1sub.mp4"/>
  <p:tag name="MEDIAFADEDURATION" val="0.2"/>
  <p:tag name="MEDIATRANSPARENCY" val="0.3"/>
  <p:tag name="MEDIACAPTIONSPROMPTED" val="False"/>
</p:tagLst>
</file>

<file path=ppt/theme/theme1.xml><?xml version="1.0" encoding="utf-8"?>
<a:theme xmlns:a="http://schemas.openxmlformats.org/drawingml/2006/main" name="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00D9C874ACC64BBCBA018BD1B1F82C" ma:contentTypeVersion="0" ma:contentTypeDescription="Create a new document." ma:contentTypeScope="" ma:versionID="b2584941af3d5830a557a4f1792ed802">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0969D2-74DB-409C-8735-26C5F0CE0BAF}">
  <ds:schemaRef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s>
</ds:datastoreItem>
</file>

<file path=customXml/itemProps2.xml><?xml version="1.0" encoding="utf-8"?>
<ds:datastoreItem xmlns:ds="http://schemas.openxmlformats.org/officeDocument/2006/customXml" ds:itemID="{12557274-6427-41BB-9117-E170F4C15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571DEF1-954D-44A4-A490-6154C73AC1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10081</TotalTime>
  <Words>2766</Words>
  <Application>Microsoft Office PowerPoint</Application>
  <PresentationFormat>On-screen Show (16:9)</PresentationFormat>
  <Paragraphs>461</Paragraphs>
  <Slides>29</Slides>
  <Notes>29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Avenir Book</vt:lpstr>
      <vt:lpstr>Avenir Light</vt:lpstr>
      <vt:lpstr>Calibri</vt:lpstr>
      <vt:lpstr>Franklin Gothic Book</vt:lpstr>
      <vt:lpstr>Franklin Gothic Medium</vt:lpstr>
      <vt:lpstr>Gill Sans MT</vt:lpstr>
      <vt:lpstr>Mangal</vt:lpstr>
      <vt:lpstr>Wingdings</vt:lpstr>
      <vt:lpstr>ヒラギノ角ゴ ProN W3</vt:lpstr>
      <vt:lpstr>VA theme</vt:lpstr>
      <vt:lpstr>Goals of Care Conversations – Part 1 Reframing: We’re in a Different Place</vt:lpstr>
      <vt:lpstr> Serious Illness  Communication Skills Training </vt:lpstr>
      <vt:lpstr>Review: Delivering Serious News </vt:lpstr>
      <vt:lpstr> Since Last Time, Have You  Delivered Serious News?</vt:lpstr>
      <vt:lpstr> Goals of Care: What Makes these Conversations Tough? </vt:lpstr>
      <vt:lpstr>What We Will Learn</vt:lpstr>
      <vt:lpstr> How We Will Learn</vt:lpstr>
      <vt:lpstr>REMAP: Discussing Goals of Care </vt:lpstr>
      <vt:lpstr>REMAP: Introducing the conversation</vt:lpstr>
      <vt:lpstr>REMAP: Reassess Understanding and Reframe</vt:lpstr>
      <vt:lpstr>REMAP: Expect Emotion</vt:lpstr>
      <vt:lpstr>REMAP: Expect Emotion (Responding)</vt:lpstr>
      <vt:lpstr>REMAP: Expect Emotion (examples)</vt:lpstr>
      <vt:lpstr>REMAP: Reframe and Expect Emotion</vt:lpstr>
      <vt:lpstr> What specifically did the clinician  do that you liked?</vt:lpstr>
      <vt:lpstr> Time to Practice!!</vt:lpstr>
      <vt:lpstr>Drill Instructions</vt:lpstr>
      <vt:lpstr>Drill A: Reassess Understanding</vt:lpstr>
      <vt:lpstr>Drill A: Reframe</vt:lpstr>
      <vt:lpstr>Drill A:  Expect Emotion</vt:lpstr>
      <vt:lpstr>Drill A: Swap Roles</vt:lpstr>
      <vt:lpstr>Drill A: Debrief</vt:lpstr>
      <vt:lpstr>Drill B: Expect Emotion </vt:lpstr>
      <vt:lpstr>Drill B: Expect Emotion </vt:lpstr>
      <vt:lpstr>Drill B:  Moving Forward</vt:lpstr>
      <vt:lpstr>Drill:  Swap Roles</vt:lpstr>
      <vt:lpstr>Drill:  Debrief</vt:lpstr>
      <vt:lpstr>What surprised you?  What do you want to take forward?  Anywhere you might get stuck?   What’s one thing you will try in the next two weeks?</vt:lpstr>
      <vt:lpstr>Goals of Care Conversations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Jill.Lowery@va.gov</dc:creator>
  <cp:lastModifiedBy>Lowery, Jill S</cp:lastModifiedBy>
  <cp:revision>378</cp:revision>
  <cp:lastPrinted>2015-02-10T05:04:28Z</cp:lastPrinted>
  <dcterms:created xsi:type="dcterms:W3CDTF">2015-01-09T17:57:39Z</dcterms:created>
  <dcterms:modified xsi:type="dcterms:W3CDTF">2019-07-11T21:45:12Z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0x0101008100D9C874ACC64BBCBA018BD1B1F82C</vt:lpwstr>
  </property>
</Properties>
</file>