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96" r:id="rId5"/>
    <p:sldMasterId id="2147483748" r:id="rId6"/>
    <p:sldMasterId id="2147483783" r:id="rId7"/>
  </p:sldMasterIdLst>
  <p:notesMasterIdLst>
    <p:notesMasterId r:id="rId28"/>
  </p:notesMasterIdLst>
  <p:handoutMasterIdLst>
    <p:handoutMasterId r:id="rId29"/>
  </p:handoutMasterIdLst>
  <p:sldIdLst>
    <p:sldId id="367" r:id="rId8"/>
    <p:sldId id="385" r:id="rId9"/>
    <p:sldId id="386" r:id="rId10"/>
    <p:sldId id="374" r:id="rId11"/>
    <p:sldId id="369" r:id="rId12"/>
    <p:sldId id="355" r:id="rId13"/>
    <p:sldId id="387" r:id="rId14"/>
    <p:sldId id="388" r:id="rId15"/>
    <p:sldId id="359" r:id="rId16"/>
    <p:sldId id="379" r:id="rId17"/>
    <p:sldId id="382" r:id="rId18"/>
    <p:sldId id="560" r:id="rId19"/>
    <p:sldId id="375" r:id="rId20"/>
    <p:sldId id="376" r:id="rId21"/>
    <p:sldId id="377" r:id="rId22"/>
    <p:sldId id="378" r:id="rId23"/>
    <p:sldId id="381" r:id="rId24"/>
    <p:sldId id="383" r:id="rId25"/>
    <p:sldId id="380" r:id="rId26"/>
    <p:sldId id="384"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SHA KABAKOV" initials="" lastIdx="4" clrIdx="0"/>
  <p:cmAuthor id="7" name="James Tulsky" initials="JT [3]" lastIdx="1" clrIdx="7">
    <p:extLst/>
  </p:cmAuthor>
  <p:cmAuthor id="1" name="lisa@vitaltalk.org" initials="l" lastIdx="7" clrIdx="1">
    <p:extLst/>
  </p:cmAuthor>
  <p:cmAuthor id="8" name="Jill Lowery" initials="JL" lastIdx="4" clrIdx="8"/>
  <p:cmAuthor id="2" name="lisa@vitaltalk.org" initials="l [2]" lastIdx="1" clrIdx="2">
    <p:extLst/>
  </p:cmAuthor>
  <p:cmAuthor id="3" name="Bob Arnold" initials="bma" lastIdx="1" clrIdx="3">
    <p:extLst/>
  </p:cmAuthor>
  <p:cmAuthor id="4" name="Bob Arnold" initials="bma [2]" lastIdx="1" clrIdx="4">
    <p:extLst/>
  </p:cmAuthor>
  <p:cmAuthor id="5" name="James Tulsky" initials="JT" lastIdx="1" clrIdx="5">
    <p:extLst/>
  </p:cmAuthor>
  <p:cmAuthor id="6" name="James Tulsky" initials="JT [2]"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70" autoAdjust="0"/>
    <p:restoredTop sz="64611" autoAdjust="0"/>
  </p:normalViewPr>
  <p:slideViewPr>
    <p:cSldViewPr showGuides="1">
      <p:cViewPr varScale="1">
        <p:scale>
          <a:sx n="88" d="100"/>
          <a:sy n="88" d="100"/>
        </p:scale>
        <p:origin x="858" y="78"/>
      </p:cViewPr>
      <p:guideLst>
        <p:guide orient="horz" pos="1057"/>
        <p:guide orient="horz" pos="1620"/>
        <p:guide orient="horz" pos="1524"/>
        <p:guide pos="2880"/>
        <p:guide pos="864"/>
      </p:guideLst>
    </p:cSldViewPr>
  </p:slideViewPr>
  <p:outlineViewPr>
    <p:cViewPr>
      <p:scale>
        <a:sx n="33" d="100"/>
        <a:sy n="33" d="100"/>
      </p:scale>
      <p:origin x="0" y="-48126"/>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849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baseline="0" dirty="0"/>
              <a:t>FACILITATOR NOTES:</a:t>
            </a:r>
            <a:br>
              <a:rPr lang="en-US" b="1" baseline="0" dirty="0"/>
            </a:br>
            <a:endParaRPr lang="en-US" b="1" baseline="0" dirty="0"/>
          </a:p>
          <a:p>
            <a:r>
              <a:rPr lang="en-US" dirty="0"/>
              <a:t>Set up the video briefly (e.g., “In this video, the clinician is talking to a mother of a teenager</a:t>
            </a:r>
            <a:r>
              <a:rPr lang="en-US" baseline="0" dirty="0"/>
              <a:t> who’s been in a critical bicycle accident.  </a:t>
            </a:r>
            <a:r>
              <a:rPr lang="en-US" dirty="0"/>
              <a:t>It presents an example of a clinician </a:t>
            </a:r>
            <a:r>
              <a:rPr lang="en-US" b="1" dirty="0"/>
              <a:t>acknowledging</a:t>
            </a:r>
            <a:r>
              <a:rPr lang="en-US" b="1" baseline="0" dirty="0"/>
              <a:t> the mother’s emotion</a:t>
            </a:r>
            <a:r>
              <a:rPr lang="en-US" baseline="0" dirty="0"/>
              <a:t>. Pay close attention to the words he says, and we’ll discuss what you saw at the end”).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80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audience and ask:</a:t>
            </a:r>
          </a:p>
          <a:p>
            <a:endParaRPr lang="en-US" baseline="0" dirty="0"/>
          </a:p>
          <a:p>
            <a:pPr marL="174708" indent="-174708">
              <a:buFont typeface="Arial"/>
              <a:buChar char="•"/>
            </a:pPr>
            <a:r>
              <a:rPr lang="en-US" b="1" dirty="0"/>
              <a:t>What specifically did the clinician do that you liked?</a:t>
            </a:r>
          </a:p>
          <a:p>
            <a:endParaRPr lang="en-US" dirty="0"/>
          </a:p>
          <a:p>
            <a:r>
              <a:rPr lang="en-US" dirty="0"/>
              <a:t>Make</a:t>
            </a:r>
            <a:r>
              <a:rPr lang="en-US" baseline="0" dirty="0"/>
              <a:t> sure that they catch all the things that happen here:</a:t>
            </a:r>
          </a:p>
          <a:p>
            <a:pPr marL="174708" indent="-174708">
              <a:buFont typeface="Arial"/>
              <a:buChar char="•"/>
            </a:pPr>
            <a:r>
              <a:rPr lang="en-US" baseline="0" dirty="0"/>
              <a:t>Says, “I can’t even imagine…”</a:t>
            </a:r>
          </a:p>
          <a:p>
            <a:pPr marL="174708" indent="-174708">
              <a:buFont typeface="Arial"/>
              <a:buChar char="•"/>
            </a:pPr>
            <a:r>
              <a:rPr lang="en-US" baseline="0" dirty="0"/>
              <a:t>Does not engage in the miracle talk.  Just empathizes with mother’s pain.</a:t>
            </a:r>
          </a:p>
          <a:p>
            <a:endParaRPr lang="en-US" baseline="0" dirty="0"/>
          </a:p>
          <a:p>
            <a:r>
              <a:rPr lang="en-US" dirty="0"/>
              <a:t>Video attribute: </a:t>
            </a:r>
          </a:p>
          <a:p>
            <a:r>
              <a:rPr lang="en-US" dirty="0"/>
              <a:t>Emanuel LL, von </a:t>
            </a:r>
            <a:r>
              <a:rPr lang="en-US" dirty="0" err="1"/>
              <a:t>Gunten</a:t>
            </a:r>
            <a:r>
              <a:rPr lang="en-US" dirty="0"/>
              <a:t> CF, Ferris FD, Hauser, J. eds. The Education in Palliative and End-of-life Care (EPEC) Curriculum: © The EPEC Program, 1999-2011.</a:t>
            </a:r>
          </a:p>
          <a:p>
            <a:pPr marL="0" indent="0">
              <a:buFont typeface="Arial"/>
              <a:buNone/>
            </a:pPr>
            <a:endParaRPr lang="en-US" dirty="0"/>
          </a:p>
          <a:p>
            <a:pPr marL="0" indent="0">
              <a:buFont typeface="Arial"/>
              <a:buNone/>
            </a:pPr>
            <a:endParaRPr lang="en-US" dirty="0"/>
          </a:p>
          <a:p>
            <a:br>
              <a:rPr lang="en-US" baseline="0" dirty="0"/>
            </a:br>
            <a:endParaRPr lang="en-US" baseline="0" dirty="0"/>
          </a:p>
          <a:p>
            <a:pPr marL="0" indent="0" defTabSz="465887">
              <a:buFont typeface="Arial"/>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68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b="0" dirty="0"/>
              <a:t>An “I wish” statement conveys alignment with the patient, and recognizes their hope.  It is a good way to convey empathy.</a:t>
            </a:r>
          </a:p>
          <a:p>
            <a:endParaRPr lang="en-US" b="0" baseline="0" dirty="0"/>
          </a:p>
          <a:p>
            <a:r>
              <a:rPr lang="en-US" b="0" baseline="0" dirty="0"/>
              <a:t>When using an “I wish” statement, never follow it with, “…but…”; doing so removes the empathic impact. “But” isn’t necessary, because “I wish” conveys that the event isn’t likely.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6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endParaRPr lang="en-US" dirty="0"/>
          </a:p>
          <a:p>
            <a:r>
              <a:rPr lang="en-US" dirty="0"/>
              <a:t>Remind learners that before</a:t>
            </a:r>
            <a:r>
              <a:rPr lang="en-US" baseline="0" dirty="0"/>
              <a:t> conducting goals of care conversations with patients, they should ensure that the patient has capacity to make decisions about life-sustaining treatments.</a:t>
            </a:r>
          </a:p>
          <a:p>
            <a:endParaRPr lang="en-US" baseline="0" dirty="0"/>
          </a:p>
          <a:p>
            <a:r>
              <a:rPr lang="en-US" baseline="0" dirty="0"/>
              <a:t>Remind learners that “competence” is determined by a judge, and “decision-making capacity” is determined by a health care practitioner about a patient’s ability to make a particular health care decision at a particular time.</a:t>
            </a:r>
          </a:p>
          <a:p>
            <a:endParaRPr lang="en-US" baseline="0" dirty="0"/>
          </a:p>
          <a:p>
            <a:r>
              <a:rPr lang="en-US" baseline="0" dirty="0"/>
              <a:t>Review the characteristics of capacity on the slide.</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FACILITATOR NOTES:</a:t>
            </a:r>
          </a:p>
          <a:p>
            <a:endParaRPr lang="en-US" dirty="0"/>
          </a:p>
          <a:p>
            <a:r>
              <a:rPr lang="en-US" sz="1200" dirty="0"/>
              <a:t>Capacity</a:t>
            </a:r>
            <a:r>
              <a:rPr lang="en-US" sz="1200" baseline="0" dirty="0"/>
              <a:t> is not an all-or-nothing concept; patients may have the ability to make</a:t>
            </a:r>
          </a:p>
          <a:p>
            <a:r>
              <a:rPr lang="en-US" sz="1200" baseline="0" dirty="0"/>
              <a:t> - some decisions but not other</a:t>
            </a:r>
          </a:p>
          <a:p>
            <a:r>
              <a:rPr lang="en-US" sz="1200" baseline="0" dirty="0"/>
              <a:t> - decision at some times but not at other times</a:t>
            </a:r>
          </a:p>
          <a:p>
            <a:endParaRPr lang="en-US" sz="1200" baseline="0" dirty="0"/>
          </a:p>
          <a:p>
            <a:r>
              <a:rPr lang="en-US" sz="1200" baseline="0" dirty="0"/>
              <a:t>To assess decision-making capacity during the conversation, u</a:t>
            </a:r>
            <a:r>
              <a:rPr lang="en-US" sz="1200" dirty="0"/>
              <a:t>se the “teach back” technique to see if the patient understands…. </a:t>
            </a:r>
          </a:p>
          <a:p>
            <a:pPr lvl="1"/>
            <a:r>
              <a:rPr lang="en-US" sz="1200" b="1" i="1" dirty="0"/>
              <a:t>To make sure I did a good job explaining everything, can you tell me what</a:t>
            </a:r>
            <a:r>
              <a:rPr lang="en-US" sz="1200" b="1" i="1" baseline="0" dirty="0"/>
              <a:t> you understand about  your health?</a:t>
            </a:r>
          </a:p>
          <a:p>
            <a:pPr lvl="0"/>
            <a:r>
              <a:rPr lang="en-US" sz="1200" b="0" i="0" baseline="0" dirty="0"/>
              <a:t>...or ask them to tell you how they came to a decision.</a:t>
            </a:r>
          </a:p>
          <a:p>
            <a:pPr lvl="1"/>
            <a:r>
              <a:rPr lang="en-US" sz="1200" b="1" i="1" dirty="0"/>
              <a:t>Tell me more about how</a:t>
            </a:r>
            <a:r>
              <a:rPr lang="en-US" sz="1200" b="1" i="1" baseline="0" dirty="0"/>
              <a:t> you made that decision.</a:t>
            </a:r>
            <a:endParaRPr lang="en-US" sz="1200" b="1" i="1" dirty="0"/>
          </a:p>
        </p:txBody>
      </p:sp>
      <p:sp>
        <p:nvSpPr>
          <p:cNvPr id="4" name="Slide Number Placeholder 3"/>
          <p:cNvSpPr>
            <a:spLocks noGrp="1"/>
          </p:cNvSpPr>
          <p:nvPr>
            <p:ph type="sldNum" sz="quarter" idx="10"/>
          </p:nvPr>
        </p:nvSpPr>
        <p:spPr/>
        <p:txBody>
          <a:bodyPr/>
          <a:lstStyle/>
          <a:p>
            <a:fld id="{6BC09AF5-3F50-4A2B-9C94-FDA51FBC6913}" type="slidenum">
              <a:rPr lang="en-US" smtClean="0"/>
              <a:t>15</a:t>
            </a:fld>
            <a:endParaRPr lang="en-US" dirty="0"/>
          </a:p>
        </p:txBody>
      </p:sp>
    </p:spTree>
    <p:extLst>
      <p:ext uri="{BB962C8B-B14F-4D97-AF65-F5344CB8AC3E}">
        <p14:creationId xmlns:p14="http://schemas.microsoft.com/office/powerpoint/2010/main" val="2233098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1" dirty="0"/>
          </a:p>
          <a:p>
            <a:pPr defTabSz="931774">
              <a:defRPr/>
            </a:pPr>
            <a:r>
              <a:rPr lang="en-US" b="0" dirty="0"/>
              <a:t>The patient’s authorized</a:t>
            </a:r>
            <a:r>
              <a:rPr lang="en-US" b="0" baseline="0" dirty="0"/>
              <a:t> surrogate, under law and policy, is the person at the top of the VA surrogate hierarchy.</a:t>
            </a:r>
          </a:p>
          <a:p>
            <a:pPr defTabSz="931774">
              <a:defRPr/>
            </a:pPr>
            <a:endParaRPr lang="en-US" b="0" baseline="0" dirty="0"/>
          </a:p>
          <a:p>
            <a:pPr defTabSz="931774">
              <a:defRPr/>
            </a:pPr>
            <a:r>
              <a:rPr lang="en-US" b="0" baseline="0" dirty="0"/>
              <a:t>Many patients don’t realize who would be named to make decisions for them if they ever lost decision-making capacity.</a:t>
            </a:r>
          </a:p>
          <a:p>
            <a:pPr defTabSz="931774">
              <a:defRPr/>
            </a:pPr>
            <a:endParaRPr lang="en-US" b="1"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1" dirty="0"/>
          </a:p>
          <a:p>
            <a:pPr defTabSz="931774">
              <a:defRPr/>
            </a:pPr>
            <a:r>
              <a:rPr lang="en-US" b="0" dirty="0"/>
              <a:t>Ask the patient whom</a:t>
            </a:r>
            <a:r>
              <a:rPr lang="en-US" b="0" baseline="0" dirty="0"/>
              <a:t> they would want to serve as their surrogate.  (Read example on the screen.)</a:t>
            </a:r>
          </a:p>
          <a:p>
            <a:pPr defTabSz="931774">
              <a:defRPr/>
            </a:pPr>
            <a:endParaRPr lang="en-US" b="0" baseline="0" dirty="0"/>
          </a:p>
          <a:p>
            <a:pPr defTabSz="931774">
              <a:defRPr/>
            </a:pPr>
            <a:r>
              <a:rPr lang="en-US" b="0" baseline="0" dirty="0"/>
              <a:t>If the patient has an advance directive and names their Health Care Agent – no problem.</a:t>
            </a:r>
          </a:p>
          <a:p>
            <a:pPr defTabSz="931774">
              <a:defRPr/>
            </a:pPr>
            <a:r>
              <a:rPr lang="en-US" b="0" baseline="0" dirty="0"/>
              <a:t>If the patient does not have an advance directive and names their next-of-kin – no problem.</a:t>
            </a:r>
          </a:p>
          <a:p>
            <a:pPr defTabSz="931774">
              <a:defRPr/>
            </a:pPr>
            <a:r>
              <a:rPr lang="en-US" b="0" baseline="0" dirty="0"/>
              <a:t>If the patient does not have an advance directive and names someone OTHER than their next-of-kin – PROBLEM!</a:t>
            </a:r>
            <a:r>
              <a:rPr lang="en-US" b="0" dirty="0"/>
              <a:t> </a:t>
            </a:r>
          </a:p>
        </p:txBody>
      </p:sp>
      <p:sp>
        <p:nvSpPr>
          <p:cNvPr id="4" name="Slide Number Placeholder 3"/>
          <p:cNvSpPr>
            <a:spLocks noGrp="1"/>
          </p:cNvSpPr>
          <p:nvPr>
            <p:ph type="sldNum" sz="quarter" idx="10"/>
          </p:nvPr>
        </p:nvSpPr>
        <p:spPr/>
        <p:txBody>
          <a:bodyPr/>
          <a:lstStyle/>
          <a:p>
            <a:fld id="{6BC09AF5-3F50-4A2B-9C94-FDA51FBC6913}" type="slidenum">
              <a:rPr lang="en-US" smtClean="0"/>
              <a:t>18</a:t>
            </a:fld>
            <a:endParaRPr lang="en-US" dirty="0"/>
          </a:p>
        </p:txBody>
      </p:sp>
    </p:spTree>
    <p:extLst>
      <p:ext uri="{BB962C8B-B14F-4D97-AF65-F5344CB8AC3E}">
        <p14:creationId xmlns:p14="http://schemas.microsoft.com/office/powerpoint/2010/main" val="3040940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74739">
              <a:defRPr/>
            </a:pPr>
            <a:r>
              <a:rPr lang="en-US" b="1" dirty="0"/>
              <a:t>FACILITATOR NOTES:</a:t>
            </a:r>
          </a:p>
          <a:p>
            <a:pPr defTabSz="474739">
              <a:defRPr/>
            </a:pPr>
            <a:endParaRPr lang="en-US" b="0" dirty="0"/>
          </a:p>
          <a:p>
            <a:pPr defTabSz="931774">
              <a:defRPr/>
            </a:pPr>
            <a:r>
              <a:rPr lang="en-US" b="0" baseline="0" dirty="0"/>
              <a:t>This gives the patient the information he or she needs to establish someone other than the next-of-kin as his or her authorized surrogate.</a:t>
            </a:r>
          </a:p>
          <a:p>
            <a:pPr defTabSz="931774">
              <a:defRPr/>
            </a:pPr>
            <a:endParaRPr lang="en-US" b="1" baseline="0" dirty="0"/>
          </a:p>
          <a:p>
            <a:pPr defTabSz="931774">
              <a:defRPr/>
            </a:pPr>
            <a:endParaRPr lang="en-US" b="1"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619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a:p>
        </p:txBody>
      </p:sp>
    </p:spTree>
    <p:extLst>
      <p:ext uri="{BB962C8B-B14F-4D97-AF65-F5344CB8AC3E}">
        <p14:creationId xmlns:p14="http://schemas.microsoft.com/office/powerpoint/2010/main" val="320091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20</a:t>
            </a:fld>
            <a:endParaRPr lang="en-US"/>
          </a:p>
        </p:txBody>
      </p:sp>
    </p:spTree>
    <p:extLst>
      <p:ext uri="{BB962C8B-B14F-4D97-AF65-F5344CB8AC3E}">
        <p14:creationId xmlns:p14="http://schemas.microsoft.com/office/powerpoint/2010/main" val="35231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a:p>
        </p:txBody>
      </p:sp>
    </p:spTree>
    <p:extLst>
      <p:ext uri="{BB962C8B-B14F-4D97-AF65-F5344CB8AC3E}">
        <p14:creationId xmlns:p14="http://schemas.microsoft.com/office/powerpoint/2010/main" val="378242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4</a:t>
            </a:fld>
            <a:endParaRPr lang="en-US"/>
          </a:p>
        </p:txBody>
      </p:sp>
    </p:spTree>
    <p:extLst>
      <p:ext uri="{BB962C8B-B14F-4D97-AF65-F5344CB8AC3E}">
        <p14:creationId xmlns:p14="http://schemas.microsoft.com/office/powerpoint/2010/main" val="162901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b="1" dirty="0"/>
              <a:t>FACILITATOR NOTES:</a:t>
            </a:r>
          </a:p>
          <a:p>
            <a:endParaRPr lang="en-US" dirty="0"/>
          </a:p>
          <a:p>
            <a:r>
              <a:rPr lang="en-US" b="0" dirty="0"/>
              <a:t>T</a:t>
            </a:r>
            <a:r>
              <a:rPr lang="en-US" dirty="0"/>
              <a:t>his</a:t>
            </a:r>
            <a:r>
              <a:rPr lang="en-US" baseline="0" dirty="0"/>
              <a:t> is the most important point of SPIKES. </a:t>
            </a:r>
          </a:p>
          <a:p>
            <a:endParaRPr lang="en-US" baseline="0" dirty="0"/>
          </a:p>
          <a:p>
            <a:r>
              <a:rPr lang="en-US" baseline="0" dirty="0"/>
              <a:t>If the learners walk away with nothing else, </a:t>
            </a:r>
            <a:r>
              <a:rPr lang="en-US" b="1" baseline="0" dirty="0"/>
              <a:t>we want them to understand that emotional reactions are normal and common, and MUST be attended to by the clinician communicating the serious news. </a:t>
            </a:r>
            <a:r>
              <a:rPr lang="en-US" baseline="0" dirty="0"/>
              <a:t> </a:t>
            </a:r>
          </a:p>
          <a:p>
            <a:endParaRPr lang="en-US" baseline="0" dirty="0"/>
          </a:p>
          <a:p>
            <a:r>
              <a:rPr lang="en-US" baseline="0" dirty="0"/>
              <a:t>Key point:  It’s much better to </a:t>
            </a:r>
            <a:r>
              <a:rPr lang="en-US" i="1" baseline="0" dirty="0"/>
              <a:t>only</a:t>
            </a:r>
            <a:r>
              <a:rPr lang="en-US" baseline="0" dirty="0"/>
              <a:t> attend to the emotion, than to miss it and cover lots of other “facts.”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197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FACILITATOR NOTES:</a:t>
            </a:r>
          </a:p>
          <a:p>
            <a:endParaRPr lang="en-US" dirty="0"/>
          </a:p>
          <a:p>
            <a:r>
              <a:rPr lang="en-US" dirty="0"/>
              <a:t>When using “naming” to respond to the patient’s</a:t>
            </a:r>
            <a:r>
              <a:rPr lang="en-US" baseline="0" dirty="0"/>
              <a:t> emotion,  you state the emotion you think the patient may be experiencing. [Review the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1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dirty="0"/>
              <a:t>Set up the video</a:t>
            </a:r>
            <a:r>
              <a:rPr lang="en-US" baseline="0" dirty="0"/>
              <a:t> carefully:</a:t>
            </a:r>
          </a:p>
          <a:p>
            <a:pPr marL="171450" indent="-171450">
              <a:buFont typeface="Arial"/>
              <a:buChar char="•"/>
            </a:pPr>
            <a:r>
              <a:rPr lang="en-US" dirty="0"/>
              <a:t>“Here is an example of a clinician responding to an angry patient</a:t>
            </a:r>
            <a:r>
              <a:rPr lang="en-US" baseline="0" dirty="0"/>
              <a:t>.”</a:t>
            </a:r>
          </a:p>
          <a:p>
            <a:pPr marL="171450" indent="-171450">
              <a:buFont typeface="Arial"/>
              <a:buChar char="•"/>
            </a:pPr>
            <a:r>
              <a:rPr lang="en-US" baseline="0" dirty="0"/>
              <a:t>“Pay close attention to the words he says, and we’ll discuss what you saw at the end.”</a:t>
            </a:r>
          </a:p>
          <a:p>
            <a:br>
              <a:rPr lang="en-US" baseline="0" dirty="0"/>
            </a:b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13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r>
              <a:rPr lang="en-US" dirty="0"/>
              <a:t>After the video, turn to</a:t>
            </a:r>
            <a:r>
              <a:rPr lang="en-US" baseline="0" dirty="0"/>
              <a:t> the audience and ask:</a:t>
            </a:r>
          </a:p>
          <a:p>
            <a:br>
              <a:rPr lang="en-US" baseline="0" dirty="0"/>
            </a:br>
            <a:r>
              <a:rPr lang="en-US" b="1" dirty="0"/>
              <a:t>What specifically did the clinician do that you liked?</a:t>
            </a:r>
          </a:p>
          <a:p>
            <a:pPr marL="0" indent="0">
              <a:buFont typeface="Arial"/>
              <a:buNone/>
            </a:pPr>
            <a:endParaRPr lang="en-US" dirty="0"/>
          </a:p>
          <a:p>
            <a:r>
              <a:rPr lang="en-US" dirty="0"/>
              <a:t>Make</a:t>
            </a:r>
            <a:r>
              <a:rPr lang="en-US" baseline="0" dirty="0"/>
              <a:t> sure that they catch all the things that happen here:</a:t>
            </a:r>
          </a:p>
          <a:p>
            <a:pPr marL="171450" indent="-171450">
              <a:buFont typeface="Arial" charset="0"/>
              <a:buChar char="•"/>
            </a:pPr>
            <a:r>
              <a:rPr lang="en-US" baseline="0" dirty="0"/>
              <a:t>Ask for specific words that were used</a:t>
            </a:r>
          </a:p>
          <a:p>
            <a:pPr marL="174708" indent="-174708">
              <a:buFont typeface="Arial"/>
              <a:buChar char="•"/>
            </a:pPr>
            <a:r>
              <a:rPr lang="en-US" baseline="0" dirty="0"/>
              <a:t>Names the emotion, including patient’s lack of trust</a:t>
            </a:r>
          </a:p>
          <a:p>
            <a:pPr marL="174708" indent="-174708">
              <a:buFont typeface="Arial"/>
              <a:buChar char="•"/>
            </a:pPr>
            <a:r>
              <a:rPr lang="en-US" baseline="0" dirty="0"/>
              <a:t>Does not get defensive, but rolls with the pushback</a:t>
            </a:r>
          </a:p>
          <a:p>
            <a:pPr marL="0" indent="0">
              <a:buFont typeface="Arial"/>
              <a:buNone/>
            </a:pPr>
            <a:br>
              <a:rPr lang="en-US" baseline="0" dirty="0"/>
            </a:br>
            <a:r>
              <a:rPr lang="en-US" baseline="0" dirty="0"/>
              <a:t>You may also want to ask:  “What was the effect of what the clinician said on the patient?”</a:t>
            </a:r>
            <a:endParaRPr lang="en-US" dirty="0"/>
          </a:p>
          <a:p>
            <a:pPr marL="0" indent="0">
              <a:buFont typeface="Arial"/>
              <a:buNone/>
            </a:pPr>
            <a:br>
              <a:rPr lang="en-US" dirty="0"/>
            </a:br>
            <a:br>
              <a:rPr lang="en-US" dirty="0"/>
            </a:br>
            <a:endParaRPr lang="en-US" dirty="0"/>
          </a:p>
          <a:p>
            <a:pPr marL="0" indent="0">
              <a:buFont typeface="Arial"/>
              <a:buNone/>
            </a:pPr>
            <a:endParaRPr lang="en-US" dirty="0"/>
          </a:p>
          <a:p>
            <a:br>
              <a:rPr lang="en-US" baseline="0" dirty="0"/>
            </a:br>
            <a:endParaRPr lang="en-US" baseline="0" dirty="0"/>
          </a:p>
          <a:p>
            <a:pPr marL="0" indent="0" defTabSz="465887">
              <a:buFont typeface="Arial"/>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84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br>
              <a:rPr lang="en-US" b="1" dirty="0"/>
            </a:br>
            <a:r>
              <a:rPr lang="en-US" baseline="0" dirty="0"/>
              <a:t>Acknowledging is anything you say that makes it clear you recognize the patient is having an emotional reaction.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DE5B4-C3ED-9B47-845A-69031E4DEB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1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38647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2698313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637886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50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4895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5135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2408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283874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57334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34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BED8E-80FF-F44F-A52D-CB7511249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27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99867182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363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0434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65061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00998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108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1586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5891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8503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17441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8733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73815640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3930493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83388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1"/>
          </p:nvPr>
        </p:nvSpPr>
        <p:spPr>
          <a:xfrm>
            <a:off x="808037"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611465"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3082739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86145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28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75749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865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9365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296291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284266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160288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3070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07657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4919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129104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540203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9115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0" y="4846320"/>
            <a:ext cx="1371600" cy="381000"/>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609765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51" y="390367"/>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7562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18471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1371600" y="1962150"/>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3655850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10515598" cy="587022"/>
          </a:xfrm>
          <a:prstGeom prst="rect">
            <a:avLst/>
          </a:prstGeom>
        </p:spPr>
      </p:pic>
      <p:sp>
        <p:nvSpPr>
          <p:cNvPr id="2" name="Title 1"/>
          <p:cNvSpPr>
            <a:spLocks noGrp="1"/>
          </p:cNvSpPr>
          <p:nvPr>
            <p:ph type="title"/>
          </p:nvPr>
        </p:nvSpPr>
        <p:spPr>
          <a:xfrm>
            <a:off x="304800" y="444147"/>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28700"/>
            <a:ext cx="7772400" cy="3566160"/>
          </a:xfrm>
        </p:spPr>
        <p:txBody>
          <a:bodyPr/>
          <a:lstStyle/>
          <a:p>
            <a:endParaRPr lang="en-US"/>
          </a:p>
        </p:txBody>
      </p:sp>
    </p:spTree>
    <p:extLst>
      <p:ext uri="{BB962C8B-B14F-4D97-AF65-F5344CB8AC3E}">
        <p14:creationId xmlns:p14="http://schemas.microsoft.com/office/powerpoint/2010/main" val="2461949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1963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4990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4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2547622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BED8E-80FF-F44F-A52D-CB7511249D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81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724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5595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4669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10500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7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43304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30889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95543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191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44652873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46060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3283735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32223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 Placeholder 4"/>
          <p:cNvSpPr>
            <a:spLocks noGrp="1"/>
          </p:cNvSpPr>
          <p:nvPr>
            <p:ph type="body" sz="quarter" idx="11"/>
          </p:nvPr>
        </p:nvSpPr>
        <p:spPr>
          <a:xfrm>
            <a:off x="808037"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611465"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3549935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2964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12867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0484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74518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2914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141067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500636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912019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6920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307080" cy="390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9556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600" y="44919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0803111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9115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0" y="4846320"/>
            <a:ext cx="1371600" cy="381000"/>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22125985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151" y="390367"/>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9484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4137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371600" y="0"/>
            <a:ext cx="7772400" cy="100584"/>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0"/>
          </p:nvPr>
        </p:nvSpPr>
        <p:spPr>
          <a:xfrm>
            <a:off x="1371600" y="1962150"/>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4159312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10515598" cy="587022"/>
          </a:xfrm>
          <a:prstGeom prst="rect">
            <a:avLst/>
          </a:prstGeom>
        </p:spPr>
      </p:pic>
      <p:sp>
        <p:nvSpPr>
          <p:cNvPr id="2" name="Title 1"/>
          <p:cNvSpPr>
            <a:spLocks noGrp="1"/>
          </p:cNvSpPr>
          <p:nvPr>
            <p:ph type="title"/>
          </p:nvPr>
        </p:nvSpPr>
        <p:spPr>
          <a:xfrm>
            <a:off x="304800" y="444147"/>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28700"/>
            <a:ext cx="7772400" cy="3566160"/>
          </a:xfrm>
        </p:spPr>
        <p:txBody>
          <a:bodyPr/>
          <a:lstStyle/>
          <a:p>
            <a:endParaRPr lang="en-US"/>
          </a:p>
        </p:txBody>
      </p:sp>
    </p:spTree>
    <p:extLst>
      <p:ext uri="{BB962C8B-B14F-4D97-AF65-F5344CB8AC3E}">
        <p14:creationId xmlns:p14="http://schemas.microsoft.com/office/powerpoint/2010/main" val="10977969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19639"/>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95025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61720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157234668"/>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657747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09977852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978301232"/>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347094726"/>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4829557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87753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71289406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05322446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156306250"/>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4670569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031157844"/>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57949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849524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443" y="971550"/>
            <a:ext cx="7885113" cy="3124200"/>
          </a:xfrm>
        </p:spPr>
        <p:txBody>
          <a:bodyPr lIns="0" tIns="0" rIns="0" bIns="0" anchor="ctr" anchorCtr="0">
            <a:noAutofit/>
          </a:bodyPr>
          <a:lstStyle>
            <a:lvl1pPr algn="ctr">
              <a:lnSpc>
                <a:spcPts val="4200"/>
              </a:lnSpc>
              <a:defRPr sz="34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4349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078831"/>
            <a:ext cx="4343400" cy="1102519"/>
          </a:xfrm>
        </p:spPr>
        <p:txBody>
          <a:bodyPr lIns="0" tIns="0" rIns="0" bIns="0" anchor="t" anchorCtr="0">
            <a:noAutofit/>
          </a:bodyPr>
          <a:lstStyle>
            <a:lvl1pPr algn="l">
              <a:lnSpc>
                <a:spcPts val="3400"/>
              </a:lnSpc>
              <a:defRPr sz="2800" b="0">
                <a:solidFill>
                  <a:schemeClr val="accent1"/>
                </a:solidFill>
                <a:latin typeface="+mj-lt"/>
              </a:defRPr>
            </a:lvl1pPr>
          </a:lstStyle>
          <a:p>
            <a:r>
              <a:rPr lang="en-US" dirty="0"/>
              <a:t>Click to edit Master title style</a:t>
            </a:r>
          </a:p>
        </p:txBody>
      </p:sp>
      <p:sp>
        <p:nvSpPr>
          <p:cNvPr id="3" name="Subtitle 2"/>
          <p:cNvSpPr>
            <a:spLocks noGrp="1"/>
          </p:cNvSpPr>
          <p:nvPr>
            <p:ph type="subTitle" idx="1"/>
          </p:nvPr>
        </p:nvSpPr>
        <p:spPr>
          <a:xfrm>
            <a:off x="4800600" y="3200400"/>
            <a:ext cx="4343400" cy="1314450"/>
          </a:xfrm>
        </p:spPr>
        <p:txBody>
          <a:bodyPr lIns="0" tIns="0" rIns="0" bIns="0">
            <a:noAutofit/>
          </a:bodyPr>
          <a:lstStyle>
            <a:lvl1pPr marL="0" indent="0" algn="l">
              <a:lnSpc>
                <a:spcPts val="2700"/>
              </a:lnSpc>
              <a:spcBef>
                <a:spcPts val="0"/>
              </a:spcBef>
              <a:buNone/>
              <a:defRPr sz="19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22775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content full green banner">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1371600" y="960120"/>
            <a:ext cx="7772400" cy="8229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957777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large photo">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0" y="0"/>
            <a:ext cx="7772400" cy="5143500"/>
          </a:xfrm>
        </p:spPr>
        <p:txBody>
          <a:bodyPr/>
          <a:lstStyle/>
          <a:p>
            <a:endParaRPr lang="en-US"/>
          </a:p>
        </p:txBody>
      </p:sp>
    </p:spTree>
    <p:extLst>
      <p:ext uri="{BB962C8B-B14F-4D97-AF65-F5344CB8AC3E}">
        <p14:creationId xmlns:p14="http://schemas.microsoft.com/office/powerpoint/2010/main" val="1605831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 and text">
    <p:spTree>
      <p:nvGrpSpPr>
        <p:cNvPr id="1" name=""/>
        <p:cNvGrpSpPr/>
        <p:nvPr/>
      </p:nvGrpSpPr>
      <p:grpSpPr>
        <a:xfrm>
          <a:off x="0" y="0"/>
          <a:ext cx="0" cy="0"/>
          <a:chOff x="0" y="0"/>
          <a:chExt cx="0" cy="0"/>
        </a:xfrm>
      </p:grpSpPr>
      <p:sp>
        <p:nvSpPr>
          <p:cNvPr id="6" name="Rectangle 5"/>
          <p:cNvSpPr/>
          <p:nvPr userDrawn="1"/>
        </p:nvSpPr>
        <p:spPr>
          <a:xfrm>
            <a:off x="1371600" y="54102"/>
            <a:ext cx="7772400" cy="508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762000" y="1331976"/>
            <a:ext cx="7772400" cy="2590800"/>
          </a:xfrm>
        </p:spPr>
        <p:txBody>
          <a:bodyPr>
            <a:normAutofit/>
          </a:bodyPr>
          <a:lstStyle>
            <a:lvl1pPr marL="0" indent="0" algn="ctr">
              <a:lnSpc>
                <a:spcPts val="3000"/>
              </a:lnSpc>
              <a:spcBef>
                <a:spcPts val="170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4290312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4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heme" Target="../theme/theme3.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8923494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51" r:id="rId13"/>
    <p:sldLayoutId id="2147483649" r:id="rId14"/>
    <p:sldLayoutId id="2147483663" r:id="rId15"/>
    <p:sldLayoutId id="2147483660" r:id="rId16"/>
    <p:sldLayoutId id="2147483654"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325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4" r:id="rId26"/>
    <p:sldLayoutId id="2147483725" r:id="rId27"/>
    <p:sldLayoutId id="2147483726" r:id="rId28"/>
    <p:sldLayoutId id="2147483728" r:id="rId29"/>
    <p:sldLayoutId id="2147483729" r:id="rId30"/>
    <p:sldLayoutId id="2147483730" r:id="rId31"/>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solidFill>
                  <a:prstClr val="black">
                    <a:tint val="75000"/>
                  </a:prstClr>
                </a:solidFill>
              </a:rPr>
              <a:pPr/>
              <a:t>7/11/2019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305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6" r:id="rId25"/>
    <p:sldLayoutId id="2147483777" r:id="rId26"/>
    <p:sldLayoutId id="2147483778" r:id="rId27"/>
    <p:sldLayoutId id="2147483780" r:id="rId28"/>
    <p:sldLayoutId id="2147483781" r:id="rId29"/>
    <p:sldLayoutId id="2147483782" r:id="rId30"/>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247459621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2743199"/>
          </a:xfrm>
        </p:spPr>
        <p:txBody>
          <a:bodyPr>
            <a:normAutofit fontScale="90000"/>
          </a:bodyPr>
          <a:lstStyle/>
          <a:p>
            <a:r>
              <a:rPr lang="en-US" sz="2700" dirty="0"/>
              <a:t>Goals of Care Conversations Training for Physicians, Advance Practice Nurses, and Physician Assistants</a:t>
            </a:r>
            <a:br>
              <a:rPr lang="en-US" dirty="0"/>
            </a:br>
            <a:br>
              <a:rPr lang="en-US" dirty="0"/>
            </a:br>
            <a:r>
              <a:rPr lang="en-US" sz="5300" dirty="0">
                <a:solidFill>
                  <a:srgbClr val="FFFF00"/>
                </a:solidFill>
              </a:rPr>
              <a:t>Customizing Training Sessions</a:t>
            </a:r>
            <a:br>
              <a:rPr lang="en-US" sz="5300" dirty="0">
                <a:solidFill>
                  <a:srgbClr val="FFFF00"/>
                </a:solidFill>
              </a:rPr>
            </a:br>
            <a:r>
              <a:rPr lang="en-US" sz="5300" dirty="0">
                <a:solidFill>
                  <a:srgbClr val="FFFF00"/>
                </a:solidFill>
              </a:rPr>
              <a:t>to Meet Learners’ Needs</a:t>
            </a:r>
            <a:br>
              <a:rPr lang="en-US" sz="4400" dirty="0"/>
            </a:br>
            <a:endParaRPr lang="en-US" i="1" dirty="0"/>
          </a:p>
        </p:txBody>
      </p:sp>
      <p:pic>
        <p:nvPicPr>
          <p:cNvPr id="4" name="Picture 3" descr="VA Ethics Cen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943350"/>
            <a:ext cx="3308301" cy="717575"/>
          </a:xfrm>
          <a:prstGeom prst="rect">
            <a:avLst/>
          </a:prstGeom>
        </p:spPr>
      </p:pic>
    </p:spTree>
    <p:extLst>
      <p:ext uri="{BB962C8B-B14F-4D97-AF65-F5344CB8AC3E}">
        <p14:creationId xmlns:p14="http://schemas.microsoft.com/office/powerpoint/2010/main" val="18074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1950"/>
            <a:ext cx="4038600" cy="457200"/>
          </a:xfrm>
        </p:spPr>
        <p:txBody>
          <a:bodyPr/>
          <a:lstStyle/>
          <a:p>
            <a:r>
              <a:rPr lang="en-US" dirty="0"/>
              <a:t>Acknowledging Emotion</a:t>
            </a:r>
          </a:p>
        </p:txBody>
      </p:sp>
      <p:pic>
        <p:nvPicPr>
          <p:cNvPr id="5" name="m1v2sub_WMV_768Kbps_360p.wmv" descr="video with open captions">
            <a:hlinkClick r:id="" action="ppaction://media"/>
            <a:extLst>
              <a:ext uri="{FF2B5EF4-FFF2-40B4-BE49-F238E27FC236}">
                <a16:creationId xmlns:a16="http://schemas.microsoft.com/office/drawing/2014/main" id="{65CBEF51-8145-459C-8E9B-466E52584D3E}"/>
              </a:ext>
            </a:extLst>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524000" y="857250"/>
            <a:ext cx="6096000" cy="3429000"/>
          </a:xfrm>
          <a:prstGeom prst="rect">
            <a:avLst/>
          </a:prstGeom>
        </p:spPr>
      </p:pic>
    </p:spTree>
    <p:extLst>
      <p:ext uri="{BB962C8B-B14F-4D97-AF65-F5344CB8AC3E}">
        <p14:creationId xmlns:p14="http://schemas.microsoft.com/office/powerpoint/2010/main" val="36482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18928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828800" y="1428750"/>
            <a:ext cx="6553200" cy="3657600"/>
          </a:xfrm>
        </p:spPr>
        <p:txBody>
          <a:bodyPr/>
          <a:lstStyle/>
          <a:p>
            <a:r>
              <a:rPr lang="en-US" sz="2600" dirty="0"/>
              <a:t>An “I wish” statement </a:t>
            </a:r>
            <a:r>
              <a:rPr lang="en-US" sz="2600" dirty="0">
                <a:ea typeface="ＭＳ Ｐゴシック" pitchFamily="-111" charset="-128"/>
              </a:rPr>
              <a:t>recognizes the patient’s hope and aligns with the patient</a:t>
            </a:r>
          </a:p>
          <a:p>
            <a:pPr lvl="1"/>
            <a:r>
              <a:rPr lang="en-US" sz="2200" dirty="0">
                <a:solidFill>
                  <a:schemeClr val="tx1"/>
                </a:solidFill>
                <a:ea typeface="ＭＳ Ｐゴシック" pitchFamily="-111" charset="-128"/>
              </a:rPr>
              <a:t>“I wish you could get a transplant, too.” </a:t>
            </a:r>
          </a:p>
          <a:p>
            <a:r>
              <a:rPr lang="en-US" sz="2600" dirty="0">
                <a:ea typeface="ＭＳ Ｐゴシック" pitchFamily="-111" charset="-128"/>
              </a:rPr>
              <a:t>NEVER follow with “but…”</a:t>
            </a:r>
          </a:p>
          <a:p>
            <a:pPr lvl="1"/>
            <a:r>
              <a:rPr lang="en-US" sz="2200" dirty="0">
                <a:solidFill>
                  <a:schemeClr val="tx1"/>
                </a:solidFill>
                <a:ea typeface="ＭＳ Ｐゴシック" pitchFamily="-111" charset="-128"/>
              </a:rPr>
              <a:t>“I wish for a miracle, too, </a:t>
            </a:r>
            <a:r>
              <a:rPr lang="en-US" sz="2200" i="1" dirty="0">
                <a:solidFill>
                  <a:schemeClr val="tx1"/>
                </a:solidFill>
                <a:ea typeface="ＭＳ Ｐゴシック" pitchFamily="-111" charset="-128"/>
              </a:rPr>
              <a:t>but it’s not likely.</a:t>
            </a:r>
            <a:r>
              <a:rPr lang="en-US" sz="2200" dirty="0">
                <a:solidFill>
                  <a:schemeClr val="tx1"/>
                </a:solidFill>
                <a:ea typeface="ＭＳ Ｐゴシック" pitchFamily="-111" charset="-128"/>
              </a:rPr>
              <a:t>” </a:t>
            </a:r>
          </a:p>
          <a:p>
            <a:pPr lvl="1"/>
            <a:endParaRPr lang="en-US" sz="2000" dirty="0">
              <a:ea typeface="ＭＳ Ｐゴシック" pitchFamily="-111" charset="-128"/>
            </a:endParaRPr>
          </a:p>
          <a:p>
            <a:endParaRPr lang="en-US" sz="2400"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“I wish” Statement</a:t>
            </a:r>
          </a:p>
        </p:txBody>
      </p:sp>
    </p:spTree>
    <p:extLst>
      <p:ext uri="{BB962C8B-B14F-4D97-AF65-F5344CB8AC3E}">
        <p14:creationId xmlns:p14="http://schemas.microsoft.com/office/powerpoint/2010/main" val="29062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Decision-making Capacity</a:t>
            </a:r>
          </a:p>
        </p:txBody>
      </p:sp>
      <p:sp>
        <p:nvSpPr>
          <p:cNvPr id="3" name="Content Placeholder 2"/>
          <p:cNvSpPr>
            <a:spLocks noGrp="1"/>
          </p:cNvSpPr>
          <p:nvPr>
            <p:ph idx="1"/>
          </p:nvPr>
        </p:nvSpPr>
        <p:spPr/>
        <p:txBody>
          <a:bodyPr>
            <a:normAutofit/>
          </a:bodyPr>
          <a:lstStyle/>
          <a:p>
            <a:r>
              <a:rPr lang="en-US" sz="3000" dirty="0"/>
              <a:t>Some learners could use a reminder about assessing the patient’s capacity to make decisions about life-sustaining treatments </a:t>
            </a:r>
            <a:r>
              <a:rPr lang="en-US" sz="3000" i="1" dirty="0"/>
              <a:t>before</a:t>
            </a:r>
            <a:r>
              <a:rPr lang="en-US" sz="3000" dirty="0"/>
              <a:t> conducting goals of care conversations.  </a:t>
            </a:r>
          </a:p>
          <a:p>
            <a:pPr lvl="1"/>
            <a:endParaRPr lang="en-US" sz="2600" dirty="0"/>
          </a:p>
          <a:p>
            <a:r>
              <a:rPr lang="en-US" sz="2900" dirty="0"/>
              <a:t>In GoCC, Part 1, add the following two slides after Slide 9</a:t>
            </a:r>
          </a:p>
          <a:p>
            <a:pPr marL="685800" lvl="2" indent="0">
              <a:buNone/>
            </a:pPr>
            <a:endParaRPr lang="en-US" sz="3000" i="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B4BBED8E-80FF-F44F-A52D-CB7511249DF9}" type="slidenum">
              <a:rPr lang="en-US" smtClean="0"/>
              <a:t>13</a:t>
            </a:fld>
            <a:endParaRPr lang="en-US"/>
          </a:p>
        </p:txBody>
      </p:sp>
    </p:spTree>
    <p:extLst>
      <p:ext uri="{BB962C8B-B14F-4D97-AF65-F5344CB8AC3E}">
        <p14:creationId xmlns:p14="http://schemas.microsoft.com/office/powerpoint/2010/main" val="78483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257300"/>
            <a:ext cx="7467600" cy="3657600"/>
          </a:xfrm>
        </p:spPr>
        <p:txBody>
          <a:bodyPr/>
          <a:lstStyle/>
          <a:p>
            <a:pPr>
              <a:lnSpc>
                <a:spcPct val="110000"/>
              </a:lnSpc>
            </a:pPr>
            <a:r>
              <a:rPr lang="en-US" sz="2400" dirty="0"/>
              <a:t>Consider the patient’s decision-making capacity</a:t>
            </a:r>
          </a:p>
          <a:p>
            <a:pPr>
              <a:lnSpc>
                <a:spcPct val="110000"/>
              </a:lnSpc>
            </a:pPr>
            <a:r>
              <a:rPr lang="en-US" sz="2400" dirty="0"/>
              <a:t>Capacity = A clinical judgment about a patient’s ability to make a particular health care decision</a:t>
            </a:r>
          </a:p>
          <a:p>
            <a:pPr>
              <a:lnSpc>
                <a:spcPct val="110000"/>
              </a:lnSpc>
            </a:pPr>
            <a:r>
              <a:rPr lang="en-US" sz="2400" dirty="0"/>
              <a:t>Capacity = can do </a:t>
            </a:r>
            <a:r>
              <a:rPr lang="en-US" sz="2400" b="1" i="1" dirty="0"/>
              <a:t>ALL</a:t>
            </a:r>
            <a:r>
              <a:rPr lang="en-US" sz="2400" dirty="0"/>
              <a:t> of the following:</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Understand the relevant information</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Appreciate the situation and its consequences</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Reason about treatment options</a:t>
            </a:r>
          </a:p>
          <a:p>
            <a:pPr marL="974725" lvl="1" indent="-381000">
              <a:lnSpc>
                <a:spcPct val="110000"/>
              </a:lnSpc>
              <a:spcBef>
                <a:spcPts val="0"/>
              </a:spcBef>
              <a:buFont typeface="Wingdings" panose="05000000000000000000" pitchFamily="2" charset="2"/>
              <a:buChar char="ü"/>
            </a:pPr>
            <a:r>
              <a:rPr lang="en-US" sz="2400" dirty="0">
                <a:solidFill>
                  <a:schemeClr val="tx1"/>
                </a:solidFill>
              </a:rPr>
              <a:t>Communicate a choice</a:t>
            </a:r>
            <a:endParaRPr lang="en-US" sz="2800" dirty="0">
              <a:solidFill>
                <a:schemeClr val="tx1"/>
              </a:solidFill>
            </a:endParaRPr>
          </a:p>
          <a:p>
            <a:endParaRPr lang="en-US" dirty="0"/>
          </a:p>
        </p:txBody>
      </p:sp>
      <p:sp>
        <p:nvSpPr>
          <p:cNvPr id="3" name="Title 2"/>
          <p:cNvSpPr>
            <a:spLocks noGrp="1"/>
          </p:cNvSpPr>
          <p:nvPr>
            <p:ph type="title"/>
          </p:nvPr>
        </p:nvSpPr>
        <p:spPr>
          <a:xfrm>
            <a:off x="1600200" y="419100"/>
            <a:ext cx="7391400" cy="400050"/>
          </a:xfrm>
        </p:spPr>
        <p:txBody>
          <a:bodyPr>
            <a:normAutofit/>
          </a:bodyPr>
          <a:lstStyle/>
          <a:p>
            <a:r>
              <a:rPr lang="en-US" dirty="0"/>
              <a:t>Before You Begin</a:t>
            </a:r>
          </a:p>
        </p:txBody>
      </p:sp>
    </p:spTree>
    <p:extLst>
      <p:ext uri="{BB962C8B-B14F-4D97-AF65-F5344CB8AC3E}">
        <p14:creationId xmlns:p14="http://schemas.microsoft.com/office/powerpoint/2010/main" val="8851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66800" y="1428750"/>
            <a:ext cx="7772400" cy="3257550"/>
          </a:xfrm>
        </p:spPr>
        <p:txBody>
          <a:bodyPr/>
          <a:lstStyle/>
          <a:p>
            <a:pPr>
              <a:spcAft>
                <a:spcPts val="1200"/>
              </a:spcAft>
            </a:pPr>
            <a:r>
              <a:rPr lang="en-US" sz="2800" dirty="0"/>
              <a:t>If the patient lacks capacity, conduct the conversation with patient’s authorized surrogate</a:t>
            </a:r>
          </a:p>
          <a:p>
            <a:pPr>
              <a:spcAft>
                <a:spcPts val="1200"/>
              </a:spcAft>
            </a:pPr>
            <a:r>
              <a:rPr lang="en-US" sz="2800" dirty="0"/>
              <a:t>Capacity to make decisions about goals and life-sustaining treatments can be assessed during the goals of care conversation</a:t>
            </a:r>
          </a:p>
          <a:p>
            <a:pPr>
              <a:spcAft>
                <a:spcPts val="1200"/>
              </a:spcAft>
            </a:pPr>
            <a:endParaRPr lang="en-US" sz="2800" dirty="0"/>
          </a:p>
          <a:p>
            <a:endParaRPr lang="en-US" sz="2800" dirty="0"/>
          </a:p>
          <a:p>
            <a:pPr marL="0" indent="0">
              <a:buNone/>
            </a:pPr>
            <a:endParaRPr lang="en-US" sz="2800" dirty="0"/>
          </a:p>
          <a:p>
            <a:endParaRPr lang="en-US" dirty="0"/>
          </a:p>
        </p:txBody>
      </p:sp>
      <p:sp>
        <p:nvSpPr>
          <p:cNvPr id="4" name="Title 2"/>
          <p:cNvSpPr>
            <a:spLocks noGrp="1"/>
          </p:cNvSpPr>
          <p:nvPr>
            <p:ph type="title"/>
          </p:nvPr>
        </p:nvSpPr>
        <p:spPr>
          <a:xfrm>
            <a:off x="1600200" y="438150"/>
            <a:ext cx="7391400" cy="552450"/>
          </a:xfrm>
        </p:spPr>
        <p:txBody>
          <a:bodyPr/>
          <a:lstStyle/>
          <a:p>
            <a:r>
              <a:rPr lang="en-US" sz="2800" dirty="0"/>
              <a:t>Decision-making capacity</a:t>
            </a:r>
            <a:endParaRPr lang="en-US" dirty="0"/>
          </a:p>
        </p:txBody>
      </p:sp>
    </p:spTree>
    <p:extLst>
      <p:ext uri="{BB962C8B-B14F-4D97-AF65-F5344CB8AC3E}">
        <p14:creationId xmlns:p14="http://schemas.microsoft.com/office/powerpoint/2010/main" val="317045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Surrogate Decision Maker</a:t>
            </a:r>
          </a:p>
        </p:txBody>
      </p:sp>
      <p:sp>
        <p:nvSpPr>
          <p:cNvPr id="3" name="Content Placeholder 2"/>
          <p:cNvSpPr>
            <a:spLocks noGrp="1"/>
          </p:cNvSpPr>
          <p:nvPr>
            <p:ph idx="1"/>
          </p:nvPr>
        </p:nvSpPr>
        <p:spPr/>
        <p:txBody>
          <a:bodyPr>
            <a:normAutofit lnSpcReduction="10000"/>
          </a:bodyPr>
          <a:lstStyle/>
          <a:p>
            <a:r>
              <a:rPr lang="en-US" sz="3000" dirty="0"/>
              <a:t>Some learners could benefit from guidance on identifying the patient’s surrogate</a:t>
            </a:r>
          </a:p>
          <a:p>
            <a:pPr marL="0" indent="0">
              <a:buNone/>
            </a:pPr>
            <a:endParaRPr lang="en-US" sz="3000" dirty="0"/>
          </a:p>
          <a:p>
            <a:r>
              <a:rPr lang="en-US" sz="3000" dirty="0"/>
              <a:t>Learners can be taught to discuss the surrogate with the patient near the beginning of the conversation, or at the end, after establishing a treatment plan to support their goals.</a:t>
            </a:r>
          </a:p>
        </p:txBody>
      </p:sp>
      <p:sp>
        <p:nvSpPr>
          <p:cNvPr id="4" name="Slide Number Placeholder 3"/>
          <p:cNvSpPr>
            <a:spLocks noGrp="1"/>
          </p:cNvSpPr>
          <p:nvPr>
            <p:ph type="sldNum" sz="quarter" idx="12"/>
          </p:nvPr>
        </p:nvSpPr>
        <p:spPr/>
        <p:txBody>
          <a:bodyPr/>
          <a:lstStyle/>
          <a:p>
            <a:fld id="{B4BBED8E-80FF-F44F-A52D-CB7511249DF9}" type="slidenum">
              <a:rPr lang="en-US" smtClean="0"/>
              <a:t>16</a:t>
            </a:fld>
            <a:endParaRPr lang="en-US"/>
          </a:p>
        </p:txBody>
      </p:sp>
    </p:spTree>
    <p:extLst>
      <p:ext uri="{BB962C8B-B14F-4D97-AF65-F5344CB8AC3E}">
        <p14:creationId xmlns:p14="http://schemas.microsoft.com/office/powerpoint/2010/main" val="294369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200150"/>
            <a:ext cx="8382000" cy="3657600"/>
          </a:xfrm>
        </p:spPr>
        <p:txBody>
          <a:bodyPr/>
          <a:lstStyle/>
          <a:p>
            <a:r>
              <a:rPr lang="en-US" sz="2400" dirty="0"/>
              <a:t>The patient’s authorized surrogate is the person(s) at the top of the VA surrogate hierarchy:</a:t>
            </a:r>
          </a:p>
          <a:p>
            <a:pPr marL="1005840" lvl="1" indent="-457200">
              <a:buFont typeface="+mj-lt"/>
              <a:buAutoNum type="arabicPeriod"/>
            </a:pPr>
            <a:r>
              <a:rPr lang="en-US" sz="2400" dirty="0">
                <a:solidFill>
                  <a:schemeClr val="tx1"/>
                </a:solidFill>
              </a:rPr>
              <a:t>Health Care Agent </a:t>
            </a:r>
            <a:r>
              <a:rPr lang="en-US" sz="2200" dirty="0">
                <a:solidFill>
                  <a:schemeClr val="tx1"/>
                </a:solidFill>
              </a:rPr>
              <a:t>(named in the patient’s advance directive)</a:t>
            </a:r>
          </a:p>
          <a:p>
            <a:pPr marL="1005840" lvl="1" indent="-457200">
              <a:buFont typeface="+mj-lt"/>
              <a:buAutoNum type="arabicPeriod"/>
            </a:pPr>
            <a:r>
              <a:rPr lang="en-US" sz="2400" dirty="0">
                <a:solidFill>
                  <a:schemeClr val="tx1"/>
                </a:solidFill>
              </a:rPr>
              <a:t>Legal or special guardian </a:t>
            </a:r>
            <a:r>
              <a:rPr lang="en-US" sz="2200" dirty="0">
                <a:solidFill>
                  <a:schemeClr val="tx1"/>
                </a:solidFill>
              </a:rPr>
              <a:t>(appointed by a court of law)</a:t>
            </a:r>
          </a:p>
          <a:p>
            <a:pPr marL="1005840" lvl="1" indent="-457200">
              <a:buFont typeface="+mj-lt"/>
              <a:buAutoNum type="arabicPeriod"/>
            </a:pPr>
            <a:r>
              <a:rPr lang="en-US" sz="2400" dirty="0">
                <a:solidFill>
                  <a:schemeClr val="tx1"/>
                </a:solidFill>
              </a:rPr>
              <a:t>Next of kin, 18+ years of age, in the following order of priority: spouse, child(</a:t>
            </a:r>
            <a:r>
              <a:rPr lang="en-US" sz="2400" dirty="0" err="1">
                <a:solidFill>
                  <a:schemeClr val="tx1"/>
                </a:solidFill>
              </a:rPr>
              <a:t>ren</a:t>
            </a:r>
            <a:r>
              <a:rPr lang="en-US" sz="2400" dirty="0">
                <a:solidFill>
                  <a:schemeClr val="tx1"/>
                </a:solidFill>
              </a:rPr>
              <a:t>), parent(s), sibling(s), grandparent(s), grandchild(</a:t>
            </a:r>
            <a:r>
              <a:rPr lang="en-US" sz="2400" dirty="0" err="1">
                <a:solidFill>
                  <a:schemeClr val="tx1"/>
                </a:solidFill>
              </a:rPr>
              <a:t>ren</a:t>
            </a:r>
            <a:r>
              <a:rPr lang="en-US" sz="2400" dirty="0">
                <a:solidFill>
                  <a:schemeClr val="tx1"/>
                </a:solidFill>
              </a:rPr>
              <a:t>).</a:t>
            </a:r>
          </a:p>
          <a:p>
            <a:pPr marL="1005840" lvl="1" indent="-457200">
              <a:buFont typeface="+mj-lt"/>
              <a:buAutoNum type="arabicPeriod"/>
            </a:pPr>
            <a:r>
              <a:rPr lang="en-US" sz="2400" dirty="0">
                <a:solidFill>
                  <a:schemeClr val="tx1"/>
                </a:solidFill>
              </a:rPr>
              <a:t>Close friend</a:t>
            </a:r>
            <a:endParaRPr lang="en-US" sz="2400" dirty="0">
              <a:solidFill>
                <a:schemeClr val="tx1"/>
              </a:solidFill>
              <a:effectLst/>
            </a:endParaRPr>
          </a:p>
        </p:txBody>
      </p:sp>
      <p:sp>
        <p:nvSpPr>
          <p:cNvPr id="3" name="Title 2"/>
          <p:cNvSpPr>
            <a:spLocks noGrp="1"/>
          </p:cNvSpPr>
          <p:nvPr>
            <p:ph type="title"/>
          </p:nvPr>
        </p:nvSpPr>
        <p:spPr>
          <a:xfrm>
            <a:off x="1676400" y="438150"/>
            <a:ext cx="7848600" cy="476250"/>
          </a:xfrm>
        </p:spPr>
        <p:txBody>
          <a:bodyPr/>
          <a:lstStyle/>
          <a:p>
            <a:r>
              <a:rPr lang="en-US" dirty="0"/>
              <a:t>Authorized Surrogate</a:t>
            </a:r>
          </a:p>
        </p:txBody>
      </p:sp>
    </p:spTree>
    <p:extLst>
      <p:ext uri="{BB962C8B-B14F-4D97-AF65-F5344CB8AC3E}">
        <p14:creationId xmlns:p14="http://schemas.microsoft.com/office/powerpoint/2010/main" val="80332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676400" y="438150"/>
            <a:ext cx="7848600" cy="533400"/>
          </a:xfrm>
        </p:spPr>
        <p:txBody>
          <a:bodyPr/>
          <a:lstStyle/>
          <a:p>
            <a:r>
              <a:rPr lang="en-US" dirty="0"/>
              <a:t>Identifying the surrogate</a:t>
            </a:r>
          </a:p>
        </p:txBody>
      </p:sp>
      <p:sp>
        <p:nvSpPr>
          <p:cNvPr id="5" name="Content Placeholder 11"/>
          <p:cNvSpPr txBox="1">
            <a:spLocks/>
          </p:cNvSpPr>
          <p:nvPr/>
        </p:nvSpPr>
        <p:spPr>
          <a:xfrm>
            <a:off x="838200" y="1657350"/>
            <a:ext cx="7924799" cy="1905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“It’s helpful to know whom you would like to make health care decisions for you if you ever couldn’t make decisions for yourself.  Have you thought about who you would like this to be?” </a:t>
            </a:r>
          </a:p>
          <a:p>
            <a:pPr marL="0" indent="0">
              <a:buNone/>
            </a:pPr>
            <a:endParaRPr lang="en-US" sz="1600" b="1" i="1" dirty="0">
              <a:solidFill>
                <a:srgbClr val="FF0000"/>
              </a:solidFill>
            </a:endParaRPr>
          </a:p>
        </p:txBody>
      </p:sp>
    </p:spTree>
    <p:extLst>
      <p:ext uri="{BB962C8B-B14F-4D97-AF65-F5344CB8AC3E}">
        <p14:creationId xmlns:p14="http://schemas.microsoft.com/office/powerpoint/2010/main" val="9514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39674"/>
            <a:ext cx="7848600" cy="379476"/>
          </a:xfrm>
        </p:spPr>
        <p:txBody>
          <a:bodyPr/>
          <a:lstStyle/>
          <a:p>
            <a:r>
              <a:rPr lang="en-US" dirty="0">
                <a:solidFill>
                  <a:prstClr val="black"/>
                </a:solidFill>
              </a:rPr>
              <a:t>Authorized Surrogate  - No Advance Directive</a:t>
            </a:r>
            <a:endParaRPr lang="en-US" dirty="0"/>
          </a:p>
        </p:txBody>
      </p:sp>
      <p:sp>
        <p:nvSpPr>
          <p:cNvPr id="4" name="Content Placeholder 1"/>
          <p:cNvSpPr txBox="1">
            <a:spLocks/>
          </p:cNvSpPr>
          <p:nvPr/>
        </p:nvSpPr>
        <p:spPr>
          <a:xfrm>
            <a:off x="743531" y="1409700"/>
            <a:ext cx="7790869" cy="3448050"/>
          </a:xfrm>
          <a:prstGeom prst="rect">
            <a:avLst/>
          </a:prstGeom>
        </p:spPr>
        <p:txBody>
          <a:bodyPr vert="horz" lIns="0" tIns="0" rIns="0" bIns="0" rtlCol="0">
            <a:noAutofit/>
          </a:bodyPr>
          <a:lstStyle>
            <a:lvl1pPr marL="274320" indent="-274320" algn="l" defTabSz="914400" rtl="0" eaLnBrk="1" latinLnBrk="0" hangingPunct="1">
              <a:lnSpc>
                <a:spcPct val="100000"/>
              </a:lnSpc>
              <a:spcBef>
                <a:spcPts val="1400"/>
              </a:spcBef>
              <a:buFontTx/>
              <a:buBlip>
                <a:blip r:embed="rId3"/>
              </a:buBlip>
              <a:defRPr sz="2200" kern="1200">
                <a:solidFill>
                  <a:schemeClr val="tx1"/>
                </a:solidFill>
                <a:latin typeface="+mn-lt"/>
                <a:ea typeface="+mn-ea"/>
                <a:cs typeface="+mn-cs"/>
              </a:defRPr>
            </a:lvl1pPr>
            <a:lvl2pPr marL="822960" indent="-228600" algn="l" defTabSz="914400" rtl="0" eaLnBrk="1" latinLnBrk="0" hangingPunct="1">
              <a:lnSpc>
                <a:spcPct val="100000"/>
              </a:lnSpc>
              <a:spcBef>
                <a:spcPts val="1000"/>
              </a:spcBef>
              <a:buFont typeface="Gill Sans MT" panose="020B0502020104020203"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600" dirty="0"/>
              <a:t>“Without an advance directive, your [next-of-kin] would be recognized by law and VA policy to serve as your surrogate decision-maker when you can’t make decisions for yourself.” </a:t>
            </a:r>
          </a:p>
          <a:p>
            <a:pPr marL="0" indent="0">
              <a:buFontTx/>
              <a:buNone/>
            </a:pPr>
            <a:r>
              <a:rPr lang="en-US" sz="2600" dirty="0"/>
              <a:t>“If you don’t want your [next-of-kin] to make health care decisions for you, you can name someone else in an advance directive.  Would you like [our social worker] to help you with that?”</a:t>
            </a:r>
          </a:p>
        </p:txBody>
      </p:sp>
    </p:spTree>
    <p:extLst>
      <p:ext uri="{BB962C8B-B14F-4D97-AF65-F5344CB8AC3E}">
        <p14:creationId xmlns:p14="http://schemas.microsoft.com/office/powerpoint/2010/main" val="25517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886700" cy="994172"/>
          </a:xfrm>
        </p:spPr>
        <p:txBody>
          <a:bodyPr/>
          <a:lstStyle/>
          <a:p>
            <a:r>
              <a:rPr lang="en-US" dirty="0">
                <a:solidFill>
                  <a:srgbClr val="FFFF00"/>
                </a:solidFill>
              </a:rPr>
              <a:t>Not All Learners Are Alike</a:t>
            </a:r>
          </a:p>
        </p:txBody>
      </p:sp>
      <p:sp>
        <p:nvSpPr>
          <p:cNvPr id="3" name="Content Placeholder 2"/>
          <p:cNvSpPr>
            <a:spLocks noGrp="1"/>
          </p:cNvSpPr>
          <p:nvPr>
            <p:ph idx="1"/>
          </p:nvPr>
        </p:nvSpPr>
        <p:spPr/>
        <p:txBody>
          <a:bodyPr/>
          <a:lstStyle/>
          <a:p>
            <a:r>
              <a:rPr lang="en-US" sz="2800" dirty="0"/>
              <a:t>Level of communication skill</a:t>
            </a:r>
          </a:p>
          <a:p>
            <a:r>
              <a:rPr lang="en-US" sz="2800" dirty="0"/>
              <a:t>Experience with goals of care conversations</a:t>
            </a:r>
          </a:p>
          <a:p>
            <a:r>
              <a:rPr lang="en-US" sz="2800" dirty="0"/>
              <a:t>Clinical responsibilities</a:t>
            </a:r>
          </a:p>
          <a:p>
            <a:pPr marL="0" indent="0">
              <a:buNone/>
            </a:pPr>
            <a:endParaRPr lang="en-US" dirty="0"/>
          </a:p>
          <a:p>
            <a:pPr marL="0" indent="0">
              <a:buNone/>
            </a:pPr>
            <a:endParaRPr lang="en-US" dirty="0"/>
          </a:p>
          <a:p>
            <a:pPr marL="0" indent="0" algn="ctr">
              <a:buNone/>
            </a:pPr>
            <a:r>
              <a:rPr lang="en-US" sz="2400" dirty="0">
                <a:solidFill>
                  <a:srgbClr val="FFFF00"/>
                </a:solidFill>
              </a:rPr>
              <a:t>Adjust your curriculum based on learners’ needs</a:t>
            </a:r>
          </a:p>
        </p:txBody>
      </p:sp>
      <p:sp>
        <p:nvSpPr>
          <p:cNvPr id="4" name="Slide Number Placeholder 3"/>
          <p:cNvSpPr>
            <a:spLocks noGrp="1"/>
          </p:cNvSpPr>
          <p:nvPr>
            <p:ph type="sldNum" sz="quarter" idx="12"/>
          </p:nvPr>
        </p:nvSpPr>
        <p:spPr/>
        <p:txBody>
          <a:bodyPr/>
          <a:lstStyle/>
          <a:p>
            <a:fld id="{B4BBED8E-80FF-F44F-A52D-CB7511249DF9}" type="slidenum">
              <a:rPr lang="en-US" smtClean="0"/>
              <a:t>2</a:t>
            </a:fld>
            <a:endParaRPr lang="en-US"/>
          </a:p>
        </p:txBody>
      </p:sp>
    </p:spTree>
    <p:extLst>
      <p:ext uri="{BB962C8B-B14F-4D97-AF65-F5344CB8AC3E}">
        <p14:creationId xmlns:p14="http://schemas.microsoft.com/office/powerpoint/2010/main" val="395811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Topic: Prognostication</a:t>
            </a:r>
          </a:p>
        </p:txBody>
      </p:sp>
      <p:sp>
        <p:nvSpPr>
          <p:cNvPr id="3" name="Content Placeholder 2"/>
          <p:cNvSpPr>
            <a:spLocks noGrp="1"/>
          </p:cNvSpPr>
          <p:nvPr>
            <p:ph idx="1"/>
          </p:nvPr>
        </p:nvSpPr>
        <p:spPr>
          <a:xfrm>
            <a:off x="628650" y="1352550"/>
            <a:ext cx="7886700" cy="3263504"/>
          </a:xfrm>
        </p:spPr>
        <p:txBody>
          <a:bodyPr>
            <a:normAutofit/>
          </a:bodyPr>
          <a:lstStyle/>
          <a:p>
            <a:r>
              <a:rPr lang="en-US" sz="3000" dirty="0"/>
              <a:t>Some learners could benefit from guidance on how to determine prognosis</a:t>
            </a:r>
          </a:p>
          <a:p>
            <a:pPr marL="0" indent="0">
              <a:buNone/>
            </a:pPr>
            <a:endParaRPr lang="en-US" sz="3000" dirty="0"/>
          </a:p>
          <a:p>
            <a:r>
              <a:rPr lang="en-US" sz="3000" dirty="0"/>
              <a:t>Deliver or email </a:t>
            </a:r>
            <a:r>
              <a:rPr lang="en-US" sz="3000" dirty="0">
                <a:solidFill>
                  <a:srgbClr val="FFFF00"/>
                </a:solidFill>
              </a:rPr>
              <a:t>Prognostication </a:t>
            </a:r>
            <a:r>
              <a:rPr lang="en-US" sz="3000" dirty="0"/>
              <a:t>slides</a:t>
            </a:r>
          </a:p>
        </p:txBody>
      </p:sp>
      <p:sp>
        <p:nvSpPr>
          <p:cNvPr id="4" name="Slide Number Placeholder 3"/>
          <p:cNvSpPr>
            <a:spLocks noGrp="1"/>
          </p:cNvSpPr>
          <p:nvPr>
            <p:ph type="sldNum" sz="quarter" idx="12"/>
          </p:nvPr>
        </p:nvSpPr>
        <p:spPr/>
        <p:txBody>
          <a:bodyPr/>
          <a:lstStyle/>
          <a:p>
            <a:fld id="{B4BBED8E-80FF-F44F-A52D-CB7511249DF9}" type="slidenum">
              <a:rPr lang="en-US" smtClean="0"/>
              <a:t>20</a:t>
            </a:fld>
            <a:endParaRPr lang="en-US"/>
          </a:p>
        </p:txBody>
      </p:sp>
    </p:spTree>
    <p:extLst>
      <p:ext uri="{BB962C8B-B14F-4D97-AF65-F5344CB8AC3E}">
        <p14:creationId xmlns:p14="http://schemas.microsoft.com/office/powerpoint/2010/main" val="19340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886700" cy="994172"/>
          </a:xfrm>
        </p:spPr>
        <p:txBody>
          <a:bodyPr/>
          <a:lstStyle/>
          <a:p>
            <a:r>
              <a:rPr lang="en-US" dirty="0">
                <a:solidFill>
                  <a:srgbClr val="FFFF00"/>
                </a:solidFill>
              </a:rPr>
              <a:t>If Learners Could Use More Practice</a:t>
            </a:r>
          </a:p>
        </p:txBody>
      </p:sp>
      <p:sp>
        <p:nvSpPr>
          <p:cNvPr id="3" name="Content Placeholder 2"/>
          <p:cNvSpPr>
            <a:spLocks noGrp="1"/>
          </p:cNvSpPr>
          <p:nvPr>
            <p:ph idx="1"/>
          </p:nvPr>
        </p:nvSpPr>
        <p:spPr/>
        <p:txBody>
          <a:bodyPr>
            <a:normAutofit/>
          </a:bodyPr>
          <a:lstStyle/>
          <a:p>
            <a:r>
              <a:rPr lang="en-US" sz="2800" dirty="0"/>
              <a:t>Schedule a “</a:t>
            </a:r>
            <a:r>
              <a:rPr lang="en-US" sz="2800" dirty="0">
                <a:solidFill>
                  <a:srgbClr val="FFFF00"/>
                </a:solidFill>
              </a:rPr>
              <a:t>Putting It All Together</a:t>
            </a:r>
            <a:r>
              <a:rPr lang="en-US" sz="2800" dirty="0"/>
              <a:t>” Practice session</a:t>
            </a:r>
          </a:p>
        </p:txBody>
      </p:sp>
      <p:sp>
        <p:nvSpPr>
          <p:cNvPr id="4" name="Slide Number Placeholder 3"/>
          <p:cNvSpPr>
            <a:spLocks noGrp="1"/>
          </p:cNvSpPr>
          <p:nvPr>
            <p:ph type="sldNum" sz="quarter" idx="12"/>
          </p:nvPr>
        </p:nvSpPr>
        <p:spPr/>
        <p:txBody>
          <a:bodyPr/>
          <a:lstStyle/>
          <a:p>
            <a:fld id="{B4BBED8E-80FF-F44F-A52D-CB7511249DF9}" type="slidenum">
              <a:rPr lang="en-US" smtClean="0"/>
              <a:t>3</a:t>
            </a:fld>
            <a:endParaRPr lang="en-US"/>
          </a:p>
        </p:txBody>
      </p:sp>
    </p:spTree>
    <p:extLst>
      <p:ext uri="{BB962C8B-B14F-4D97-AF65-F5344CB8AC3E}">
        <p14:creationId xmlns:p14="http://schemas.microsoft.com/office/powerpoint/2010/main" val="22421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05978"/>
            <a:ext cx="8439150" cy="994172"/>
          </a:xfrm>
        </p:spPr>
        <p:txBody>
          <a:bodyPr>
            <a:normAutofit fontScale="90000"/>
          </a:bodyPr>
          <a:lstStyle/>
          <a:p>
            <a:r>
              <a:rPr lang="en-US" dirty="0">
                <a:solidFill>
                  <a:srgbClr val="FFFF00"/>
                </a:solidFill>
              </a:rPr>
              <a:t>If Learners Do Not Routinely Deliver Serious News</a:t>
            </a:r>
          </a:p>
        </p:txBody>
      </p:sp>
      <p:sp>
        <p:nvSpPr>
          <p:cNvPr id="3" name="Content Placeholder 2"/>
          <p:cNvSpPr>
            <a:spLocks noGrp="1"/>
          </p:cNvSpPr>
          <p:nvPr>
            <p:ph idx="1"/>
          </p:nvPr>
        </p:nvSpPr>
        <p:spPr>
          <a:xfrm>
            <a:off x="628650" y="1276350"/>
            <a:ext cx="8210550" cy="3581400"/>
          </a:xfrm>
        </p:spPr>
        <p:txBody>
          <a:bodyPr>
            <a:normAutofit fontScale="92500" lnSpcReduction="20000"/>
          </a:bodyPr>
          <a:lstStyle/>
          <a:p>
            <a:r>
              <a:rPr lang="en-US" sz="3000" dirty="0"/>
              <a:t>Skip the “</a:t>
            </a:r>
            <a:r>
              <a:rPr lang="en-US" sz="3000" dirty="0">
                <a:solidFill>
                  <a:srgbClr val="FFFF00"/>
                </a:solidFill>
              </a:rPr>
              <a:t>Delivering Serious News</a:t>
            </a:r>
            <a:r>
              <a:rPr lang="en-US" sz="3000" dirty="0"/>
              <a:t>” module</a:t>
            </a:r>
          </a:p>
          <a:p>
            <a:endParaRPr lang="en-US" sz="3000" dirty="0"/>
          </a:p>
          <a:p>
            <a:r>
              <a:rPr lang="en-US" sz="3000" dirty="0"/>
              <a:t>Make these adjustments to “</a:t>
            </a:r>
            <a:r>
              <a:rPr lang="en-US" sz="3000" dirty="0">
                <a:solidFill>
                  <a:srgbClr val="FFFF00"/>
                </a:solidFill>
              </a:rPr>
              <a:t>GoCC – Part 1</a:t>
            </a:r>
            <a:r>
              <a:rPr lang="en-US" sz="3000" dirty="0"/>
              <a:t>”:</a:t>
            </a:r>
          </a:p>
          <a:p>
            <a:pPr lvl="1"/>
            <a:endParaRPr lang="en-US" sz="2600" dirty="0"/>
          </a:p>
          <a:p>
            <a:pPr lvl="1"/>
            <a:r>
              <a:rPr lang="en-US" sz="2600" dirty="0"/>
              <a:t>Remove Slides 3 - 4 (review of SPIKES)</a:t>
            </a:r>
          </a:p>
          <a:p>
            <a:pPr lvl="1"/>
            <a:endParaRPr lang="en-US" sz="2600" dirty="0"/>
          </a:p>
          <a:p>
            <a:pPr lvl="1"/>
            <a:r>
              <a:rPr lang="en-US" sz="2600" dirty="0"/>
              <a:t>Add the following  eight slides after Slide 11 (responding to emotion – </a:t>
            </a:r>
            <a:r>
              <a:rPr lang="en-US" sz="2600" b="1" i="1" dirty="0">
                <a:solidFill>
                  <a:srgbClr val="FFFF00"/>
                </a:solidFill>
              </a:rPr>
              <a:t>very important!</a:t>
            </a:r>
            <a:r>
              <a:rPr lang="en-US" sz="2600" dirty="0"/>
              <a:t>)</a:t>
            </a:r>
          </a:p>
          <a:p>
            <a:pPr lvl="1"/>
            <a:endParaRPr lang="en-US" sz="2600" dirty="0"/>
          </a:p>
          <a:p>
            <a:pPr lvl="1"/>
            <a:r>
              <a:rPr lang="en-US" sz="2600" dirty="0"/>
              <a:t>Review Empathic Responses handout during GoCC, Part 1</a:t>
            </a:r>
          </a:p>
        </p:txBody>
      </p:sp>
      <p:sp>
        <p:nvSpPr>
          <p:cNvPr id="4" name="Slide Number Placeholder 3"/>
          <p:cNvSpPr>
            <a:spLocks noGrp="1"/>
          </p:cNvSpPr>
          <p:nvPr>
            <p:ph type="sldNum" sz="quarter" idx="12"/>
          </p:nvPr>
        </p:nvSpPr>
        <p:spPr/>
        <p:txBody>
          <a:bodyPr/>
          <a:lstStyle/>
          <a:p>
            <a:fld id="{B4BBED8E-80FF-F44F-A52D-CB7511249DF9}" type="slidenum">
              <a:rPr lang="en-US" smtClean="0"/>
              <a:t>4</a:t>
            </a:fld>
            <a:endParaRPr lang="en-US"/>
          </a:p>
        </p:txBody>
      </p:sp>
    </p:spTree>
    <p:extLst>
      <p:ext uri="{BB962C8B-B14F-4D97-AF65-F5344CB8AC3E}">
        <p14:creationId xmlns:p14="http://schemas.microsoft.com/office/powerpoint/2010/main" val="360596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828800" y="1428750"/>
            <a:ext cx="6553200" cy="3657600"/>
          </a:xfrm>
        </p:spPr>
        <p:txBody>
          <a:bodyPr/>
          <a:lstStyle/>
          <a:p>
            <a:r>
              <a:rPr lang="en-US" sz="2400" dirty="0"/>
              <a:t>After hearing serious news, nearly everyone has an emotional reaction</a:t>
            </a:r>
          </a:p>
          <a:p>
            <a:r>
              <a:rPr lang="en-US" sz="2400" dirty="0"/>
              <a:t>Clinicians must attend to that emotion BEFORE moving on to anything else</a:t>
            </a:r>
          </a:p>
          <a:p>
            <a:r>
              <a:rPr lang="en-US" sz="2400" dirty="0"/>
              <a:t>Tools for responding to emotion:</a:t>
            </a:r>
          </a:p>
          <a:p>
            <a:pPr lvl="1">
              <a:spcBef>
                <a:spcPts val="600"/>
              </a:spcBef>
            </a:pPr>
            <a:r>
              <a:rPr lang="en-US" sz="2200" dirty="0">
                <a:solidFill>
                  <a:schemeClr val="tx1"/>
                </a:solidFill>
              </a:rPr>
              <a:t>Naming</a:t>
            </a:r>
          </a:p>
          <a:p>
            <a:pPr lvl="1">
              <a:spcBef>
                <a:spcPts val="600"/>
              </a:spcBef>
            </a:pPr>
            <a:r>
              <a:rPr lang="en-US" sz="2200" dirty="0">
                <a:solidFill>
                  <a:schemeClr val="tx1"/>
                </a:solidFill>
              </a:rPr>
              <a:t>Acknowledging</a:t>
            </a:r>
          </a:p>
          <a:p>
            <a:pPr lvl="1">
              <a:spcBef>
                <a:spcPts val="600"/>
              </a:spcBef>
            </a:pPr>
            <a:r>
              <a:rPr lang="en-US" sz="2200" dirty="0"/>
              <a:t>“I Wish”</a:t>
            </a:r>
            <a:endParaRPr lang="en-US" sz="2200" dirty="0">
              <a:solidFill>
                <a:schemeClr val="tx1"/>
              </a:solidFill>
            </a:endParaRPr>
          </a:p>
          <a:p>
            <a:endParaRPr lang="en-US" dirty="0"/>
          </a:p>
        </p:txBody>
      </p:sp>
      <p:sp>
        <p:nvSpPr>
          <p:cNvPr id="3" name="Title 2"/>
          <p:cNvSpPr>
            <a:spLocks noGrp="1"/>
          </p:cNvSpPr>
          <p:nvPr>
            <p:ph type="title"/>
          </p:nvPr>
        </p:nvSpPr>
        <p:spPr/>
        <p:txBody>
          <a:bodyPr/>
          <a:lstStyle/>
          <a:p>
            <a:r>
              <a:rPr lang="en-US" dirty="0"/>
              <a:t>SPIK</a:t>
            </a:r>
            <a:r>
              <a:rPr lang="en-US" dirty="0">
                <a:solidFill>
                  <a:srgbClr val="C00000"/>
                </a:solidFill>
              </a:rPr>
              <a:t>E</a:t>
            </a:r>
            <a:r>
              <a:rPr lang="en-US" dirty="0"/>
              <a:t>S: </a:t>
            </a:r>
            <a:r>
              <a:rPr lang="en-US" b="1" dirty="0">
                <a:solidFill>
                  <a:srgbClr val="C00000"/>
                </a:solidFill>
              </a:rPr>
              <a:t>E</a:t>
            </a:r>
            <a:r>
              <a:rPr lang="en-US" dirty="0"/>
              <a:t>motion</a:t>
            </a:r>
          </a:p>
        </p:txBody>
      </p:sp>
    </p:spTree>
    <p:extLst>
      <p:ext uri="{BB962C8B-B14F-4D97-AF65-F5344CB8AC3E}">
        <p14:creationId xmlns:p14="http://schemas.microsoft.com/office/powerpoint/2010/main" val="228656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752600" y="1276350"/>
            <a:ext cx="6553200" cy="3657600"/>
          </a:xfrm>
        </p:spPr>
        <p:txBody>
          <a:bodyPr/>
          <a:lstStyle/>
          <a:p>
            <a:r>
              <a:rPr lang="en-US" sz="2400" dirty="0"/>
              <a:t>Naming emotions helps patients</a:t>
            </a:r>
          </a:p>
          <a:p>
            <a:pPr lvl="1"/>
            <a:r>
              <a:rPr lang="en-US" sz="2400" dirty="0">
                <a:solidFill>
                  <a:schemeClr val="tx1"/>
                </a:solidFill>
              </a:rPr>
              <a:t>Know they’ve been heard</a:t>
            </a:r>
          </a:p>
          <a:p>
            <a:pPr lvl="1"/>
            <a:r>
              <a:rPr lang="en-US" sz="2400" dirty="0">
                <a:solidFill>
                  <a:schemeClr val="tx1"/>
                </a:solidFill>
              </a:rPr>
              <a:t>Identify what they are feeling </a:t>
            </a:r>
          </a:p>
          <a:p>
            <a:pPr lvl="1"/>
            <a:endParaRPr lang="en-US" sz="2400" dirty="0">
              <a:solidFill>
                <a:schemeClr val="tx1"/>
              </a:solidFill>
            </a:endParaRPr>
          </a:p>
          <a:p>
            <a:r>
              <a:rPr lang="en-US" sz="2400" dirty="0"/>
              <a:t>Best done as a suggestion or humble question</a:t>
            </a:r>
          </a:p>
          <a:p>
            <a:pPr lvl="1"/>
            <a:r>
              <a:rPr lang="en-US" sz="2400" dirty="0">
                <a:solidFill>
                  <a:schemeClr val="tx1"/>
                </a:solidFill>
              </a:rPr>
              <a:t>“Some people would be angry”</a:t>
            </a:r>
          </a:p>
          <a:p>
            <a:pPr lvl="1"/>
            <a:r>
              <a:rPr lang="en-US" sz="2400" dirty="0">
                <a:solidFill>
                  <a:schemeClr val="tx1"/>
                </a:solidFill>
              </a:rPr>
              <a:t>“I’m wondering if you’re feeling sad.“</a:t>
            </a:r>
          </a:p>
        </p:txBody>
      </p:sp>
      <p:sp>
        <p:nvSpPr>
          <p:cNvPr id="3" name="Title 2"/>
          <p:cNvSpPr>
            <a:spLocks noGrp="1"/>
          </p:cNvSpPr>
          <p:nvPr>
            <p:ph type="title"/>
          </p:nvPr>
        </p:nvSpPr>
        <p:spPr/>
        <p:txBody>
          <a:bodyPr/>
          <a:lstStyle/>
          <a:p>
            <a:r>
              <a:rPr lang="en-US" dirty="0"/>
              <a:t>Naming Emotion </a:t>
            </a:r>
          </a:p>
        </p:txBody>
      </p:sp>
    </p:spTree>
    <p:extLst>
      <p:ext uri="{BB962C8B-B14F-4D97-AF65-F5344CB8AC3E}">
        <p14:creationId xmlns:p14="http://schemas.microsoft.com/office/powerpoint/2010/main" val="28274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40" y="361950"/>
            <a:ext cx="7391400" cy="857250"/>
          </a:xfrm>
        </p:spPr>
        <p:txBody>
          <a:bodyPr/>
          <a:lstStyle/>
          <a:p>
            <a:r>
              <a:rPr lang="en-US" dirty="0"/>
              <a:t>Naming Emotion</a:t>
            </a:r>
          </a:p>
        </p:txBody>
      </p:sp>
      <p:pic>
        <p:nvPicPr>
          <p:cNvPr id="5" name="m1v1sub_WMV_768Kbps_360p.wmv" descr="video with open captions">
            <a:hlinkClick r:id="" action="ppaction://media"/>
            <a:extLst>
              <a:ext uri="{FF2B5EF4-FFF2-40B4-BE49-F238E27FC236}">
                <a16:creationId xmlns:a16="http://schemas.microsoft.com/office/drawing/2014/main" id="{9C8D9554-AAA0-4366-8D85-037BA89FFB76}"/>
              </a:ext>
            </a:extLst>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524000" y="857250"/>
            <a:ext cx="6096000" cy="3429000"/>
          </a:xfrm>
          <a:prstGeom prst="rect">
            <a:avLst/>
          </a:prstGeom>
        </p:spPr>
      </p:pic>
    </p:spTree>
    <p:extLst>
      <p:ext uri="{BB962C8B-B14F-4D97-AF65-F5344CB8AC3E}">
        <p14:creationId xmlns:p14="http://schemas.microsoft.com/office/powerpoint/2010/main" val="1363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278347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676400" y="1200150"/>
            <a:ext cx="7086600" cy="3657600"/>
          </a:xfrm>
        </p:spPr>
        <p:txBody>
          <a:bodyPr/>
          <a:lstStyle/>
          <a:p>
            <a:r>
              <a:rPr lang="en-US" sz="2600" dirty="0"/>
              <a:t>A statement that </a:t>
            </a:r>
            <a:r>
              <a:rPr lang="en-US" sz="2600" dirty="0">
                <a:ea typeface="ＭＳ Ｐゴシック" pitchFamily="-111" charset="-128"/>
              </a:rPr>
              <a:t>conveys the clinician is trying to understand what the patient is going through</a:t>
            </a:r>
          </a:p>
          <a:p>
            <a:pPr lvl="1"/>
            <a:r>
              <a:rPr lang="en-US" sz="2200" dirty="0">
                <a:solidFill>
                  <a:schemeClr val="tx1"/>
                </a:solidFill>
                <a:ea typeface="ＭＳ Ｐゴシック" pitchFamily="-111" charset="-128"/>
              </a:rPr>
              <a:t>“It must be hard” </a:t>
            </a:r>
          </a:p>
          <a:p>
            <a:r>
              <a:rPr lang="en-US" sz="2600" dirty="0">
                <a:ea typeface="ＭＳ Ｐゴシック" pitchFamily="-111" charset="-128"/>
              </a:rPr>
              <a:t>You can’t truly understand patient experience, but you can show that you’re trying</a:t>
            </a:r>
            <a:endParaRPr lang="en-US" sz="2400" dirty="0">
              <a:ea typeface="ＭＳ Ｐゴシック" pitchFamily="-111" charset="-128"/>
            </a:endParaRPr>
          </a:p>
          <a:p>
            <a:r>
              <a:rPr lang="en-US" sz="2600" dirty="0">
                <a:ea typeface="ＭＳ Ｐゴシック" pitchFamily="-111" charset="-128"/>
              </a:rPr>
              <a:t>Therefore, NEVER say:</a:t>
            </a:r>
          </a:p>
          <a:p>
            <a:pPr lvl="1"/>
            <a:r>
              <a:rPr lang="en-US" sz="2200" dirty="0">
                <a:solidFill>
                  <a:schemeClr val="tx1"/>
                </a:solidFill>
                <a:ea typeface="ＭＳ Ｐゴシック" pitchFamily="-111" charset="-128"/>
              </a:rPr>
              <a:t>“I understand exactly what you’re feeling” </a:t>
            </a:r>
          </a:p>
          <a:p>
            <a:pPr lvl="1"/>
            <a:endParaRPr lang="en-US" sz="2000" dirty="0">
              <a:ea typeface="ＭＳ Ｐゴシック" pitchFamily="-111" charset="-128"/>
            </a:endParaRPr>
          </a:p>
          <a:p>
            <a:endParaRPr lang="en-US" sz="2400" dirty="0"/>
          </a:p>
          <a:p>
            <a:pPr lvl="1"/>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Acknowledging Emotion </a:t>
            </a:r>
          </a:p>
        </p:txBody>
      </p:sp>
    </p:spTree>
    <p:extLst>
      <p:ext uri="{BB962C8B-B14F-4D97-AF65-F5344CB8AC3E}">
        <p14:creationId xmlns:p14="http://schemas.microsoft.com/office/powerpoint/2010/main" val="240904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d996988a-ac55-46c4-948c-8570b7065163"/>
  <p:tag name="TEMPPRESENTATIONFILE" val="C:\Users\vhacotokars\AppData\Local\Temp\2\tmp821F.tmp"/>
  <p:tag name="TEMPMEDIAFILENAME" val="C:\Users\vhacotokars\AppData\Local\Temp\2\tmp832B_m1v1sub_WMV_768Kbps_360p.wmv"/>
  <p:tag name="MEDIAFADEDURATION" val="0.2"/>
  <p:tag name="MEDIATRANSPARENCY" val="0.3"/>
  <p:tag name="MEDIACAPTIONSPROMPTED" val="False"/>
</p:tagLst>
</file>

<file path=ppt/tags/tag2.xml><?xml version="1.0" encoding="utf-8"?>
<p:tagLst xmlns:a="http://schemas.openxmlformats.org/drawingml/2006/main" xmlns:r="http://schemas.openxmlformats.org/officeDocument/2006/relationships" xmlns:p="http://schemas.openxmlformats.org/presentationml/2006/main">
  <p:tag name="CAPTIONID" val="5475c486-994a-4fdb-b505-cb5895f6a1ac"/>
  <p:tag name="TEMPPRESENTATIONFILE" val="C:\Users\vhacotokars\AppData\Local\Temp\2\tmp5826.tmp"/>
  <p:tag name="TEMPMEDIAFILENAME" val="C:\Users\vhacotokars\AppData\Local\Temp\2\tmp58F3_m1v2sub_WMV_768Kbps_360p.wmv"/>
  <p:tag name="MEDIAFADEDURATION" val="0.2"/>
  <p:tag name="MEDIATRANSPARENCY" val="0.3"/>
  <p:tag name="MEDIACAPTIONSPROMPTED" val="False"/>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0D9C874ACC64BBCBA018BD1B1F82C" ma:contentTypeVersion="0" ma:contentTypeDescription="Create a new document." ma:contentTypeScope="" ma:versionID="b2584941af3d5830a557a4f1792ed802">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EB3096-DDDC-4952-9640-0714EC04C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6E98C0-5EBA-4C8C-901D-7A00BE3FD223}">
  <ds:schemaRefs>
    <ds:schemaRef ds:uri="http://schemas.microsoft.com/sharepoint/v3/contenttype/forms"/>
  </ds:schemaRefs>
</ds:datastoreItem>
</file>

<file path=customXml/itemProps3.xml><?xml version="1.0" encoding="utf-8"?>
<ds:datastoreItem xmlns:ds="http://schemas.openxmlformats.org/officeDocument/2006/customXml" ds:itemID="{57FDF0AE-BF0C-4155-829E-0814DD47E36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14633</TotalTime>
  <Words>1234</Words>
  <Application>Microsoft Office PowerPoint</Application>
  <PresentationFormat>On-screen Show (16:9)</PresentationFormat>
  <Paragraphs>203</Paragraphs>
  <Slides>20</Slides>
  <Notes>20</Notes>
  <HiddenSlides>0</HiddenSlides>
  <MMClips>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ＭＳ Ｐゴシック</vt:lpstr>
      <vt:lpstr>Arial</vt:lpstr>
      <vt:lpstr>Calibri</vt:lpstr>
      <vt:lpstr>Calibri Light</vt:lpstr>
      <vt:lpstr>Franklin Gothic Book</vt:lpstr>
      <vt:lpstr>Franklin Gothic Medium</vt:lpstr>
      <vt:lpstr>Gill Sans MT</vt:lpstr>
      <vt:lpstr>Wingdings</vt:lpstr>
      <vt:lpstr>Office Theme</vt:lpstr>
      <vt:lpstr>VA theme</vt:lpstr>
      <vt:lpstr>1_VA theme</vt:lpstr>
      <vt:lpstr>2_VA theme</vt:lpstr>
      <vt:lpstr>Goals of Care Conversations Training for Physicians, Advance Practice Nurses, and Physician Assistants  Customizing Training Sessions to Meet Learners’ Needs </vt:lpstr>
      <vt:lpstr>Not All Learners Are Alike</vt:lpstr>
      <vt:lpstr>If Learners Could Use More Practice</vt:lpstr>
      <vt:lpstr>If Learners Do Not Routinely Deliver Serious News</vt:lpstr>
      <vt:lpstr>SPIKES: Emotion</vt:lpstr>
      <vt:lpstr>Naming Emotion </vt:lpstr>
      <vt:lpstr>Naming Emotion</vt:lpstr>
      <vt:lpstr> What specifically did the clinician  do that you liked?</vt:lpstr>
      <vt:lpstr>Acknowledging Emotion </vt:lpstr>
      <vt:lpstr>Acknowledging Emotion</vt:lpstr>
      <vt:lpstr> What specifically did the clinician  do that you liked?</vt:lpstr>
      <vt:lpstr>“I wish” Statement</vt:lpstr>
      <vt:lpstr>Topic:  Decision-making Capacity</vt:lpstr>
      <vt:lpstr>Before You Begin</vt:lpstr>
      <vt:lpstr>Decision-making capacity</vt:lpstr>
      <vt:lpstr>Topic: Surrogate Decision Maker</vt:lpstr>
      <vt:lpstr>Authorized Surrogate</vt:lpstr>
      <vt:lpstr>Identifying the surrogate</vt:lpstr>
      <vt:lpstr>Authorized Surrogate  - No Advance Directive</vt:lpstr>
      <vt:lpstr>Topic: Prognostication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Jill.Lowery@va.gov</dc:creator>
  <cp:lastModifiedBy>Lowery, Jill S</cp:lastModifiedBy>
  <cp:revision>341</cp:revision>
  <cp:lastPrinted>2015-02-10T03:48:02Z</cp:lastPrinted>
  <dcterms:created xsi:type="dcterms:W3CDTF">2015-01-09T17:57:39Z</dcterms:created>
  <dcterms:modified xsi:type="dcterms:W3CDTF">2019-07-11T22:42:33Z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0x0101008100D9C874ACC64BBCBA018BD1B1F82C</vt:lpwstr>
  </property>
</Properties>
</file>