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567" r:id="rId2"/>
    <p:sldId id="568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54121" autoAdjust="0"/>
  </p:normalViewPr>
  <p:slideViewPr>
    <p:cSldViewPr snapToGrid="0">
      <p:cViewPr varScale="1">
        <p:scale>
          <a:sx n="55" d="100"/>
          <a:sy n="55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9163E-5975-43BB-9CE8-28CEB8E6B1E0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9E86B-2515-4620-9EDD-CFF7F2CDF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43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eachlikeachampion.com/blog/video-annual-practice-perfect-workshop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Internal Medicine Trainee Self-Assessments of End-of-Life Communication Skills Do Not Predict Assessments of Patients, Families, or Clinician-Evaluators.</a:t>
            </a:r>
          </a:p>
          <a:p>
            <a:r>
              <a:rPr lang="en-US" dirty="0"/>
              <a:t>Robert P. Dickson, Ruth A. </a:t>
            </a:r>
            <a:r>
              <a:rPr lang="en-US" dirty="0" err="1"/>
              <a:t>Engelberg</a:t>
            </a:r>
            <a:r>
              <a:rPr lang="en-US" dirty="0"/>
              <a:t>, Anthony L. Back, Dee W. Ford, and J. Randall Curtis </a:t>
            </a:r>
          </a:p>
          <a:p>
            <a:r>
              <a:rPr lang="en-US" dirty="0"/>
              <a:t>Journal of Palliative Medicine, Volume 15, Issue 4, April 2012.</a:t>
            </a:r>
          </a:p>
          <a:p>
            <a:r>
              <a:rPr lang="en-US" dirty="0"/>
              <a:t>Pages: 418–426.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EEAA3-621B-443A-8EBB-96D930DA6A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84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80% of your success will come from 20% of your behaviors so practice the most impactful 20% to accomplish your goal. Isolate the Skill: Identify and name each technique you've identified as an important building block for peak performance.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C8515-3166-5F4E-B76B-23A14E349B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22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Who was the player in this video? (Dwayne Wade)</a:t>
            </a:r>
          </a:p>
          <a:p>
            <a:r>
              <a:rPr lang="en-US" dirty="0"/>
              <a:t>What is his level of skill? (expert)</a:t>
            </a:r>
          </a:p>
          <a:p>
            <a:r>
              <a:rPr lang="en-US" dirty="0"/>
              <a:t>What is he practicing?  (dribbling - the basics/fundamentals)</a:t>
            </a:r>
          </a:p>
          <a:p>
            <a:r>
              <a:rPr lang="en-US" dirty="0"/>
              <a:t>Why? (creates muscle memory; skills are so engrained that they are second nature, and he can use them without error in high-stakes situations)</a:t>
            </a:r>
          </a:p>
          <a:p>
            <a:r>
              <a:rPr lang="en-US" dirty="0"/>
              <a:t>What was the practice like for him?  (tiring, repetitive)</a:t>
            </a:r>
          </a:p>
          <a:p>
            <a:r>
              <a:rPr lang="en-US" dirty="0"/>
              <a:t>What was his attitude?  (humble, focused, disciplined, attentive, responsive to instruction, not complaining)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What was going on during the drill?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Practice rather than talk!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Focus on what worked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Only after that talk about questions and/or concerns</a:t>
            </a:r>
          </a:p>
          <a:p>
            <a:r>
              <a:rPr lang="en-US" dirty="0"/>
              <a:t>What is the role of the coach? (clarify the purpose, model the skill, start and stop the drill, correct rather than critique, maintain energy)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How many people knew who Dwayne Wade was before watching this video?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How many people knew who the coach was before watching this video?  Will he be in the hall of fame?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You are the Dwayne Wades, we’re your coaches.  And you can teach people with excellent skills when you get back home.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r>
              <a:rPr lang="en-US" dirty="0"/>
              <a:t>Video:  Doug </a:t>
            </a:r>
            <a:r>
              <a:rPr lang="en-US" dirty="0" err="1"/>
              <a:t>Lemov’s</a:t>
            </a:r>
            <a:r>
              <a:rPr lang="en-US" dirty="0"/>
              <a:t> Field Notes, Teach Like a Champion blog, </a:t>
            </a:r>
            <a:r>
              <a:rPr lang="en-US" dirty="0">
                <a:hlinkClick r:id="rId3"/>
              </a:rPr>
              <a:t>http://teachlikeachampion.com/blog/video-annual-practice-perfect-workshop/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EEAA3-621B-443A-8EBB-96D930DA6A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F1F5F-840A-44D9-998F-FCD8100D8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8252FB-86E5-446B-A770-DD6849919A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CA62D-D4B2-47A8-93AF-AA35BC4BE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758-AEE2-4497-9752-8653B4DB587D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33601-3124-42BF-B22E-553B1E6B6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FD8FE-F926-4BF4-911E-589EE7B94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C5AA-44E9-4574-97D3-69436FEA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20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DE57E-96FA-4E36-A86B-DF2C3C1E1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693745-8493-48A8-AD0C-6EA1FEA4F4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7FC91-DAB8-475B-A45F-031DD4179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758-AEE2-4497-9752-8653B4DB587D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54DCA-C5FC-42EA-90C6-3B292EE6E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8BE3B-2D26-4EC9-A04E-D0E9E3B81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C5AA-44E9-4574-97D3-69436FEA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4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57E375-D411-4D09-9871-871BB506AC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AFCD81-A13B-4E90-B08C-67F06AA9DC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AC327-8A42-4AC4-802B-81105EDCD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758-AEE2-4497-9752-8653B4DB587D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3888A-E7FF-45E6-87B3-48D0956AE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9E2AA-59B1-4D21-AB8E-C2EF4E770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C5AA-44E9-4574-97D3-69436FEA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7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/>
          </p:cNvSpPr>
          <p:nvPr>
            <p:ph type="title"/>
          </p:nvPr>
        </p:nvSpPr>
        <p:spPr>
          <a:xfrm>
            <a:off x="1981200" y="274640"/>
            <a:ext cx="8229600" cy="1143001"/>
          </a:xfrm>
          <a:prstGeom prst="rect">
            <a:avLst/>
          </a:prstGeom>
          <a:ln cap="rnd">
            <a:round/>
          </a:ln>
        </p:spPr>
        <p:txBody>
          <a:bodyPr/>
          <a:lstStyle>
            <a:lvl1pPr defTabSz="342891">
              <a:defRPr sz="33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201" name="Shape 201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8229600" cy="4525964"/>
          </a:xfrm>
          <a:prstGeom prst="rect">
            <a:avLst/>
          </a:prstGeom>
          <a:ln cap="rnd">
            <a:round/>
          </a:ln>
        </p:spPr>
        <p:txBody>
          <a:bodyPr anchor="t"/>
          <a:lstStyle>
            <a:lvl1pPr marL="257168" indent="-257168" defTabSz="342891">
              <a:spcBef>
                <a:spcPts val="563"/>
              </a:spcBef>
              <a:buClr>
                <a:srgbClr val="000000"/>
              </a:buClr>
              <a:buSzPct val="100000"/>
              <a:buFont typeface="Arial"/>
              <a:defRPr sz="2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  <a:lvl2pPr marL="385753" indent="-214308" defTabSz="342891">
              <a:spcBef>
                <a:spcPts val="488"/>
              </a:spcBef>
              <a:buClr>
                <a:srgbClr val="000000"/>
              </a:buClr>
              <a:buSzPct val="100000"/>
              <a:buFont typeface="Arial"/>
              <a:buChar char="–"/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2pPr>
            <a:lvl3pPr marL="514338" indent="-171446" defTabSz="342891">
              <a:spcBef>
                <a:spcPts val="413"/>
              </a:spcBef>
              <a:buClr>
                <a:srgbClr val="000000"/>
              </a:buClr>
              <a:buSzPct val="100000"/>
              <a:buFont typeface="Arial"/>
              <a:defRPr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3pPr>
            <a:lvl4pPr marL="685783" indent="-171446" defTabSz="342891">
              <a:spcBef>
                <a:spcPts val="339"/>
              </a:spcBef>
              <a:buClr>
                <a:srgbClr val="000000"/>
              </a:buClr>
              <a:buSzPct val="100000"/>
              <a:buFont typeface="Arial"/>
              <a:buChar char="–"/>
              <a:defRPr sz="15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4pPr>
            <a:lvl5pPr marL="857229" indent="-171446" defTabSz="342891">
              <a:spcBef>
                <a:spcPts val="339"/>
              </a:spcBef>
              <a:buClr>
                <a:srgbClr val="000000"/>
              </a:buClr>
              <a:buSzPct val="100000"/>
              <a:buFont typeface="Arial"/>
              <a:buChar char="»"/>
              <a:defRPr sz="15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2" name="Shape 202"/>
          <p:cNvSpPr>
            <a:spLocks noGrp="1"/>
          </p:cNvSpPr>
          <p:nvPr>
            <p:ph type="sldNum" sz="quarter" idx="2"/>
          </p:nvPr>
        </p:nvSpPr>
        <p:spPr>
          <a:xfrm>
            <a:off x="9958737" y="6464302"/>
            <a:ext cx="252065" cy="260351"/>
          </a:xfrm>
          <a:prstGeom prst="rect">
            <a:avLst/>
          </a:prstGeom>
          <a:ln cap="rnd">
            <a:round/>
          </a:ln>
        </p:spPr>
        <p:txBody>
          <a:bodyPr anchor="ctr"/>
          <a:lstStyle>
            <a:lvl1pPr algn="r" defTabSz="342891">
              <a:defRPr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028857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55940-7260-49A5-B89A-CD818897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0C514-61F1-4C4B-BE41-517D9AB29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9E75B-D884-4564-863C-B4B9C1428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758-AEE2-4497-9752-8653B4DB587D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38E6E-57B3-4A7B-B563-B53CD13B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4B879-A1DB-4CD2-8C79-CD4174356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C5AA-44E9-4574-97D3-69436FEA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92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35554-968B-4FE4-B118-2E58041EE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F53F3-DFEB-4ACE-AA18-2948715AD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FB267-6140-437A-83B6-E2080DBD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758-AEE2-4497-9752-8653B4DB587D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04DAE-0CD9-4870-9AB3-80E4FF37F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1DE32-0F0C-49F7-AE42-457D52BE5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C5AA-44E9-4574-97D3-69436FEA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9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6D359-024A-4BA3-815A-332D59166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28E15-F37B-4B22-8778-7C588CDD5D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CEEB57-EF03-424A-8609-ADE18786C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2DB8C9-1227-42C1-B189-8A695DA67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758-AEE2-4497-9752-8653B4DB587D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92AFA-2D9C-4564-B92B-B019D8F22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8FFD6-6DCF-4064-9493-B73A67CE9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C5AA-44E9-4574-97D3-69436FEA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71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D3BB6-5E2D-4D21-81A9-FE7A315B6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4F8077-F1E6-495F-A812-7C13AC39D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2D1261-EE47-4687-ABB6-2DA28D479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B605E4-7F17-4713-870C-97E9919C09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173D3E-8DE4-4579-9599-136019FFB8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805D13-D4F0-446A-AA3F-4CEC98C5E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758-AEE2-4497-9752-8653B4DB587D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A5CC8E-0FC7-4A6C-95A4-0746836EE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D29533-9673-4B52-927C-106C2D0D3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C5AA-44E9-4574-97D3-69436FEA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7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BF7C1-054F-450A-B0E1-B54D58FA3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8A9220-E60C-4A5E-B4A2-7BF5A4509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758-AEE2-4497-9752-8653B4DB587D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35358D-1B34-4C9B-8B70-91EC42E4D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F17ABF-E976-425C-A788-AA9E2FB71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C5AA-44E9-4574-97D3-69436FEA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6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229833-CB6A-4525-9CD2-0388EC285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758-AEE2-4497-9752-8653B4DB587D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ECD01D-5583-4B46-AEF5-CE4FFE90D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E57FA-642E-40B1-A4B8-952DA96B2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C5AA-44E9-4574-97D3-69436FEA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8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82700-1786-4BDF-A336-07EB9DDE4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D2EA0-CC2E-4777-B442-39A86CD7D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473727-D6B4-465D-B929-5F986D891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341B22-470E-4F65-817B-8985D77A9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758-AEE2-4497-9752-8653B4DB587D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1DE680-0C91-4DC1-9A18-817F0E953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3CBD3-087C-48D0-9C1A-27E189D76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C5AA-44E9-4574-97D3-69436FEA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5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57B41-FE92-4F8D-BEA3-64CD69902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5D2595-ED53-4100-8F86-F8AA57E45F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17236A-AAFF-4F52-B70E-791318C001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BA9A47-DFF5-44C8-8040-783F2D7EC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4758-AEE2-4497-9752-8653B4DB587D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6E51B0-F0FE-4494-86C1-F961E2D40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22A6F1-5AB2-4912-94CA-DFB3501AB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C5AA-44E9-4574-97D3-69436FEA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07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C207F0-3355-41D5-AFDA-96CBD64DC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A5526-7A5D-4DFC-9D1F-C60261CF0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3083A-2BD3-4B46-AE2D-3ED0F303C3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B4758-AEE2-4497-9752-8653B4DB587D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C6848-675D-4A8B-8FED-BE6D13E431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2CEDE-D69E-4152-9385-E86F0C20EE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BC5AA-44E9-4574-97D3-69436FEA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20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eachlikeachampion.com/blog/video-annual-practice-perfect-workshop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D23201-0989-4B65-8598-D93334FFA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Why communication skills training?</a:t>
            </a:r>
          </a:p>
        </p:txBody>
      </p:sp>
    </p:spTree>
    <p:extLst>
      <p:ext uri="{BB962C8B-B14F-4D97-AF65-F5344CB8AC3E}">
        <p14:creationId xmlns:p14="http://schemas.microsoft.com/office/powerpoint/2010/main" val="2775112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Shape 627"/>
          <p:cNvSpPr/>
          <p:nvPr/>
        </p:nvSpPr>
        <p:spPr>
          <a:xfrm>
            <a:off x="3759200" y="5808342"/>
            <a:ext cx="6308893" cy="492443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buClr>
                <a:srgbClr val="3E84DE"/>
              </a:buClr>
              <a:defRPr sz="6000" b="1">
                <a:uFill>
                  <a:solidFill>
                    <a:srgbClr val="000000"/>
                  </a:solidFill>
                </a:uFill>
              </a:defRPr>
            </a:pPr>
            <a:r>
              <a:rPr lang="en-US" sz="3200" dirty="0">
                <a:solidFill>
                  <a:srgbClr val="3E84DE"/>
                </a:solidFill>
                <a:uFill>
                  <a:solidFill>
                    <a:srgbClr val="3E84DE"/>
                  </a:solidFill>
                </a:uFill>
              </a:rPr>
              <a:t>Clinician</a:t>
            </a:r>
            <a:r>
              <a:rPr sz="3200" dirty="0">
                <a:solidFill>
                  <a:srgbClr val="929292"/>
                </a:solidFill>
                <a:uFill>
                  <a:solidFill>
                    <a:srgbClr val="929292"/>
                  </a:solidFill>
                </a:uFill>
              </a:rPr>
              <a:t> </a:t>
            </a:r>
            <a:r>
              <a:rPr sz="3200" dirty="0">
                <a:uFill>
                  <a:solidFill>
                    <a:srgbClr val="929292"/>
                  </a:solidFill>
                </a:uFill>
              </a:rPr>
              <a:t>self-rated</a:t>
            </a:r>
            <a:r>
              <a:rPr lang="en-US" sz="3200" dirty="0">
                <a:uFill>
                  <a:solidFill>
                    <a:srgbClr val="929292"/>
                  </a:solidFill>
                </a:uFill>
              </a:rPr>
              <a:t> </a:t>
            </a:r>
            <a:r>
              <a:rPr sz="3200" dirty="0">
                <a:uFill>
                  <a:solidFill>
                    <a:srgbClr val="929292"/>
                  </a:solidFill>
                </a:uFill>
              </a:rPr>
              <a:t>competence</a:t>
            </a:r>
          </a:p>
        </p:txBody>
      </p:sp>
      <p:sp>
        <p:nvSpPr>
          <p:cNvPr id="628" name="Shape 628"/>
          <p:cNvSpPr/>
          <p:nvPr/>
        </p:nvSpPr>
        <p:spPr>
          <a:xfrm>
            <a:off x="833958" y="3084670"/>
            <a:ext cx="2334229" cy="9848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rgbClr val="6BC000"/>
              </a:buClr>
              <a:defRPr sz="6000" b="1">
                <a:uFill>
                  <a:solidFill>
                    <a:srgbClr val="000000"/>
                  </a:solidFill>
                </a:uFill>
              </a:defRPr>
            </a:pPr>
            <a:r>
              <a:rPr sz="3200" dirty="0">
                <a:solidFill>
                  <a:srgbClr val="59A200"/>
                </a:solidFill>
                <a:uFill>
                  <a:solidFill>
                    <a:srgbClr val="6BC000"/>
                  </a:solidFill>
                </a:uFill>
              </a:rPr>
              <a:t>Patient</a:t>
            </a:r>
            <a:r>
              <a:rPr sz="3200" dirty="0">
                <a:uFill>
                  <a:solidFill>
                    <a:srgbClr val="929292"/>
                  </a:solidFill>
                </a:uFill>
              </a:rPr>
              <a:t>-rated </a:t>
            </a:r>
          </a:p>
          <a:p>
            <a:pPr>
              <a:buClr>
                <a:srgbClr val="929292"/>
              </a:buClr>
              <a:defRPr sz="6000" b="1">
                <a:uFill>
                  <a:solidFill>
                    <a:srgbClr val="000000"/>
                  </a:solidFill>
                </a:uFill>
              </a:defRPr>
            </a:pPr>
            <a:r>
              <a:rPr sz="3200" dirty="0">
                <a:uFill>
                  <a:solidFill>
                    <a:srgbClr val="929292"/>
                  </a:solidFill>
                </a:uFill>
              </a:rPr>
              <a:t>competence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68215" y="234260"/>
            <a:ext cx="9999785" cy="990600"/>
          </a:xfrm>
        </p:spPr>
        <p:txBody>
          <a:bodyPr>
            <a:noAutofit/>
          </a:bodyPr>
          <a:lstStyle/>
          <a:p>
            <a:r>
              <a:rPr lang="en-US" sz="3733" dirty="0">
                <a:solidFill>
                  <a:schemeClr val="tx1"/>
                </a:solidFill>
                <a:latin typeface="Franklin Gothic Medium" panose="020B0603020102020204" pitchFamily="34" charset="0"/>
              </a:rPr>
              <a:t>Our self-assessments of communication skills need calibration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DE0C6A-DABB-438E-B044-D7128147A62B}"/>
              </a:ext>
            </a:extLst>
          </p:cNvPr>
          <p:cNvSpPr txBox="1"/>
          <p:nvPr/>
        </p:nvSpPr>
        <p:spPr>
          <a:xfrm>
            <a:off x="9144001" y="6315965"/>
            <a:ext cx="26783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J </a:t>
            </a:r>
            <a:r>
              <a:rPr lang="en-US" sz="1200" dirty="0" err="1"/>
              <a:t>Palliat</a:t>
            </a:r>
            <a:r>
              <a:rPr lang="en-US" sz="1200" dirty="0"/>
              <a:t> Med 2012(4); 15: 418-426.</a:t>
            </a:r>
          </a:p>
        </p:txBody>
      </p:sp>
      <p:pic>
        <p:nvPicPr>
          <p:cNvPr id="4" name="Picture 3" descr="scatter plot showing no apparent relationship between patient-rated communication skills competence and clinician self-rated competence">
            <a:extLst>
              <a:ext uri="{FF2B5EF4-FFF2-40B4-BE49-F238E27FC236}">
                <a16:creationId xmlns:a16="http://schemas.microsoft.com/office/drawing/2014/main" id="{8CA439F2-44A2-458B-902B-5F3C05C093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7465" y="1242388"/>
            <a:ext cx="5757071" cy="456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69978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Franklin Gothic Medium" panose="020B0603020102020204" pitchFamily="34" charset="0"/>
              </a:rPr>
              <a:t>Learning Through Practice Drills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People develop </a:t>
            </a:r>
            <a:r>
              <a:rPr lang="en-US" sz="3600" u="sng" dirty="0"/>
              <a:t>skills</a:t>
            </a:r>
            <a:r>
              <a:rPr lang="en-US" sz="3600" dirty="0"/>
              <a:t> through PRACTICE</a:t>
            </a:r>
          </a:p>
          <a:p>
            <a:endParaRPr lang="en-US" sz="3600" dirty="0"/>
          </a:p>
          <a:p>
            <a:r>
              <a:rPr lang="en-US" sz="3600" dirty="0"/>
              <a:t>20% of your behaviors lead to 80% of your success – </a:t>
            </a:r>
            <a:r>
              <a:rPr lang="en-US" sz="3600" i="1" dirty="0"/>
              <a:t>practice the most impactful 20%</a:t>
            </a:r>
          </a:p>
          <a:p>
            <a:endParaRPr lang="en-US" sz="3600" dirty="0"/>
          </a:p>
          <a:p>
            <a:r>
              <a:rPr lang="en-US" sz="3600" dirty="0"/>
              <a:t>Unlock creativity with repetition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615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Franklin Gothic Medium" panose="020B0603020102020204" pitchFamily="34" charset="0"/>
              </a:rPr>
              <a:t>The Power of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b="1" dirty="0">
                <a:hlinkClick r:id="rId3"/>
              </a:rPr>
              <a:t>Drills Video</a:t>
            </a:r>
            <a:endParaRPr lang="en-US" sz="4400" b="1" dirty="0"/>
          </a:p>
          <a:p>
            <a:pPr marL="0" indent="0">
              <a:buNone/>
            </a:pPr>
            <a:endParaRPr lang="en-US" sz="2400" b="1" dirty="0"/>
          </a:p>
          <a:p>
            <a:pPr marL="1720850">
              <a:buNone/>
            </a:pPr>
            <a:r>
              <a:rPr lang="en-US" sz="3600" dirty="0"/>
              <a:t>Pay attention to:</a:t>
            </a:r>
          </a:p>
          <a:p>
            <a:pPr marL="1720850"/>
            <a:r>
              <a:rPr lang="en-US" sz="3200" dirty="0"/>
              <a:t>Characteristics of the drill</a:t>
            </a:r>
          </a:p>
          <a:p>
            <a:pPr marL="1720850"/>
            <a:r>
              <a:rPr lang="en-US" sz="3200" dirty="0"/>
              <a:t>Skill level and attitude of the player</a:t>
            </a:r>
          </a:p>
          <a:p>
            <a:pPr marL="1720850"/>
            <a:r>
              <a:rPr lang="en-US" sz="3200" dirty="0"/>
              <a:t>The role of the coach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C510B7-1BB5-442F-ABA6-53D42F7293BA}"/>
              </a:ext>
            </a:extLst>
          </p:cNvPr>
          <p:cNvSpPr txBox="1"/>
          <p:nvPr/>
        </p:nvSpPr>
        <p:spPr>
          <a:xfrm>
            <a:off x="4220308" y="5988734"/>
            <a:ext cx="8124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Video:  Doug </a:t>
            </a:r>
            <a:r>
              <a:rPr lang="en-US" dirty="0" err="1"/>
              <a:t>Lemov’s</a:t>
            </a:r>
            <a:r>
              <a:rPr lang="en-US" dirty="0"/>
              <a:t> Field Notes, Teach Like a Champion blog, </a:t>
            </a:r>
            <a:r>
              <a:rPr lang="en-US" dirty="0">
                <a:hlinkClick r:id="rId3"/>
              </a:rPr>
              <a:t>http://teachlikeachampion.com/blog/video-annual-practice-perfect-workshop/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6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455</Words>
  <Application>Microsoft Office PowerPoint</Application>
  <PresentationFormat>Widescreen</PresentationFormat>
  <Paragraphs>45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Franklin Gothic Medium</vt:lpstr>
      <vt:lpstr>Office Theme</vt:lpstr>
      <vt:lpstr>Why communication skills training?</vt:lpstr>
      <vt:lpstr>Our self-assessments of communication skills need calibration</vt:lpstr>
      <vt:lpstr>Learning Through Practice Drills</vt:lpstr>
      <vt:lpstr>The Power of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Drills in Action</dc:title>
  <dc:creator>Lowery, Jill S</dc:creator>
  <cp:lastModifiedBy>Lowery, Jill S</cp:lastModifiedBy>
  <cp:revision>6</cp:revision>
  <dcterms:created xsi:type="dcterms:W3CDTF">2018-07-10T19:36:25Z</dcterms:created>
  <dcterms:modified xsi:type="dcterms:W3CDTF">2019-07-12T13:08:41Z</dcterms:modified>
</cp:coreProperties>
</file>