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1"/>
    <p:sldMasterId id="2147483840" r:id="rId2"/>
  </p:sldMasterIdLst>
  <p:notesMasterIdLst>
    <p:notesMasterId r:id="rId71"/>
  </p:notesMasterIdLst>
  <p:sldIdLst>
    <p:sldId id="452" r:id="rId3"/>
    <p:sldId id="432" r:id="rId4"/>
    <p:sldId id="404" r:id="rId5"/>
    <p:sldId id="405" r:id="rId6"/>
    <p:sldId id="346" r:id="rId7"/>
    <p:sldId id="440" r:id="rId8"/>
    <p:sldId id="259" r:id="rId9"/>
    <p:sldId id="310" r:id="rId10"/>
    <p:sldId id="402" r:id="rId11"/>
    <p:sldId id="260" r:id="rId12"/>
    <p:sldId id="455" r:id="rId13"/>
    <p:sldId id="408" r:id="rId14"/>
    <p:sldId id="262" r:id="rId15"/>
    <p:sldId id="263" r:id="rId16"/>
    <p:sldId id="264" r:id="rId17"/>
    <p:sldId id="389" r:id="rId18"/>
    <p:sldId id="424" r:id="rId19"/>
    <p:sldId id="265" r:id="rId20"/>
    <p:sldId id="390" r:id="rId21"/>
    <p:sldId id="423" r:id="rId22"/>
    <p:sldId id="266" r:id="rId23"/>
    <p:sldId id="311" r:id="rId24"/>
    <p:sldId id="267" r:id="rId25"/>
    <p:sldId id="316" r:id="rId26"/>
    <p:sldId id="391" r:id="rId27"/>
    <p:sldId id="425" r:id="rId28"/>
    <p:sldId id="403" r:id="rId29"/>
    <p:sldId id="340" r:id="rId30"/>
    <p:sldId id="303" r:id="rId31"/>
    <p:sldId id="343" r:id="rId32"/>
    <p:sldId id="430" r:id="rId33"/>
    <p:sldId id="453" r:id="rId34"/>
    <p:sldId id="448" r:id="rId35"/>
    <p:sldId id="318" r:id="rId36"/>
    <p:sldId id="406" r:id="rId37"/>
    <p:sldId id="314" r:id="rId38"/>
    <p:sldId id="393" r:id="rId39"/>
    <p:sldId id="426" r:id="rId40"/>
    <p:sldId id="273" r:id="rId41"/>
    <p:sldId id="328" r:id="rId42"/>
    <p:sldId id="450" r:id="rId43"/>
    <p:sldId id="320" r:id="rId44"/>
    <p:sldId id="427" r:id="rId45"/>
    <p:sldId id="428" r:id="rId46"/>
    <p:sldId id="407" r:id="rId47"/>
    <p:sldId id="401" r:id="rId48"/>
    <p:sldId id="396" r:id="rId49"/>
    <p:sldId id="312" r:id="rId50"/>
    <p:sldId id="333" r:id="rId51"/>
    <p:sldId id="332" r:id="rId52"/>
    <p:sldId id="454" r:id="rId53"/>
    <p:sldId id="449" r:id="rId54"/>
    <p:sldId id="419" r:id="rId55"/>
    <p:sldId id="363" r:id="rId56"/>
    <p:sldId id="433" r:id="rId57"/>
    <p:sldId id="349" r:id="rId58"/>
    <p:sldId id="354" r:id="rId59"/>
    <p:sldId id="434" r:id="rId60"/>
    <p:sldId id="435" r:id="rId61"/>
    <p:sldId id="436" r:id="rId62"/>
    <p:sldId id="437" r:id="rId63"/>
    <p:sldId id="444" r:id="rId64"/>
    <p:sldId id="445" r:id="rId65"/>
    <p:sldId id="446" r:id="rId66"/>
    <p:sldId id="447" r:id="rId67"/>
    <p:sldId id="451" r:id="rId68"/>
    <p:sldId id="421" r:id="rId69"/>
    <p:sldId id="422" r:id="rId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epartment of Veterans Affairs" initials="DoVA" lastIdx="4" clrIdx="0"/>
  <p:cmAuthor id="1" name="Lalande, Kayla" initials="LK" lastIdx="4"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66"/>
    <a:srgbClr val="FFFF65"/>
    <a:srgbClr val="FFFF99"/>
    <a:srgbClr val="FFFF00"/>
    <a:srgbClr val="B0DD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056" autoAdjust="0"/>
    <p:restoredTop sz="75503" autoAdjust="0"/>
  </p:normalViewPr>
  <p:slideViewPr>
    <p:cSldViewPr>
      <p:cViewPr varScale="1">
        <p:scale>
          <a:sx n="86" d="100"/>
          <a:sy n="86" d="100"/>
        </p:scale>
        <p:origin x="-1092" y="-78"/>
      </p:cViewPr>
      <p:guideLst>
        <p:guide orient="horz" pos="2160"/>
        <p:guide pos="2880"/>
      </p:guideLst>
    </p:cSldViewPr>
  </p:slideViewPr>
  <p:outlineViewPr>
    <p:cViewPr>
      <p:scale>
        <a:sx n="33" d="100"/>
        <a:sy n="33" d="100"/>
      </p:scale>
      <p:origin x="0" y="34890"/>
    </p:cViewPr>
  </p:outlineViewPr>
  <p:notesTextViewPr>
    <p:cViewPr>
      <p:scale>
        <a:sx n="100" d="100"/>
        <a:sy n="100" d="100"/>
      </p:scale>
      <p:origin x="0" y="0"/>
    </p:cViewPr>
  </p:notesTextViewPr>
  <p:sorterViewPr>
    <p:cViewPr varScale="1">
      <p:scale>
        <a:sx n="100" d="100"/>
        <a:sy n="100" d="100"/>
      </p:scale>
      <p:origin x="0" y="-11460"/>
    </p:cViewPr>
  </p:sorterViewPr>
  <p:notesViewPr>
    <p:cSldViewPr>
      <p:cViewPr>
        <p:scale>
          <a:sx n="75" d="100"/>
          <a:sy n="75" d="100"/>
        </p:scale>
        <p:origin x="2616" y="5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commentAuthors" Target="commentAuthor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92A946B-2851-466B-96B3-AED9C8801D18}" type="doc">
      <dgm:prSet loTypeId="urn:microsoft.com/office/officeart/2005/8/layout/hProcess9" loCatId="process" qsTypeId="urn:microsoft.com/office/officeart/2005/8/quickstyle/simple1" qsCatId="simple" csTypeId="urn:microsoft.com/office/officeart/2005/8/colors/accent1_2" csCatId="accent1" phldr="1"/>
      <dgm:spPr/>
    </dgm:pt>
    <dgm:pt modelId="{F74B06AC-2811-4A60-AAB5-0671713990CA}">
      <dgm:prSet phldrT="[Text]"/>
      <dgm:spPr>
        <a:solidFill>
          <a:srgbClr val="7030A0"/>
        </a:solidFill>
      </dgm:spPr>
      <dgm:t>
        <a:bodyPr/>
        <a:lstStyle/>
        <a:p>
          <a:r>
            <a:rPr lang="en-US" dirty="0"/>
            <a:t>Assess Understanding of Service or Treatment</a:t>
          </a:r>
        </a:p>
      </dgm:t>
    </dgm:pt>
    <dgm:pt modelId="{8980405B-C154-41CB-906D-3B709933ED28}" type="parTrans" cxnId="{2E407526-2BC2-498E-AD62-343019BDC957}">
      <dgm:prSet/>
      <dgm:spPr/>
      <dgm:t>
        <a:bodyPr/>
        <a:lstStyle/>
        <a:p>
          <a:endParaRPr lang="en-US"/>
        </a:p>
      </dgm:t>
    </dgm:pt>
    <dgm:pt modelId="{BA907708-67A0-4A2F-A0CA-D70BAD04ADB3}" type="sibTrans" cxnId="{2E407526-2BC2-498E-AD62-343019BDC957}">
      <dgm:prSet/>
      <dgm:spPr/>
      <dgm:t>
        <a:bodyPr/>
        <a:lstStyle/>
        <a:p>
          <a:endParaRPr lang="en-US"/>
        </a:p>
      </dgm:t>
    </dgm:pt>
    <dgm:pt modelId="{C1E32712-DCCE-4267-B481-4EE8CA8133D6}">
      <dgm:prSet phldrT="[Text]"/>
      <dgm:spPr/>
      <dgm:t>
        <a:bodyPr/>
        <a:lstStyle/>
        <a:p>
          <a:r>
            <a:rPr lang="en-US" dirty="0"/>
            <a:t>Provide Information</a:t>
          </a:r>
        </a:p>
      </dgm:t>
    </dgm:pt>
    <dgm:pt modelId="{0ED529A7-726B-47E4-A7A0-5120C2C7FC27}" type="parTrans" cxnId="{0563A752-A6A3-43B9-921A-D1A5BA2F2F97}">
      <dgm:prSet/>
      <dgm:spPr/>
      <dgm:t>
        <a:bodyPr/>
        <a:lstStyle/>
        <a:p>
          <a:endParaRPr lang="en-US"/>
        </a:p>
      </dgm:t>
    </dgm:pt>
    <dgm:pt modelId="{A790E4BF-7E59-473C-9F2C-C372EDEE8446}" type="sibTrans" cxnId="{0563A752-A6A3-43B9-921A-D1A5BA2F2F97}">
      <dgm:prSet/>
      <dgm:spPr/>
      <dgm:t>
        <a:bodyPr/>
        <a:lstStyle/>
        <a:p>
          <a:endParaRPr lang="en-US"/>
        </a:p>
      </dgm:t>
    </dgm:pt>
    <dgm:pt modelId="{A870ED86-83E9-4358-B3DF-7DEFCDC67135}">
      <dgm:prSet phldrT="[Text]"/>
      <dgm:spPr>
        <a:solidFill>
          <a:srgbClr val="00B050"/>
        </a:solidFill>
      </dgm:spPr>
      <dgm:t>
        <a:bodyPr/>
        <a:lstStyle/>
        <a:p>
          <a:r>
            <a:rPr lang="en-US" dirty="0"/>
            <a:t>Identify Next Steps</a:t>
          </a:r>
        </a:p>
      </dgm:t>
    </dgm:pt>
    <dgm:pt modelId="{97C5A81B-C73F-407F-8757-1386914809C4}" type="parTrans" cxnId="{ABDDF4B2-7AA7-402C-ABC7-AFF78407C212}">
      <dgm:prSet/>
      <dgm:spPr/>
      <dgm:t>
        <a:bodyPr/>
        <a:lstStyle/>
        <a:p>
          <a:endParaRPr lang="en-US"/>
        </a:p>
      </dgm:t>
    </dgm:pt>
    <dgm:pt modelId="{231C8461-9BFB-473E-8875-E5BDE1530188}" type="sibTrans" cxnId="{ABDDF4B2-7AA7-402C-ABC7-AFF78407C212}">
      <dgm:prSet/>
      <dgm:spPr/>
      <dgm:t>
        <a:bodyPr/>
        <a:lstStyle/>
        <a:p>
          <a:endParaRPr lang="en-US"/>
        </a:p>
      </dgm:t>
    </dgm:pt>
    <dgm:pt modelId="{85D7EA32-76CA-4398-95E5-F3835E4FF009}" type="pres">
      <dgm:prSet presAssocID="{792A946B-2851-466B-96B3-AED9C8801D18}" presName="CompostProcess" presStyleCnt="0">
        <dgm:presLayoutVars>
          <dgm:dir/>
          <dgm:resizeHandles val="exact"/>
        </dgm:presLayoutVars>
      </dgm:prSet>
      <dgm:spPr/>
    </dgm:pt>
    <dgm:pt modelId="{CE6FF387-5C32-4D45-B26A-772D97BA34C2}" type="pres">
      <dgm:prSet presAssocID="{792A946B-2851-466B-96B3-AED9C8801D18}" presName="arrow" presStyleLbl="bgShp" presStyleIdx="0" presStyleCnt="1"/>
      <dgm:spPr/>
    </dgm:pt>
    <dgm:pt modelId="{8CA91A9B-8DBD-4E45-823C-E77297658DFE}" type="pres">
      <dgm:prSet presAssocID="{792A946B-2851-466B-96B3-AED9C8801D18}" presName="linearProcess" presStyleCnt="0"/>
      <dgm:spPr/>
    </dgm:pt>
    <dgm:pt modelId="{F6A6E246-B7CA-4A39-ACD4-F793BCED3940}" type="pres">
      <dgm:prSet presAssocID="{F74B06AC-2811-4A60-AAB5-0671713990CA}" presName="textNode" presStyleLbl="node1" presStyleIdx="0" presStyleCnt="3">
        <dgm:presLayoutVars>
          <dgm:bulletEnabled val="1"/>
        </dgm:presLayoutVars>
      </dgm:prSet>
      <dgm:spPr/>
      <dgm:t>
        <a:bodyPr/>
        <a:lstStyle/>
        <a:p>
          <a:endParaRPr lang="en-US"/>
        </a:p>
      </dgm:t>
    </dgm:pt>
    <dgm:pt modelId="{8AF8F03C-FB8D-4014-9EA2-EF489FCD6FDE}" type="pres">
      <dgm:prSet presAssocID="{BA907708-67A0-4A2F-A0CA-D70BAD04ADB3}" presName="sibTrans" presStyleCnt="0"/>
      <dgm:spPr/>
    </dgm:pt>
    <dgm:pt modelId="{A7B900FD-0CF5-45C5-B766-0001641009C0}" type="pres">
      <dgm:prSet presAssocID="{C1E32712-DCCE-4267-B481-4EE8CA8133D6}" presName="textNode" presStyleLbl="node1" presStyleIdx="1" presStyleCnt="3">
        <dgm:presLayoutVars>
          <dgm:bulletEnabled val="1"/>
        </dgm:presLayoutVars>
      </dgm:prSet>
      <dgm:spPr/>
      <dgm:t>
        <a:bodyPr/>
        <a:lstStyle/>
        <a:p>
          <a:endParaRPr lang="en-US"/>
        </a:p>
      </dgm:t>
    </dgm:pt>
    <dgm:pt modelId="{C90A93BD-72F2-4EB1-8753-B7D79EC33E9E}" type="pres">
      <dgm:prSet presAssocID="{A790E4BF-7E59-473C-9F2C-C372EDEE8446}" presName="sibTrans" presStyleCnt="0"/>
      <dgm:spPr/>
    </dgm:pt>
    <dgm:pt modelId="{6B8DB2D1-0E36-4651-9471-8CFEA0BF9F66}" type="pres">
      <dgm:prSet presAssocID="{A870ED86-83E9-4358-B3DF-7DEFCDC67135}" presName="textNode" presStyleLbl="node1" presStyleIdx="2" presStyleCnt="3">
        <dgm:presLayoutVars>
          <dgm:bulletEnabled val="1"/>
        </dgm:presLayoutVars>
      </dgm:prSet>
      <dgm:spPr/>
      <dgm:t>
        <a:bodyPr/>
        <a:lstStyle/>
        <a:p>
          <a:endParaRPr lang="en-US"/>
        </a:p>
      </dgm:t>
    </dgm:pt>
  </dgm:ptLst>
  <dgm:cxnLst>
    <dgm:cxn modelId="{2E407526-2BC2-498E-AD62-343019BDC957}" srcId="{792A946B-2851-466B-96B3-AED9C8801D18}" destId="{F74B06AC-2811-4A60-AAB5-0671713990CA}" srcOrd="0" destOrd="0" parTransId="{8980405B-C154-41CB-906D-3B709933ED28}" sibTransId="{BA907708-67A0-4A2F-A0CA-D70BAD04ADB3}"/>
    <dgm:cxn modelId="{4A6ACF0F-9FCF-4750-B41C-2433A32D3ECF}" type="presOf" srcId="{A870ED86-83E9-4358-B3DF-7DEFCDC67135}" destId="{6B8DB2D1-0E36-4651-9471-8CFEA0BF9F66}" srcOrd="0" destOrd="0" presId="urn:microsoft.com/office/officeart/2005/8/layout/hProcess9"/>
    <dgm:cxn modelId="{472DB13A-F220-450C-80BB-746B36AC4590}" type="presOf" srcId="{C1E32712-DCCE-4267-B481-4EE8CA8133D6}" destId="{A7B900FD-0CF5-45C5-B766-0001641009C0}" srcOrd="0" destOrd="0" presId="urn:microsoft.com/office/officeart/2005/8/layout/hProcess9"/>
    <dgm:cxn modelId="{ABDDF4B2-7AA7-402C-ABC7-AFF78407C212}" srcId="{792A946B-2851-466B-96B3-AED9C8801D18}" destId="{A870ED86-83E9-4358-B3DF-7DEFCDC67135}" srcOrd="2" destOrd="0" parTransId="{97C5A81B-C73F-407F-8757-1386914809C4}" sibTransId="{231C8461-9BFB-473E-8875-E5BDE1530188}"/>
    <dgm:cxn modelId="{986DCD3E-5D8A-40C8-BB12-752280792C00}" type="presOf" srcId="{F74B06AC-2811-4A60-AAB5-0671713990CA}" destId="{F6A6E246-B7CA-4A39-ACD4-F793BCED3940}" srcOrd="0" destOrd="0" presId="urn:microsoft.com/office/officeart/2005/8/layout/hProcess9"/>
    <dgm:cxn modelId="{57A89C50-E136-4E83-8564-9E2644910725}" type="presOf" srcId="{792A946B-2851-466B-96B3-AED9C8801D18}" destId="{85D7EA32-76CA-4398-95E5-F3835E4FF009}" srcOrd="0" destOrd="0" presId="urn:microsoft.com/office/officeart/2005/8/layout/hProcess9"/>
    <dgm:cxn modelId="{0563A752-A6A3-43B9-921A-D1A5BA2F2F97}" srcId="{792A946B-2851-466B-96B3-AED9C8801D18}" destId="{C1E32712-DCCE-4267-B481-4EE8CA8133D6}" srcOrd="1" destOrd="0" parTransId="{0ED529A7-726B-47E4-A7A0-5120C2C7FC27}" sibTransId="{A790E4BF-7E59-473C-9F2C-C372EDEE8446}"/>
    <dgm:cxn modelId="{5D2DF2B3-8C5F-4382-8DC2-D1DD1D4E7371}" type="presParOf" srcId="{85D7EA32-76CA-4398-95E5-F3835E4FF009}" destId="{CE6FF387-5C32-4D45-B26A-772D97BA34C2}" srcOrd="0" destOrd="0" presId="urn:microsoft.com/office/officeart/2005/8/layout/hProcess9"/>
    <dgm:cxn modelId="{182E8862-D0BB-4020-A97C-EA46EF350A0D}" type="presParOf" srcId="{85D7EA32-76CA-4398-95E5-F3835E4FF009}" destId="{8CA91A9B-8DBD-4E45-823C-E77297658DFE}" srcOrd="1" destOrd="0" presId="urn:microsoft.com/office/officeart/2005/8/layout/hProcess9"/>
    <dgm:cxn modelId="{C312C7EC-5955-4C2E-BCB0-73D7D35717B1}" type="presParOf" srcId="{8CA91A9B-8DBD-4E45-823C-E77297658DFE}" destId="{F6A6E246-B7CA-4A39-ACD4-F793BCED3940}" srcOrd="0" destOrd="0" presId="urn:microsoft.com/office/officeart/2005/8/layout/hProcess9"/>
    <dgm:cxn modelId="{12478AC1-5BCA-4B95-98E3-FC58371983DE}" type="presParOf" srcId="{8CA91A9B-8DBD-4E45-823C-E77297658DFE}" destId="{8AF8F03C-FB8D-4014-9EA2-EF489FCD6FDE}" srcOrd="1" destOrd="0" presId="urn:microsoft.com/office/officeart/2005/8/layout/hProcess9"/>
    <dgm:cxn modelId="{A199B40B-FD84-40DF-B4A7-C3E7DFE651A6}" type="presParOf" srcId="{8CA91A9B-8DBD-4E45-823C-E77297658DFE}" destId="{A7B900FD-0CF5-45C5-B766-0001641009C0}" srcOrd="2" destOrd="0" presId="urn:microsoft.com/office/officeart/2005/8/layout/hProcess9"/>
    <dgm:cxn modelId="{A9234B50-6CAC-4450-BEF8-4448C831E6A9}" type="presParOf" srcId="{8CA91A9B-8DBD-4E45-823C-E77297658DFE}" destId="{C90A93BD-72F2-4EB1-8753-B7D79EC33E9E}" srcOrd="3" destOrd="0" presId="urn:microsoft.com/office/officeart/2005/8/layout/hProcess9"/>
    <dgm:cxn modelId="{4A117C12-C741-47F0-8A0A-F7C3744D0091}" type="presParOf" srcId="{8CA91A9B-8DBD-4E45-823C-E77297658DFE}" destId="{6B8DB2D1-0E36-4651-9471-8CFEA0BF9F66}" srcOrd="4"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6FF387-5C32-4D45-B26A-772D97BA34C2}">
      <dsp:nvSpPr>
        <dsp:cNvPr id="0" name=""/>
        <dsp:cNvSpPr/>
      </dsp:nvSpPr>
      <dsp:spPr>
        <a:xfrm>
          <a:off x="617219" y="0"/>
          <a:ext cx="6995160" cy="4876800"/>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6A6E246-B7CA-4A39-ACD4-F793BCED3940}">
      <dsp:nvSpPr>
        <dsp:cNvPr id="0" name=""/>
        <dsp:cNvSpPr/>
      </dsp:nvSpPr>
      <dsp:spPr>
        <a:xfrm>
          <a:off x="8840" y="1463040"/>
          <a:ext cx="2648902" cy="1950720"/>
        </a:xfrm>
        <a:prstGeom prst="roundRect">
          <a:avLst/>
        </a:prstGeom>
        <a:solidFill>
          <a:srgbClr val="7030A0"/>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a:t>Assess Understanding of Service or Treatment</a:t>
          </a:r>
        </a:p>
      </dsp:txBody>
      <dsp:txXfrm>
        <a:off x="104066" y="1558266"/>
        <a:ext cx="2458450" cy="1760268"/>
      </dsp:txXfrm>
    </dsp:sp>
    <dsp:sp modelId="{A7B900FD-0CF5-45C5-B766-0001641009C0}">
      <dsp:nvSpPr>
        <dsp:cNvPr id="0" name=""/>
        <dsp:cNvSpPr/>
      </dsp:nvSpPr>
      <dsp:spPr>
        <a:xfrm>
          <a:off x="2790348" y="1463040"/>
          <a:ext cx="2648902" cy="1950720"/>
        </a:xfrm>
        <a:prstGeom prst="roundRect">
          <a:avLst/>
        </a:prstGeom>
        <a:solidFill>
          <a:schemeClr val="accent1">
            <a:hueOff val="0"/>
            <a:satOff val="0"/>
            <a:lumOff val="0"/>
            <a:alphaOff val="0"/>
          </a:schemeClr>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a:t>Provide Information</a:t>
          </a:r>
        </a:p>
      </dsp:txBody>
      <dsp:txXfrm>
        <a:off x="2885574" y="1558266"/>
        <a:ext cx="2458450" cy="1760268"/>
      </dsp:txXfrm>
    </dsp:sp>
    <dsp:sp modelId="{6B8DB2D1-0E36-4651-9471-8CFEA0BF9F66}">
      <dsp:nvSpPr>
        <dsp:cNvPr id="0" name=""/>
        <dsp:cNvSpPr/>
      </dsp:nvSpPr>
      <dsp:spPr>
        <a:xfrm>
          <a:off x="5571857" y="1463040"/>
          <a:ext cx="2648902" cy="1950720"/>
        </a:xfrm>
        <a:prstGeom prst="roundRect">
          <a:avLst/>
        </a:prstGeom>
        <a:solidFill>
          <a:srgbClr val="00B050"/>
        </a:solidFill>
        <a:ln w="2642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a:lnSpc>
              <a:spcPct val="90000"/>
            </a:lnSpc>
            <a:spcBef>
              <a:spcPct val="0"/>
            </a:spcBef>
            <a:spcAft>
              <a:spcPct val="35000"/>
            </a:spcAft>
          </a:pPr>
          <a:r>
            <a:rPr lang="en-US" sz="2700" kern="1200" dirty="0"/>
            <a:t>Identify Next Steps</a:t>
          </a:r>
        </a:p>
      </dsp:txBody>
      <dsp:txXfrm>
        <a:off x="5667083" y="1558266"/>
        <a:ext cx="2458450" cy="17602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7FA4DA-915F-4804-9CC0-1C06FA493038}" type="datetimeFigureOut">
              <a:rPr lang="en-US" smtClean="0"/>
              <a:t>8/14/2017</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EB2FD098-E2B0-4152-BC7C-7CF37910ECFA}" type="slidenum">
              <a:rPr lang="en-US" smtClean="0"/>
              <a:t>‹#›</a:t>
            </a:fld>
            <a:endParaRPr lang="en-US"/>
          </a:p>
        </p:txBody>
      </p:sp>
    </p:spTree>
    <p:extLst>
      <p:ext uri="{BB962C8B-B14F-4D97-AF65-F5344CB8AC3E}">
        <p14:creationId xmlns:p14="http://schemas.microsoft.com/office/powerpoint/2010/main" val="4093194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0" u="sng" baseline="0" dirty="0"/>
          </a:p>
          <a:p>
            <a:r>
              <a:rPr lang="en-US" b="0" u="none" baseline="0" dirty="0"/>
              <a:t>[If Part 1 was delivered on a different day, review the instructions below to prepare.]</a:t>
            </a:r>
          </a:p>
          <a:p>
            <a:pPr defTabSz="465861">
              <a:defRPr/>
            </a:pPr>
            <a:endParaRPr lang="en-US" b="0" u="none" baseline="0" dirty="0"/>
          </a:p>
          <a:p>
            <a:pPr defTabSz="465861">
              <a:defRPr/>
            </a:pPr>
            <a:r>
              <a:rPr lang="en-US" b="1" dirty="0"/>
              <a:t>[Before the training session]</a:t>
            </a:r>
          </a:p>
          <a:p>
            <a:pPr marL="178007" indent="-178007" defTabSz="465861">
              <a:buFont typeface="Arial"/>
              <a:buChar char="•"/>
              <a:defRPr/>
            </a:pPr>
            <a:r>
              <a:rPr lang="en-US" dirty="0"/>
              <a:t>Familiarize yourself with the content and flow of your session – run through the complete slide deck </a:t>
            </a:r>
          </a:p>
          <a:p>
            <a:pPr marL="178007" indent="-178007" defTabSz="465861">
              <a:buFont typeface="Arial"/>
              <a:buChar char="•"/>
              <a:defRPr/>
            </a:pPr>
            <a:r>
              <a:rPr lang="en-US" dirty="0"/>
              <a:t>Practice for timing and transitions</a:t>
            </a:r>
          </a:p>
          <a:p>
            <a:pPr marL="178007" indent="-178007" defTabSz="465861">
              <a:buFont typeface="Arial"/>
              <a:buChar char="•"/>
              <a:defRPr/>
            </a:pPr>
            <a:r>
              <a:rPr lang="en-US" dirty="0"/>
              <a:t>Have handouts ready for distribution </a:t>
            </a:r>
          </a:p>
          <a:p>
            <a:pPr marL="178007" indent="-178007" defTabSz="465861">
              <a:buFont typeface="Arial"/>
              <a:buChar char="•"/>
              <a:defRPr/>
            </a:pPr>
            <a:r>
              <a:rPr lang="en-US" dirty="0"/>
              <a:t>Have white board (or flip chart) and markers available </a:t>
            </a:r>
          </a:p>
          <a:p>
            <a:pPr marL="178007" indent="-178007" defTabSz="474686">
              <a:buFont typeface="Arial"/>
              <a:buChar char="•"/>
              <a:defRPr/>
            </a:pPr>
            <a:r>
              <a:rPr lang="en-US" b="0" dirty="0"/>
              <a:t>Test your access to the slides and video/audio functionality</a:t>
            </a:r>
          </a:p>
          <a:p>
            <a:pPr marL="178007" indent="-178007" defTabSz="474686">
              <a:buFont typeface="Arial"/>
              <a:buChar char="•"/>
              <a:defRPr/>
            </a:pPr>
            <a:r>
              <a:rPr lang="en-US" dirty="0"/>
              <a:t>Arrive to the room early and arrange it to promote</a:t>
            </a:r>
            <a:r>
              <a:rPr lang="en-US" baseline="0" dirty="0"/>
              <a:t> discussion</a:t>
            </a:r>
            <a:r>
              <a:rPr lang="en-US" dirty="0"/>
              <a:t> </a:t>
            </a:r>
          </a:p>
          <a:p>
            <a:pPr marL="178007" indent="-178007" defTabSz="474686">
              <a:buFont typeface="Arial"/>
              <a:buChar char="•"/>
              <a:defRPr/>
            </a:pPr>
            <a:r>
              <a:rPr lang="en-US" dirty="0"/>
              <a:t>Make</a:t>
            </a:r>
            <a:r>
              <a:rPr lang="en-US" baseline="0" dirty="0"/>
              <a:t> sure you have a clock in your line of vision</a:t>
            </a:r>
            <a:endParaRPr lang="en-US" dirty="0"/>
          </a:p>
          <a:p>
            <a:pPr defTabSz="474686">
              <a:defRPr/>
            </a:pPr>
            <a:endParaRPr lang="en-US" sz="1200" dirty="0"/>
          </a:p>
          <a:p>
            <a:pPr marL="0" indent="0" defTabSz="474686">
              <a:buFont typeface="Arial"/>
              <a:buNone/>
              <a:defRPr/>
            </a:pPr>
            <a:r>
              <a:rPr lang="en-US" b="1" dirty="0"/>
              <a:t>[Throughout</a:t>
            </a:r>
            <a:r>
              <a:rPr lang="en-US" b="1" baseline="0" dirty="0"/>
              <a:t> the session</a:t>
            </a:r>
            <a:r>
              <a:rPr lang="en-US" b="1" dirty="0"/>
              <a:t>]</a:t>
            </a:r>
          </a:p>
          <a:p>
            <a:pPr marL="195494" lvl="0" indent="-178007" defTabSz="474686">
              <a:buFont typeface="Arial"/>
              <a:buChar char="•"/>
              <a:defRPr/>
            </a:pPr>
            <a:r>
              <a:rPr lang="en-US" b="1" dirty="0"/>
              <a:t>Speak up </a:t>
            </a:r>
            <a:r>
              <a:rPr lang="en-US" dirty="0"/>
              <a:t>- make sure the whole room can hear</a:t>
            </a:r>
          </a:p>
          <a:p>
            <a:pPr marL="195494" lvl="0" indent="-178007" defTabSz="474686">
              <a:buFont typeface="Arial"/>
              <a:buChar char="•"/>
              <a:defRPr/>
            </a:pPr>
            <a:r>
              <a:rPr lang="en-US" b="1" dirty="0"/>
              <a:t>Look up </a:t>
            </a:r>
            <a:r>
              <a:rPr lang="en-US" dirty="0"/>
              <a:t>- keep focus on the learners,</a:t>
            </a:r>
            <a:r>
              <a:rPr lang="en-US" baseline="0" dirty="0"/>
              <a:t> </a:t>
            </a:r>
            <a:r>
              <a:rPr lang="en-US" dirty="0"/>
              <a:t>not your notes</a:t>
            </a:r>
          </a:p>
          <a:p>
            <a:pPr marL="195494" lvl="0" indent="-178007" defTabSz="474686">
              <a:buFont typeface="Arial"/>
              <a:buChar char="•"/>
              <a:defRPr/>
            </a:pPr>
            <a:r>
              <a:rPr lang="en-US" b="1" dirty="0"/>
              <a:t>Stay on time </a:t>
            </a:r>
          </a:p>
          <a:p>
            <a:pPr defTabSz="931723">
              <a:defRPr/>
            </a:pPr>
            <a:endParaRPr lang="en-US" sz="1200" b="1" dirty="0"/>
          </a:p>
          <a:p>
            <a:pPr defTabSz="931723">
              <a:defRPr/>
            </a:pPr>
            <a:r>
              <a:rPr lang="en-US" sz="1200" b="1" dirty="0"/>
              <a:t>[Review agenda and class materials]</a:t>
            </a:r>
          </a:p>
          <a:p>
            <a:pPr marL="174698" indent="-174698">
              <a:buFont typeface="Arial" panose="020B0604020202020204" pitchFamily="34" charset="0"/>
              <a:buChar char="•"/>
            </a:pPr>
            <a:r>
              <a:rPr lang="en-US" dirty="0">
                <a:solidFill>
                  <a:schemeClr val="tx1"/>
                </a:solidFill>
              </a:rPr>
              <a:t>Go over the agenda –</a:t>
            </a:r>
            <a:r>
              <a:rPr lang="en-US" baseline="0" dirty="0">
                <a:solidFill>
                  <a:schemeClr val="tx1"/>
                </a:solidFill>
              </a:rPr>
              <a:t> point out breaks and where restrooms are located</a:t>
            </a:r>
            <a:endParaRPr lang="en-US" dirty="0">
              <a:solidFill>
                <a:schemeClr val="tx1"/>
              </a:solidFill>
            </a:endParaRPr>
          </a:p>
          <a:p>
            <a:pPr marL="174698" indent="-174698">
              <a:buFont typeface="Arial" panose="020B0604020202020204" pitchFamily="34" charset="0"/>
              <a:buChar char="•"/>
            </a:pPr>
            <a:r>
              <a:rPr lang="en-US" dirty="0">
                <a:solidFill>
                  <a:schemeClr val="tx1"/>
                </a:solidFill>
              </a:rPr>
              <a:t>Briefly explain the materials </a:t>
            </a:r>
          </a:p>
          <a:p>
            <a:pPr marL="0" indent="0">
              <a:buFont typeface="Arial" panose="020B0604020202020204" pitchFamily="34" charset="0"/>
              <a:buNone/>
            </a:pPr>
            <a:endParaRPr lang="en-US" sz="1200" dirty="0"/>
          </a:p>
          <a:p>
            <a:r>
              <a:rPr lang="en-US" b="1" dirty="0">
                <a:solidFill>
                  <a:schemeClr val="tx1"/>
                </a:solidFill>
              </a:rPr>
              <a:t>[Review</a:t>
            </a:r>
            <a:r>
              <a:rPr lang="en-US" b="1" baseline="0" dirty="0">
                <a:solidFill>
                  <a:schemeClr val="tx1"/>
                </a:solidFill>
              </a:rPr>
              <a:t> ground rules]</a:t>
            </a:r>
          </a:p>
          <a:p>
            <a:pPr marL="174698" indent="-174698">
              <a:buFont typeface="Arial" panose="020B0604020202020204" pitchFamily="34" charset="0"/>
              <a:buChar char="•"/>
            </a:pPr>
            <a:r>
              <a:rPr lang="en-US" b="0" baseline="0" dirty="0">
                <a:solidFill>
                  <a:schemeClr val="tx1"/>
                </a:solidFill>
              </a:rPr>
              <a:t>There will be many opportunities for discussion which may involve sharing personal/professional experiences</a:t>
            </a:r>
          </a:p>
          <a:p>
            <a:pPr marL="631898" lvl="1" indent="-174698">
              <a:buFont typeface="Arial" panose="020B0604020202020204" pitchFamily="34" charset="0"/>
              <a:buChar char="•"/>
            </a:pPr>
            <a:r>
              <a:rPr lang="en-US" b="0" baseline="0" dirty="0">
                <a:solidFill>
                  <a:schemeClr val="tx1"/>
                </a:solidFill>
              </a:rPr>
              <a:t>Please respect each other’s privacy – what is shared in this room, stays in this room</a:t>
            </a:r>
          </a:p>
          <a:p>
            <a:pPr marL="631898" lvl="1" indent="-174698">
              <a:buFont typeface="Arial" panose="020B0604020202020204" pitchFamily="34" charset="0"/>
              <a:buChar char="•"/>
            </a:pPr>
            <a:r>
              <a:rPr lang="en-US" b="0" baseline="0" dirty="0">
                <a:solidFill>
                  <a:schemeClr val="tx1"/>
                </a:solidFill>
              </a:rPr>
              <a:t>Please respect each other’s personal values, the same as we respect our patient’s values when they share them with us</a:t>
            </a:r>
          </a:p>
          <a:p>
            <a:pPr marL="174698" indent="-174698">
              <a:buFont typeface="Arial" panose="020B0604020202020204" pitchFamily="34" charset="0"/>
              <a:buChar char="•"/>
            </a:pPr>
            <a:r>
              <a:rPr lang="en-US" b="0" baseline="0" dirty="0">
                <a:solidFill>
                  <a:schemeClr val="tx1"/>
                </a:solidFill>
              </a:rPr>
              <a:t>It is expected that you attend the entire training; please mute cell phones/pagers &amp; use the breaks to return messages </a:t>
            </a:r>
            <a:endParaRPr lang="en-US" b="0" dirty="0">
              <a:solidFill>
                <a:schemeClr val="tx1"/>
              </a:solidFill>
            </a:endParaRPr>
          </a:p>
          <a:p>
            <a:endParaRPr lang="en-US" dirty="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934498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a:t>
            </a:r>
          </a:p>
        </p:txBody>
      </p:sp>
      <p:sp>
        <p:nvSpPr>
          <p:cNvPr id="4" name="Slide Number Placeholder 3"/>
          <p:cNvSpPr>
            <a:spLocks noGrp="1"/>
          </p:cNvSpPr>
          <p:nvPr>
            <p:ph type="sldNum" sz="quarter" idx="10"/>
          </p:nvPr>
        </p:nvSpPr>
        <p:spPr/>
        <p:txBody>
          <a:bodyPr/>
          <a:lstStyle/>
          <a:p>
            <a:fld id="{EB2FD098-E2B0-4152-BC7C-7CF37910ECFA}" type="slidenum">
              <a:rPr lang="en-US" smtClean="0"/>
              <a:t>2</a:t>
            </a:fld>
            <a:endParaRPr lang="en-US"/>
          </a:p>
        </p:txBody>
      </p:sp>
    </p:spTree>
    <p:extLst>
      <p:ext uri="{BB962C8B-B14F-4D97-AF65-F5344CB8AC3E}">
        <p14:creationId xmlns:p14="http://schemas.microsoft.com/office/powerpoint/2010/main" val="3809687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a:t>
            </a:r>
          </a:p>
        </p:txBody>
      </p:sp>
      <p:sp>
        <p:nvSpPr>
          <p:cNvPr id="4" name="Slide Number Placeholder 3"/>
          <p:cNvSpPr>
            <a:spLocks noGrp="1"/>
          </p:cNvSpPr>
          <p:nvPr>
            <p:ph type="sldNum" sz="quarter" idx="10"/>
          </p:nvPr>
        </p:nvSpPr>
        <p:spPr/>
        <p:txBody>
          <a:bodyPr/>
          <a:lstStyle/>
          <a:p>
            <a:fld id="{EB2FD098-E2B0-4152-BC7C-7CF37910ECFA}" type="slidenum">
              <a:rPr lang="en-US" smtClean="0"/>
              <a:t>3</a:t>
            </a:fld>
            <a:endParaRPr lang="en-US"/>
          </a:p>
        </p:txBody>
      </p:sp>
    </p:spTree>
    <p:extLst>
      <p:ext uri="{BB962C8B-B14F-4D97-AF65-F5344CB8AC3E}">
        <p14:creationId xmlns:p14="http://schemas.microsoft.com/office/powerpoint/2010/main" val="4245205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baseline="0" dirty="0">
                <a:solidFill>
                  <a:schemeClr val="tx1"/>
                </a:solidFill>
              </a:rPr>
              <a:t>We’ll review information, watch some demonstrations, and then practice.  Let’s get started!</a:t>
            </a:r>
          </a:p>
        </p:txBody>
      </p:sp>
      <p:sp>
        <p:nvSpPr>
          <p:cNvPr id="4" name="Slide Number Placeholder 3"/>
          <p:cNvSpPr>
            <a:spLocks noGrp="1"/>
          </p:cNvSpPr>
          <p:nvPr>
            <p:ph type="sldNum" sz="quarter" idx="10"/>
          </p:nvPr>
        </p:nvSpPr>
        <p:spPr/>
        <p:txBody>
          <a:bodyPr/>
          <a:lstStyle/>
          <a:p>
            <a:fld id="{EB2FD098-E2B0-4152-BC7C-7CF37910ECFA}" type="slidenum">
              <a:rPr lang="en-US" smtClean="0"/>
              <a:t>4</a:t>
            </a:fld>
            <a:endParaRPr lang="en-US"/>
          </a:p>
        </p:txBody>
      </p:sp>
    </p:spTree>
    <p:extLst>
      <p:ext uri="{BB962C8B-B14F-4D97-AF65-F5344CB8AC3E}">
        <p14:creationId xmlns:p14="http://schemas.microsoft.com/office/powerpoint/2010/main" val="2453077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FACILITATOR NOTES</a:t>
            </a:r>
          </a:p>
          <a:p>
            <a:pPr marL="0" indent="0">
              <a:buFont typeface="Arial" panose="020B0604020202020204" pitchFamily="34" charset="0"/>
              <a:buNone/>
            </a:pPr>
            <a:endParaRPr lang="en-US" b="1" dirty="0"/>
          </a:p>
          <a:p>
            <a:pPr marL="0" indent="0">
              <a:buFont typeface="Arial" panose="020B0604020202020204" pitchFamily="34" charset="0"/>
              <a:buNone/>
            </a:pPr>
            <a:r>
              <a:rPr lang="en-US" b="0" dirty="0"/>
              <a:t>[Review</a:t>
            </a:r>
            <a:r>
              <a:rPr lang="en-US" b="0" baseline="0" dirty="0"/>
              <a:t> the slide]</a:t>
            </a:r>
          </a:p>
          <a:p>
            <a:pPr marL="0" indent="0">
              <a:buFont typeface="Arial" panose="020B0604020202020204" pitchFamily="34" charset="0"/>
              <a:buNone/>
            </a:pPr>
            <a:endParaRPr lang="en-US" b="0"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5</a:t>
            </a:fld>
            <a:endParaRPr lang="en-US"/>
          </a:p>
        </p:txBody>
      </p:sp>
    </p:spTree>
    <p:extLst>
      <p:ext uri="{BB962C8B-B14F-4D97-AF65-F5344CB8AC3E}">
        <p14:creationId xmlns:p14="http://schemas.microsoft.com/office/powerpoint/2010/main" val="28332728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[Remind learners that they</a:t>
            </a:r>
            <a:r>
              <a:rPr lang="en-US" b="0" baseline="0" dirty="0"/>
              <a:t> practiced how to invite the patient to participate in a goals of care conversation.]</a:t>
            </a:r>
          </a:p>
          <a:p>
            <a:endParaRPr lang="en-US" b="0" baseline="0" dirty="0"/>
          </a:p>
          <a:p>
            <a:r>
              <a:rPr lang="en-US" b="0" baseline="0" dirty="0"/>
              <a:t>When preparing the patient for the conversation, encourage them to include family members or other people they trust.</a:t>
            </a:r>
          </a:p>
          <a:p>
            <a:endParaRPr lang="en-US" b="0" baseline="0" dirty="0"/>
          </a:p>
          <a:p>
            <a:r>
              <a:rPr lang="en-US" b="0" baseline="0" dirty="0"/>
              <a:t>[Ask learners:]  Why is this important?  </a:t>
            </a:r>
          </a:p>
          <a:p>
            <a:pPr lvl="1"/>
            <a:r>
              <a:rPr lang="en-US" b="0" baseline="0" dirty="0"/>
              <a:t>[If learners don’t mention this:]</a:t>
            </a:r>
          </a:p>
          <a:p>
            <a:pPr marL="628650" lvl="1" indent="-171450">
              <a:buFont typeface="Arial" panose="020B0604020202020204" pitchFamily="34" charset="0"/>
              <a:buChar char="•"/>
            </a:pPr>
            <a:r>
              <a:rPr lang="en-US" b="0" baseline="0" dirty="0"/>
              <a:t>Goals of care conversations elicit a lot of information that is important for the patient’s loved ones to hear</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Promotes shared understanding</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Helps prepare the patient’s surrogate and family members if the patient ever loses the ability to make health care decisions</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endParaRPr lang="en-US" b="0"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6</a:t>
            </a:fld>
            <a:endParaRPr lang="en-US"/>
          </a:p>
        </p:txBody>
      </p:sp>
    </p:spTree>
    <p:extLst>
      <p:ext uri="{BB962C8B-B14F-4D97-AF65-F5344CB8AC3E}">
        <p14:creationId xmlns:p14="http://schemas.microsoft.com/office/powerpoint/2010/main" val="1501405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endParaRPr lang="en-US" b="1" dirty="0"/>
          </a:p>
          <a:p>
            <a:endParaRPr lang="en-US" b="1" dirty="0"/>
          </a:p>
          <a:p>
            <a:r>
              <a:rPr lang="en-US" b="0" baseline="0" dirty="0"/>
              <a:t>[Ask learners:] In general, why would you use a map? </a:t>
            </a:r>
          </a:p>
          <a:p>
            <a:pPr lvl="1"/>
            <a:r>
              <a:rPr lang="en-US" b="0" baseline="0" dirty="0"/>
              <a:t>[Answer: so you know where to go and you don’t get lost]</a:t>
            </a:r>
          </a:p>
          <a:p>
            <a:endParaRPr lang="en-US" b="0" baseline="0" dirty="0"/>
          </a:p>
          <a:p>
            <a:endParaRPr lang="en-US" b="0" baseline="0" dirty="0"/>
          </a:p>
          <a:p>
            <a:r>
              <a:rPr lang="en-US" b="0" baseline="0" dirty="0"/>
              <a:t>[Ask learners:]  What happens after you follow the same route several times?  </a:t>
            </a:r>
          </a:p>
          <a:p>
            <a:pPr lvl="1"/>
            <a:r>
              <a:rPr lang="en-US" b="0" baseline="0" dirty="0"/>
              <a:t>[Answer:  you don’t need the map anymore because you have learned where to go]</a:t>
            </a:r>
          </a:p>
          <a:p>
            <a:endParaRPr lang="en-US" b="0" baseline="0" dirty="0"/>
          </a:p>
          <a:p>
            <a:r>
              <a:rPr lang="en-US" b="0" baseline="0" dirty="0"/>
              <a:t>A talking map is the same thing – it guides you efficiently through a goals of care conversation so you don’t get lost.  </a:t>
            </a:r>
          </a:p>
          <a:p>
            <a:endParaRPr lang="en-US" baseline="0" dirty="0"/>
          </a:p>
          <a:p>
            <a:r>
              <a:rPr lang="en-US" baseline="0" dirty="0"/>
              <a:t>The more you use it, the more familiar </a:t>
            </a:r>
            <a:r>
              <a:rPr lang="en-US" dirty="0"/>
              <a:t>it </a:t>
            </a:r>
            <a:r>
              <a:rPr lang="en-US" baseline="0" dirty="0"/>
              <a:t>will become and the more natural it will feel.</a:t>
            </a:r>
          </a:p>
        </p:txBody>
      </p:sp>
      <p:sp>
        <p:nvSpPr>
          <p:cNvPr id="4" name="Slide Number Placeholder 3"/>
          <p:cNvSpPr>
            <a:spLocks noGrp="1"/>
          </p:cNvSpPr>
          <p:nvPr>
            <p:ph type="sldNum" sz="quarter" idx="10"/>
          </p:nvPr>
        </p:nvSpPr>
        <p:spPr/>
        <p:txBody>
          <a:bodyPr/>
          <a:lstStyle/>
          <a:p>
            <a:fld id="{A4F261A8-F9F4-4092-8CDA-C09402BD5BDC}" type="slidenum">
              <a:rPr lang="en-US" smtClean="0"/>
              <a:t>7</a:t>
            </a:fld>
            <a:endParaRPr lang="en-US"/>
          </a:p>
        </p:txBody>
      </p:sp>
    </p:spTree>
    <p:extLst>
      <p:ext uri="{BB962C8B-B14F-4D97-AF65-F5344CB8AC3E}">
        <p14:creationId xmlns:p14="http://schemas.microsoft.com/office/powerpoint/2010/main" val="25946266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smtClean="0">
                <a:solidFill>
                  <a:schemeClr val="tx1"/>
                </a:solidFill>
                <a:effectLst/>
                <a:latin typeface="+mn-lt"/>
                <a:ea typeface="+mn-ea"/>
                <a:cs typeface="+mn-cs"/>
              </a:rPr>
              <a:t>FACILITATOR NOTES</a:t>
            </a:r>
            <a:endParaRPr lang="en-US" sz="1200" kern="120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There are six steps in the Goals of Care Conversations talking map. </a:t>
            </a: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[Provide a brief overview of each step. The overview should give your learners a </a:t>
            </a:r>
            <a:r>
              <a:rPr lang="en-US" sz="1200" b="1" kern="1200" smtClean="0">
                <a:solidFill>
                  <a:schemeClr val="tx1"/>
                </a:solidFill>
                <a:effectLst/>
                <a:latin typeface="+mn-lt"/>
                <a:ea typeface="+mn-ea"/>
                <a:cs typeface="+mn-cs"/>
              </a:rPr>
              <a:t>snapshot of what is covered in each step</a:t>
            </a:r>
            <a:r>
              <a:rPr lang="en-US" sz="1200" kern="1200" smtClean="0">
                <a:solidFill>
                  <a:schemeClr val="tx1"/>
                </a:solidFill>
                <a:effectLst/>
                <a:latin typeface="+mn-lt"/>
                <a:ea typeface="+mn-ea"/>
                <a:cs typeface="+mn-cs"/>
              </a:rPr>
              <a:t>, and </a:t>
            </a:r>
            <a:r>
              <a:rPr lang="en-US" sz="1200" b="1" kern="1200" smtClean="0">
                <a:solidFill>
                  <a:schemeClr val="tx1"/>
                </a:solidFill>
                <a:effectLst/>
                <a:latin typeface="+mn-lt"/>
                <a:ea typeface="+mn-ea"/>
                <a:cs typeface="+mn-cs"/>
              </a:rPr>
              <a:t>why it’s important</a:t>
            </a:r>
            <a:r>
              <a:rPr lang="en-US" sz="1200" kern="1200" smtClean="0">
                <a:solidFill>
                  <a:schemeClr val="tx1"/>
                </a:solidFill>
                <a:effectLst/>
                <a:latin typeface="+mn-lt"/>
                <a:ea typeface="+mn-ea"/>
                <a:cs typeface="+mn-cs"/>
              </a:rPr>
              <a:t>.  Remember that you’ll be giving many more details as you unpack each step in the slides ahead.  NOTE:  Some learners may be anxious about Step 5 – be sure to clarify that their role is to provide general information and explore the patient’s ideas and questions, not to make decisions with patients about life-sustaining treatments.]</a:t>
            </a:r>
          </a:p>
          <a:p>
            <a:r>
              <a:rPr lang="en-US" sz="1200" kern="1200" smtClean="0">
                <a:solidFill>
                  <a:schemeClr val="tx1"/>
                </a:solidFill>
                <a:effectLst/>
                <a:latin typeface="+mn-lt"/>
                <a:ea typeface="+mn-ea"/>
                <a:cs typeface="+mn-cs"/>
              </a:rPr>
              <a:t>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t>8</a:t>
            </a:fld>
            <a:endParaRPr lang="en-US"/>
          </a:p>
        </p:txBody>
      </p:sp>
    </p:spTree>
    <p:extLst>
      <p:ext uri="{BB962C8B-B14F-4D97-AF65-F5344CB8AC3E}">
        <p14:creationId xmlns:p14="http://schemas.microsoft.com/office/powerpoint/2010/main" val="495293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smtClean="0">
                <a:solidFill>
                  <a:schemeClr val="tx1"/>
                </a:solidFill>
                <a:effectLst/>
                <a:latin typeface="+mn-lt"/>
                <a:ea typeface="+mn-ea"/>
                <a:cs typeface="+mn-cs"/>
              </a:rPr>
              <a:t>FACILITATOR NOTES</a:t>
            </a:r>
            <a:endParaRPr lang="en-US" sz="1200" kern="1200" smtClean="0">
              <a:solidFill>
                <a:schemeClr val="tx1"/>
              </a:solidFill>
              <a:effectLst/>
              <a:latin typeface="+mn-lt"/>
              <a:ea typeface="+mn-ea"/>
              <a:cs typeface="+mn-cs"/>
            </a:endParaRP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[Ask learners to take out the talking map handout. Give learners a little time to look it over. Then point out the features:]</a:t>
            </a:r>
          </a:p>
          <a:p>
            <a:r>
              <a:rPr lang="en-US" sz="1200" kern="120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smtClean="0">
                <a:solidFill>
                  <a:schemeClr val="tx1"/>
                </a:solidFill>
                <a:effectLst/>
                <a:latin typeface="+mn-lt"/>
                <a:ea typeface="+mn-ea"/>
                <a:cs typeface="+mn-cs"/>
              </a:rPr>
              <a:t>The talking map includes sample language that can be modified to reflect your individual style. As we go through the training, write down examples of language you find helpful.  </a:t>
            </a:r>
          </a:p>
          <a:p>
            <a:pPr marL="171450" lvl="0" indent="-171450">
              <a:buFont typeface="Arial" panose="020B0604020202020204" pitchFamily="34" charset="0"/>
              <a:buChar char="•"/>
            </a:pPr>
            <a:r>
              <a:rPr lang="en-US" sz="1200" kern="1200" smtClean="0">
                <a:solidFill>
                  <a:schemeClr val="tx1"/>
                </a:solidFill>
                <a:effectLst/>
                <a:latin typeface="+mn-lt"/>
                <a:ea typeface="+mn-ea"/>
                <a:cs typeface="+mn-cs"/>
              </a:rPr>
              <a:t>This map helps you know WHAT to address and in what order; the communication skills help you know HOW. Use your communication skills throughout the conversation!</a:t>
            </a: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[REMINDER: Use your communication skills when responding to challenging questions, and use the “parking lot” to help address any concerns/questions that will be covered later.]</a:t>
            </a:r>
          </a:p>
          <a:p>
            <a:r>
              <a:rPr lang="en-US" sz="1200" kern="1200" smtClean="0">
                <a:solidFill>
                  <a:schemeClr val="tx1"/>
                </a:solidFill>
                <a:effectLst/>
                <a:latin typeface="+mn-lt"/>
                <a:ea typeface="+mn-ea"/>
                <a:cs typeface="+mn-cs"/>
              </a:rPr>
              <a:t> </a:t>
            </a:r>
          </a:p>
          <a:p>
            <a:r>
              <a:rPr lang="en-US" sz="1200" kern="1200" smtClean="0">
                <a:solidFill>
                  <a:schemeClr val="tx1"/>
                </a:solidFill>
                <a:effectLst/>
                <a:latin typeface="+mn-lt"/>
                <a:ea typeface="+mn-ea"/>
                <a:cs typeface="+mn-cs"/>
              </a:rPr>
              <a:t> </a:t>
            </a:r>
            <a:endParaRPr lang="en-US" sz="1200" kern="120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EB2FD098-E2B0-4152-BC7C-7CF37910ECFA}" type="slidenum">
              <a:rPr lang="en-US" smtClean="0"/>
              <a:t>9</a:t>
            </a:fld>
            <a:endParaRPr lang="en-US"/>
          </a:p>
        </p:txBody>
      </p:sp>
    </p:spTree>
    <p:extLst>
      <p:ext uri="{BB962C8B-B14F-4D97-AF65-F5344CB8AC3E}">
        <p14:creationId xmlns:p14="http://schemas.microsoft.com/office/powerpoint/2010/main" val="4243282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[Refer to Step 1 on the talking map and review the slide] </a:t>
            </a:r>
          </a:p>
          <a:p>
            <a:endParaRPr lang="en-US" b="0" dirty="0"/>
          </a:p>
          <a:p>
            <a:pPr marL="0" indent="0">
              <a:buFont typeface="Arial" panose="020B0604020202020204" pitchFamily="34" charset="0"/>
              <a:buNone/>
            </a:pPr>
            <a:r>
              <a:rPr lang="en-US" b="0" dirty="0"/>
              <a:t>[Optional:  </a:t>
            </a:r>
            <a:r>
              <a:rPr lang="en-US" b="0" baseline="0" dirty="0"/>
              <a:t>Provide an example of how you typically introduce the goals of care conversation to patients.] </a:t>
            </a:r>
          </a:p>
          <a:p>
            <a:pPr marL="0" indent="0">
              <a:buFont typeface="Arial" panose="020B0604020202020204" pitchFamily="34" charset="0"/>
              <a:buNone/>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10</a:t>
            </a:fld>
            <a:endParaRPr lang="en-US"/>
          </a:p>
        </p:txBody>
      </p:sp>
    </p:spTree>
    <p:extLst>
      <p:ext uri="{BB962C8B-B14F-4D97-AF65-F5344CB8AC3E}">
        <p14:creationId xmlns:p14="http://schemas.microsoft.com/office/powerpoint/2010/main" val="13729716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starting a goals of care conversation with a patient.  Write down words the clinician says that you like.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11</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[It is important that participants reflect on the clinician’s skills rather than focusing on the patient scenario in the video, try to keep the focus on the clinician.]</a:t>
            </a:r>
          </a:p>
        </p:txBody>
      </p:sp>
      <p:sp>
        <p:nvSpPr>
          <p:cNvPr id="4" name="Slide Number Placeholder 3"/>
          <p:cNvSpPr>
            <a:spLocks noGrp="1"/>
          </p:cNvSpPr>
          <p:nvPr>
            <p:ph type="sldNum" sz="quarter" idx="10"/>
          </p:nvPr>
        </p:nvSpPr>
        <p:spPr/>
        <p:txBody>
          <a:bodyPr/>
          <a:lstStyle/>
          <a:p>
            <a:fld id="{EB2FD098-E2B0-4152-BC7C-7CF37910ECFA}" type="slidenum">
              <a:rPr lang="en-US" smtClean="0"/>
              <a:t>12</a:t>
            </a:fld>
            <a:endParaRPr lang="en-US"/>
          </a:p>
        </p:txBody>
      </p:sp>
    </p:spTree>
    <p:extLst>
      <p:ext uri="{BB962C8B-B14F-4D97-AF65-F5344CB8AC3E}">
        <p14:creationId xmlns:p14="http://schemas.microsoft.com/office/powerpoint/2010/main" val="17282419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[Refer to Step 2 on</a:t>
            </a:r>
            <a:r>
              <a:rPr lang="en-US" b="0" baseline="0" dirty="0"/>
              <a:t> the</a:t>
            </a:r>
            <a:r>
              <a:rPr lang="en-US" b="0" dirty="0"/>
              <a:t> talking map and review the slide] </a:t>
            </a:r>
          </a:p>
          <a:p>
            <a:endParaRPr lang="en-US"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4F261A8-F9F4-4092-8CDA-C09402BD5BDC}" type="slidenum">
              <a:rPr lang="en-US" smtClean="0"/>
              <a:t>13</a:t>
            </a:fld>
            <a:endParaRPr lang="en-US"/>
          </a:p>
        </p:txBody>
      </p:sp>
    </p:spTree>
    <p:extLst>
      <p:ext uri="{BB962C8B-B14F-4D97-AF65-F5344CB8AC3E}">
        <p14:creationId xmlns:p14="http://schemas.microsoft.com/office/powerpoint/2010/main" val="59221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baseline="0" dirty="0"/>
              <a:t>FACILITATOR NOTES</a:t>
            </a:r>
          </a:p>
          <a:p>
            <a:pPr defTabSz="914350">
              <a:defRPr/>
            </a:pPr>
            <a:endParaRPr lang="en-US" b="1" baseline="0" dirty="0"/>
          </a:p>
          <a:p>
            <a:pPr marL="0" marR="0" indent="0" algn="l" defTabSz="914350" rtl="0" eaLnBrk="1" fontAlgn="auto" latinLnBrk="0" hangingPunct="1">
              <a:lnSpc>
                <a:spcPct val="100000"/>
              </a:lnSpc>
              <a:spcBef>
                <a:spcPts val="0"/>
              </a:spcBef>
              <a:spcAft>
                <a:spcPts val="0"/>
              </a:spcAft>
              <a:buClrTx/>
              <a:buSzTx/>
              <a:buFontTx/>
              <a:buNone/>
              <a:tabLst/>
              <a:defRPr/>
            </a:pPr>
            <a:r>
              <a:rPr lang="en-US" b="0" baseline="0" dirty="0"/>
              <a:t>[Review VA surrogate hierarchy on the slide.  Emphasize that VA operates under federal law and policy, so this order of priority for surrogates applies across VA regardless of the state law where each facility is located.]</a:t>
            </a:r>
          </a:p>
          <a:p>
            <a:pPr marL="0" indent="0" defTabSz="914350">
              <a:buFontTx/>
              <a:buNone/>
              <a:defRPr/>
            </a:pPr>
            <a:endParaRPr lang="en-US" b="0" baseline="0" dirty="0"/>
          </a:p>
          <a:p>
            <a:pPr marL="0" indent="0" defTabSz="914350">
              <a:buFontTx/>
              <a:buNone/>
              <a:defRPr/>
            </a:pPr>
            <a:r>
              <a:rPr lang="en-US" b="0" baseline="0" dirty="0"/>
              <a:t>[Additional information]</a:t>
            </a:r>
          </a:p>
          <a:p>
            <a:pPr marL="171450" indent="-171450" defTabSz="914350">
              <a:buFont typeface="Arial" panose="020B0604020202020204" pitchFamily="34" charset="0"/>
              <a:buChar char="•"/>
              <a:defRPr/>
            </a:pPr>
            <a:r>
              <a:rPr lang="en-US" b="0" baseline="0" dirty="0"/>
              <a:t>Multiple people at the same level of the hierarchy – for example, multiple adult children – have equal standing as the patient’s surrogate.</a:t>
            </a:r>
            <a:endParaRPr lang="en-US" dirty="0"/>
          </a:p>
          <a:p>
            <a:endParaRPr lang="en-US" dirty="0"/>
          </a:p>
          <a:p>
            <a:endParaRPr lang="en-US" dirty="0"/>
          </a:p>
          <a:p>
            <a:endParaRPr lang="en-US" dirty="0"/>
          </a:p>
          <a:p>
            <a:r>
              <a:rPr lang="en-US" dirty="0"/>
              <a:t>[For your reference]</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a:t>
            </a:r>
            <a:r>
              <a:rPr lang="en-US" baseline="0" dirty="0"/>
              <a:t>See </a:t>
            </a:r>
            <a:r>
              <a:rPr lang="en-US" dirty="0"/>
              <a:t>VHA Handbook 1004.01 for information about surrogate selection, priority, and the surrogate’s role in health care decision</a:t>
            </a:r>
            <a:r>
              <a:rPr lang="en-US" baseline="0" dirty="0"/>
              <a:t> making.]</a:t>
            </a:r>
            <a:endParaRPr lang="en-US" dirty="0"/>
          </a:p>
          <a:p>
            <a:endParaRPr lang="en-US" dirty="0"/>
          </a:p>
        </p:txBody>
      </p:sp>
      <p:sp>
        <p:nvSpPr>
          <p:cNvPr id="4" name="Slide Number Placeholder 3"/>
          <p:cNvSpPr>
            <a:spLocks noGrp="1"/>
          </p:cNvSpPr>
          <p:nvPr>
            <p:ph type="sldNum" sz="quarter" idx="10"/>
          </p:nvPr>
        </p:nvSpPr>
        <p:spPr/>
        <p:txBody>
          <a:bodyPr/>
          <a:lstStyle/>
          <a:p>
            <a:fld id="{A4F261A8-F9F4-4092-8CDA-C09402BD5BDC}" type="slidenum">
              <a:rPr lang="en-US" smtClean="0"/>
              <a:t>14</a:t>
            </a:fld>
            <a:endParaRPr lang="en-US"/>
          </a:p>
        </p:txBody>
      </p:sp>
    </p:spTree>
    <p:extLst>
      <p:ext uri="{BB962C8B-B14F-4D97-AF65-F5344CB8AC3E}">
        <p14:creationId xmlns:p14="http://schemas.microsoft.com/office/powerpoint/2010/main" val="4712095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50">
              <a:defRPr/>
            </a:pPr>
            <a:r>
              <a:rPr lang="en-US" b="1" dirty="0"/>
              <a:t>FACILITATOR NOTES</a:t>
            </a:r>
          </a:p>
          <a:p>
            <a:pPr defTabSz="914350">
              <a:defRPr/>
            </a:pPr>
            <a:endParaRPr lang="en-US" dirty="0"/>
          </a:p>
          <a:p>
            <a:pPr defTabSz="914350">
              <a:defRPr/>
            </a:pPr>
            <a:r>
              <a:rPr lang="en-US" dirty="0"/>
              <a:t>Make sure the patient and family</a:t>
            </a:r>
            <a:r>
              <a:rPr lang="en-US" baseline="0" dirty="0"/>
              <a:t> members understand the role of the patient’s surrogate: to represent the patient after loss of decision-making capacity by helping the health care team understand what the </a:t>
            </a:r>
            <a:r>
              <a:rPr lang="en-US" b="1" baseline="0" dirty="0"/>
              <a:t>patient</a:t>
            </a:r>
            <a:r>
              <a:rPr lang="en-US" baseline="0" dirty="0"/>
              <a:t> would want.</a:t>
            </a:r>
          </a:p>
          <a:p>
            <a:pPr defTabSz="914350">
              <a:defRPr/>
            </a:pPr>
            <a:endParaRPr lang="en-US" baseline="0" dirty="0"/>
          </a:p>
          <a:p>
            <a:pPr defTabSz="914350">
              <a:defRPr/>
            </a:pPr>
            <a:r>
              <a:rPr lang="en-US" baseline="0" dirty="0"/>
              <a:t>[Review slide]</a:t>
            </a:r>
          </a:p>
          <a:p>
            <a:pPr defTabSz="914350">
              <a:defRPr/>
            </a:pPr>
            <a:endParaRPr lang="en-US" baseline="0" dirty="0"/>
          </a:p>
          <a:p>
            <a:pPr defTabSz="914350">
              <a:defRPr/>
            </a:pPr>
            <a:endParaRPr lang="en-US"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409304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talking with a patient about their surrogate. Write down the words the clinician says that you like.</a:t>
            </a:r>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16</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17</a:t>
            </a:fld>
            <a:endParaRPr lang="en-US"/>
          </a:p>
        </p:txBody>
      </p:sp>
    </p:spTree>
    <p:extLst>
      <p:ext uri="{BB962C8B-B14F-4D97-AF65-F5344CB8AC3E}">
        <p14:creationId xmlns:p14="http://schemas.microsoft.com/office/powerpoint/2010/main" val="767555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[Review the slide and refer to Step 3 in talking map] </a:t>
            </a:r>
          </a:p>
          <a:p>
            <a:endParaRPr lang="en-US" dirty="0"/>
          </a:p>
          <a:p>
            <a:pPr marL="0" indent="0">
              <a:buFontTx/>
              <a:buNone/>
            </a:pPr>
            <a:r>
              <a:rPr lang="en-US" b="0" baseline="0" dirty="0"/>
              <a:t>[If learners have questions about what they are responsible to KNOW and what they are responsible to TELL about the patient’s condition:]</a:t>
            </a:r>
          </a:p>
          <a:p>
            <a:pPr marL="628650" lvl="1" indent="-171450">
              <a:buFont typeface="Arial" panose="020B0604020202020204" pitchFamily="34" charset="0"/>
              <a:buChar char="•"/>
            </a:pPr>
            <a:r>
              <a:rPr lang="en-US" b="0" baseline="0" dirty="0"/>
              <a:t>At a minimum, know the patient’s diagnosis and recent medical history (e.g., hospitalizations)</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You are not responsible for delivering news about diagnosis and prognosis</a:t>
            </a:r>
          </a:p>
          <a:p>
            <a:pPr marL="628650" lvl="1"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If it is within your scope of practice (e.g., RNs), you may answer questions about the patient’s health condition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Questions outside of scope should be referred to the appropriate team member (e.g., practitioner)</a:t>
            </a:r>
            <a:endParaRPr lang="en-US" b="0" baseline="0" dirty="0"/>
          </a:p>
          <a:p>
            <a:endParaRPr lang="en-US" b="1"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A4F261A8-F9F4-4092-8CDA-C09402BD5BDC}" type="slidenum">
              <a:rPr lang="en-US" smtClean="0"/>
              <a:t>18</a:t>
            </a:fld>
            <a:endParaRPr lang="en-US"/>
          </a:p>
        </p:txBody>
      </p:sp>
    </p:spTree>
    <p:extLst>
      <p:ext uri="{BB962C8B-B14F-4D97-AF65-F5344CB8AC3E}">
        <p14:creationId xmlns:p14="http://schemas.microsoft.com/office/powerpoint/2010/main" val="5629145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assessing a patient’s understanding of their health.  Write down the words the clinician says that you like.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19</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20</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[Review the slide and refer to Step 4 in talking map]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[Additional information]</a:t>
            </a:r>
          </a:p>
          <a:p>
            <a:pPr marL="171450" indent="-171450">
              <a:buFont typeface="Arial" panose="020B0604020202020204" pitchFamily="34" charset="0"/>
              <a:buChar char="•"/>
            </a:pPr>
            <a:r>
              <a:rPr lang="en-US" b="0" baseline="0" dirty="0"/>
              <a:t>In this section, it’s important to thoroughly explore the patient’s responses</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Patients may initially respond with a superficial answer– additional exploration will elicit deeper responses (i.e. “Tell me more” or “what else?”)</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dirty="0"/>
              <a:t>Ask about fears and concerns if those were not </a:t>
            </a:r>
            <a:r>
              <a:rPr lang="en-US" baseline="0" dirty="0"/>
              <a:t>already discussed earlier in the conversation</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The patient may say, “I just don’t want to be in any pain,” or “I’m worried my family won’t be around.”  </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Exploring statements like this will assist in clarifying what is really important to the patient. </a:t>
            </a:r>
          </a:p>
          <a:p>
            <a:pPr marL="0" indent="0">
              <a:buFontTx/>
              <a:buNone/>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21</a:t>
            </a:fld>
            <a:endParaRPr lang="en-US"/>
          </a:p>
        </p:txBody>
      </p:sp>
    </p:spTree>
    <p:extLst>
      <p:ext uri="{BB962C8B-B14F-4D97-AF65-F5344CB8AC3E}">
        <p14:creationId xmlns:p14="http://schemas.microsoft.com/office/powerpoint/2010/main" val="3514916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  </a:t>
            </a:r>
            <a:endParaRPr lang="en-US" b="1" i="1" dirty="0"/>
          </a:p>
          <a:p>
            <a:endParaRPr lang="en-US" b="0" dirty="0"/>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During times of serious illness, there is constant change with little control and a lot of stress– people will tend to rely on their core beliefs and values</a:t>
            </a:r>
          </a:p>
          <a:p>
            <a:pPr marL="171441" marR="0" indent="-171441"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These can influence a patient’s goals, decision-making strategies, and interaction with the health care system. </a:t>
            </a:r>
          </a:p>
          <a:p>
            <a:pPr marL="171441" indent="-171441">
              <a:buFont typeface="Arial" panose="020B0604020202020204" pitchFamily="34" charset="0"/>
              <a:buChar char="•"/>
            </a:pPr>
            <a:r>
              <a:rPr lang="en-US" b="0" baseline="0" dirty="0"/>
              <a:t>Individuals may not identify with the collective characteristics of their culture; don’t make assumptions. </a:t>
            </a:r>
          </a:p>
          <a:p>
            <a:pPr marL="171441" indent="-171441">
              <a:buFont typeface="Arial" panose="020B0604020202020204" pitchFamily="34" charset="0"/>
              <a:buChar char="•"/>
            </a:pPr>
            <a:r>
              <a:rPr lang="en-US" b="0" baseline="0" dirty="0"/>
              <a:t>Use communication skills to explore beliefs/cultural preferences with every patient. </a:t>
            </a:r>
          </a:p>
          <a:p>
            <a:pPr marL="171441" indent="-171441">
              <a:buFont typeface="Arial" panose="020B0604020202020204" pitchFamily="34" charset="0"/>
              <a:buChar char="•"/>
            </a:pPr>
            <a:endParaRPr lang="en-US" b="0" dirty="0"/>
          </a:p>
          <a:p>
            <a:r>
              <a:rPr lang="en-US" b="0" baseline="0" dirty="0"/>
              <a:t>[Review slide:]</a:t>
            </a:r>
          </a:p>
          <a:p>
            <a:pPr marL="171450" indent="-171450">
              <a:buFont typeface="Arial" panose="020B0604020202020204" pitchFamily="34" charset="0"/>
              <a:buChar char="•"/>
            </a:pPr>
            <a:r>
              <a:rPr lang="en-US" b="1" baseline="0" dirty="0"/>
              <a:t>Family roles </a:t>
            </a:r>
            <a:r>
              <a:rPr lang="en-US" b="0" baseline="0" dirty="0"/>
              <a:t>may affect decision-making; it may be preferred that someone other than the patient makes decisions – important to identify</a:t>
            </a:r>
          </a:p>
          <a:p>
            <a:pPr marL="171450" indent="-171450">
              <a:buFont typeface="Arial" panose="020B0604020202020204" pitchFamily="34" charset="0"/>
              <a:buChar char="•"/>
            </a:pPr>
            <a:endParaRPr lang="en-US" b="1" baseline="0" dirty="0"/>
          </a:p>
          <a:p>
            <a:pPr marL="171450" indent="-171450">
              <a:buFont typeface="Arial" panose="020B0604020202020204" pitchFamily="34" charset="0"/>
              <a:buChar char="•"/>
            </a:pPr>
            <a:r>
              <a:rPr lang="en-US" b="1" baseline="0" dirty="0"/>
              <a:t>Communication</a:t>
            </a:r>
            <a:r>
              <a:rPr lang="en-US" b="0" baseline="0" dirty="0"/>
              <a:t>, specifically the meanings of words/phrases are important to explore, as they may vary</a:t>
            </a:r>
          </a:p>
          <a:p>
            <a:pPr marL="171450" indent="-171450">
              <a:buFont typeface="Arial" panose="020B0604020202020204" pitchFamily="34" charset="0"/>
              <a:buChar char="•"/>
            </a:pPr>
            <a:endParaRPr lang="en-US" b="1" baseline="0" dirty="0"/>
          </a:p>
          <a:p>
            <a:pPr marL="171450" indent="-171450">
              <a:buFont typeface="Arial" panose="020B0604020202020204" pitchFamily="34" charset="0"/>
              <a:buChar char="•"/>
            </a:pPr>
            <a:r>
              <a:rPr lang="en-US" b="1" baseline="0" dirty="0"/>
              <a:t>Beliefs</a:t>
            </a:r>
            <a:r>
              <a:rPr lang="en-US" b="0" baseline="0" dirty="0"/>
              <a:t> affect decision-making rationale</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Be mindful of the </a:t>
            </a:r>
            <a:r>
              <a:rPr lang="en-US" b="1" baseline="0" dirty="0"/>
              <a:t>historical context </a:t>
            </a:r>
            <a:r>
              <a:rPr lang="en-US" b="0" baseline="0" dirty="0"/>
              <a:t>of health care; some groups were denied health care or discriminated against for many years which may affect the discussion and the patient’s decisions</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The patient’s </a:t>
            </a:r>
            <a:r>
              <a:rPr lang="en-US" b="1" baseline="0" dirty="0"/>
              <a:t>relationship with health care and clinicians</a:t>
            </a:r>
            <a:r>
              <a:rPr lang="en-US" b="0" baseline="0" dirty="0"/>
              <a:t> may be affected by a person’s beliefs; for example, a person may value the authority of medical team/provider and want to follow/honor whatever is recommended; some Veterans may value following orders</a:t>
            </a:r>
          </a:p>
          <a:p>
            <a:endParaRPr lang="en-US" b="0" baseline="0" dirty="0"/>
          </a:p>
          <a:p>
            <a:pPr marL="0" indent="0">
              <a:buFont typeface="Arial" panose="020B0604020202020204" pitchFamily="34" charset="0"/>
              <a:buNone/>
            </a:pPr>
            <a:r>
              <a:rPr lang="en-US" b="0" baseline="0" dirty="0"/>
              <a:t>[Optional discussion question]</a:t>
            </a:r>
          </a:p>
          <a:p>
            <a:pPr marL="0" indent="0">
              <a:buFont typeface="Arial" panose="020B0604020202020204" pitchFamily="34" charset="0"/>
              <a:buNone/>
            </a:pPr>
            <a:r>
              <a:rPr lang="en-US" b="0" baseline="0" dirty="0"/>
              <a:t>What experiences have you had with patients when beliefs or cultural preferences were prominent to their plan of care?</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dirty="0"/>
              <a:t>[For your reference]</a:t>
            </a:r>
          </a:p>
          <a:p>
            <a:pPr marL="0" indent="0">
              <a:buFont typeface="Arial" panose="020B0604020202020204" pitchFamily="34" charset="0"/>
              <a:buNone/>
            </a:pPr>
            <a:r>
              <a:rPr lang="en-US" dirty="0"/>
              <a:t>Thomas, ND. The Importance of Culture throughout All of Life and Beyond. </a:t>
            </a:r>
            <a:r>
              <a:rPr lang="en-US" i="1" dirty="0"/>
              <a:t>Holistic Nursing Practice </a:t>
            </a:r>
            <a:r>
              <a:rPr lang="en-US" i="0" dirty="0"/>
              <a:t>2001:15;</a:t>
            </a:r>
            <a:r>
              <a:rPr lang="en-US" dirty="0"/>
              <a:t>40-46. </a:t>
            </a:r>
            <a:endParaRPr lang="en-US" b="1" dirty="0"/>
          </a:p>
        </p:txBody>
      </p:sp>
      <p:sp>
        <p:nvSpPr>
          <p:cNvPr id="4" name="Slide Number Placeholder 3"/>
          <p:cNvSpPr>
            <a:spLocks noGrp="1"/>
          </p:cNvSpPr>
          <p:nvPr>
            <p:ph type="sldNum" sz="quarter" idx="10"/>
          </p:nvPr>
        </p:nvSpPr>
        <p:spPr/>
        <p:txBody>
          <a:bodyPr/>
          <a:lstStyle/>
          <a:p>
            <a:fld id="{2406DCD9-46A9-4EBE-962F-941E0350CE94}" type="slidenum">
              <a:rPr lang="en-US" smtClean="0"/>
              <a:t>22</a:t>
            </a:fld>
            <a:endParaRPr lang="en-US"/>
          </a:p>
        </p:txBody>
      </p:sp>
    </p:spTree>
    <p:extLst>
      <p:ext uri="{BB962C8B-B14F-4D97-AF65-F5344CB8AC3E}">
        <p14:creationId xmlns:p14="http://schemas.microsoft.com/office/powerpoint/2010/main" val="15702560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rPr>
              <a:t>Goals are the </a:t>
            </a:r>
            <a:r>
              <a:rPr lang="en-US" sz="1200" i="1" dirty="0">
                <a:solidFill>
                  <a:schemeClr val="tx1"/>
                </a:solidFill>
              </a:rPr>
              <a:t>destination</a:t>
            </a:r>
            <a:r>
              <a:rPr lang="en-US" sz="1200" dirty="0">
                <a:solidFill>
                  <a:schemeClr val="tx1"/>
                </a:solidFill>
              </a:rPr>
              <a:t>, medical care is the </a:t>
            </a:r>
            <a:r>
              <a:rPr lang="en-US" sz="1200" i="1" dirty="0">
                <a:solidFill>
                  <a:schemeClr val="tx1"/>
                </a:solidFill>
              </a:rPr>
              <a:t>route</a:t>
            </a:r>
            <a:r>
              <a:rPr lang="en-US" sz="1200" dirty="0">
                <a:solidFill>
                  <a:schemeClr val="tx1"/>
                </a:solidFill>
              </a:rPr>
              <a:t>.  When traveling, you can’t pick a route before knowing the destination, and the same applies for medical care–</a:t>
            </a:r>
            <a:r>
              <a:rPr lang="en-US" sz="1200" baseline="0" dirty="0">
                <a:solidFill>
                  <a:schemeClr val="tx1"/>
                </a:solidFill>
              </a:rPr>
              <a:t> t</a:t>
            </a:r>
            <a:r>
              <a:rPr lang="en-US" sz="1200" dirty="0">
                <a:solidFill>
                  <a:schemeClr val="tx1"/>
                </a:solidFill>
              </a:rPr>
              <a:t>reatment decisions cannot be made until underlying goals and values are explored.</a:t>
            </a:r>
          </a:p>
          <a:p>
            <a:endParaRPr lang="en-US" sz="1200" b="0" dirty="0">
              <a:solidFill>
                <a:schemeClr val="tx1"/>
              </a:solidFill>
            </a:endParaRPr>
          </a:p>
          <a:p>
            <a:pPr marL="171450" indent="-171450">
              <a:buFont typeface="Arial" panose="020B0604020202020204" pitchFamily="34" charset="0"/>
              <a:buChar char="•"/>
            </a:pPr>
            <a:r>
              <a:rPr lang="en-US" sz="1200" b="0" baseline="0" dirty="0">
                <a:solidFill>
                  <a:schemeClr val="tx1"/>
                </a:solidFill>
              </a:rPr>
              <a:t>Start with a broad question about values:  “What’s important to you in your day-to-day life?”  “What else?”</a:t>
            </a:r>
          </a:p>
          <a:p>
            <a:pPr marL="171450" indent="-171450">
              <a:buFont typeface="Arial" panose="020B0604020202020204" pitchFamily="34" charset="0"/>
              <a:buChar char="•"/>
            </a:pPr>
            <a:endParaRPr lang="en-US" sz="1200" b="0" baseline="0" dirty="0">
              <a:solidFill>
                <a:schemeClr val="tx1"/>
              </a:solidFill>
            </a:endParaRPr>
          </a:p>
          <a:p>
            <a:pPr marL="171450" lvl="0" indent="-171450">
              <a:buFont typeface="Arial" panose="020B0604020202020204" pitchFamily="34" charset="0"/>
              <a:buChar char="•"/>
            </a:pPr>
            <a:r>
              <a:rPr lang="en-US" sz="1200" dirty="0">
                <a:solidFill>
                  <a:schemeClr val="tx1"/>
                </a:solidFill>
              </a:rPr>
              <a:t>Then ask about health</a:t>
            </a:r>
            <a:r>
              <a:rPr lang="en-US" sz="1200" baseline="0" dirty="0">
                <a:solidFill>
                  <a:schemeClr val="tx1"/>
                </a:solidFill>
              </a:rPr>
              <a:t> care goals:  “What do you hope for with your medical care?”</a:t>
            </a:r>
          </a:p>
          <a:p>
            <a:pPr marL="628650" lvl="1" indent="-171450">
              <a:buFont typeface="Arial" panose="020B0604020202020204" pitchFamily="34" charset="0"/>
              <a:buChar char="•"/>
            </a:pPr>
            <a:r>
              <a:rPr lang="en-US" sz="1200" b="0" baseline="0" dirty="0">
                <a:solidFill>
                  <a:schemeClr val="tx1"/>
                </a:solidFill>
              </a:rPr>
              <a:t>What are some examples of patients’ goals? [REMINDER:  demonstrate communication skills while facilitating.]</a:t>
            </a:r>
          </a:p>
          <a:p>
            <a:pPr marL="171450" lvl="0" indent="-171450">
              <a:buFont typeface="Arial" panose="020B0604020202020204" pitchFamily="34" charset="0"/>
              <a:buChar char="•"/>
            </a:pPr>
            <a:endParaRPr lang="en-US" sz="1200" dirty="0">
              <a:solidFill>
                <a:schemeClr val="tx1"/>
              </a:solidFill>
            </a:endParaRPr>
          </a:p>
          <a:p>
            <a:pPr marL="171450" lvl="0" indent="-171450">
              <a:buFont typeface="Arial" panose="020B0604020202020204" pitchFamily="34" charset="0"/>
              <a:buChar char="•"/>
            </a:pPr>
            <a:r>
              <a:rPr lang="en-US" sz="1200" baseline="0" dirty="0">
                <a:solidFill>
                  <a:schemeClr val="tx1"/>
                </a:solidFill>
              </a:rPr>
              <a:t>Ask what the patient worries about, or what they want to avoid as their illness progresses:  “Is there anything you’re worried about as you think about the future with your illness?”  </a:t>
            </a:r>
          </a:p>
          <a:p>
            <a:pPr marL="628650" lvl="1" indent="-171450">
              <a:buFont typeface="Arial" panose="020B0604020202020204" pitchFamily="34" charset="0"/>
              <a:buChar char="•"/>
            </a:pPr>
            <a:r>
              <a:rPr lang="en-US" sz="1200" baseline="0" dirty="0">
                <a:solidFill>
                  <a:schemeClr val="tx1"/>
                </a:solidFill>
              </a:rPr>
              <a:t>Use reflective statements in response to fears.</a:t>
            </a:r>
          </a:p>
          <a:p>
            <a:pPr marL="628650" lvl="1" indent="-171450">
              <a:buFont typeface="Arial" panose="020B0604020202020204" pitchFamily="34" charset="0"/>
              <a:buChar char="•"/>
            </a:pPr>
            <a:endParaRPr lang="en-US" sz="1200" baseline="0" dirty="0">
              <a:solidFill>
                <a:schemeClr val="tx1"/>
              </a:solidFill>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solidFill>
                  <a:schemeClr val="tx1"/>
                </a:solidFill>
              </a:rPr>
              <a:t>[Ask learners:] How would you respond if the patient said, </a:t>
            </a:r>
            <a:r>
              <a:rPr lang="en-US" sz="1200" b="0" baseline="0" dirty="0">
                <a:solidFill>
                  <a:schemeClr val="tx1"/>
                </a:solidFill>
              </a:rPr>
              <a:t>“I’m scared that I’ll get so out of breath that I’ll die”? [Continue asking until you hear a reflective statement.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baseline="0" dirty="0">
              <a:solidFill>
                <a:schemeClr val="tx1"/>
              </a:solidFill>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chemeClr val="tx1"/>
                </a:solidFill>
              </a:rPr>
              <a:t>[Ask learners:] Why is it important to use strong communication skills when responding to fears?</a:t>
            </a:r>
            <a:endParaRPr lang="en-US" sz="1200" b="1" dirty="0">
              <a:solidFill>
                <a:schemeClr val="tx1"/>
              </a:solidFill>
            </a:endParaRPr>
          </a:p>
          <a:p>
            <a:pPr marL="0" lvl="0" indent="0">
              <a:buFont typeface="Arial" panose="020B0604020202020204" pitchFamily="34" charset="0"/>
              <a:buNone/>
            </a:pPr>
            <a:endParaRPr lang="en-US" sz="1200" dirty="0">
              <a:solidFill>
                <a:schemeClr val="tx1"/>
              </a:solidFill>
            </a:endParaRPr>
          </a:p>
          <a:p>
            <a:pPr marL="171450" lvl="0" indent="-171450">
              <a:buFont typeface="Arial" panose="020B0604020202020204" pitchFamily="34" charset="0"/>
              <a:buChar char="•"/>
            </a:pPr>
            <a:r>
              <a:rPr lang="en-US" sz="1200" dirty="0">
                <a:solidFill>
                  <a:schemeClr val="tx1"/>
                </a:solidFill>
              </a:rPr>
              <a:t>Explore to learn more, or clarify the </a:t>
            </a:r>
            <a:r>
              <a:rPr lang="en-US" sz="1200" baseline="0" dirty="0">
                <a:solidFill>
                  <a:schemeClr val="tx1"/>
                </a:solidFill>
              </a:rPr>
              <a:t>meaning of </a:t>
            </a:r>
            <a:r>
              <a:rPr lang="en-US" sz="1200" dirty="0">
                <a:solidFill>
                  <a:schemeClr val="tx1"/>
                </a:solidFill>
              </a:rPr>
              <a:t>words</a:t>
            </a:r>
            <a:r>
              <a:rPr lang="en-US" sz="1200" baseline="0" dirty="0">
                <a:solidFill>
                  <a:schemeClr val="tx1"/>
                </a:solidFill>
              </a:rPr>
              <a:t> or </a:t>
            </a:r>
            <a:r>
              <a:rPr lang="en-US" sz="1200" dirty="0">
                <a:solidFill>
                  <a:schemeClr val="tx1"/>
                </a:solidFill>
              </a:rPr>
              <a:t>phrases that could be interpreted indifferent ways.</a:t>
            </a:r>
            <a:r>
              <a:rPr lang="en-US" sz="1200" baseline="0" dirty="0">
                <a:solidFill>
                  <a:schemeClr val="tx1"/>
                </a:solidFill>
              </a:rPr>
              <a:t>  “You mentioned quality of life; tell me what that means to you.”</a:t>
            </a:r>
            <a:endParaRPr lang="en-US" sz="1200" dirty="0">
              <a:solidFill>
                <a:schemeClr val="tx1"/>
              </a:solidFill>
            </a:endParaRPr>
          </a:p>
          <a:p>
            <a:pPr marL="0" indent="0">
              <a:buFont typeface="Arial" panose="020B0604020202020204" pitchFamily="34" charset="0"/>
              <a:buNone/>
            </a:pPr>
            <a:endParaRPr lang="en-US" sz="1200" b="1" dirty="0">
              <a:solidFill>
                <a:schemeClr val="tx1"/>
              </a:solidFill>
            </a:endParaRPr>
          </a:p>
        </p:txBody>
      </p:sp>
      <p:sp>
        <p:nvSpPr>
          <p:cNvPr id="4" name="Slide Number Placeholder 3"/>
          <p:cNvSpPr>
            <a:spLocks noGrp="1"/>
          </p:cNvSpPr>
          <p:nvPr>
            <p:ph type="sldNum" sz="quarter" idx="10"/>
          </p:nvPr>
        </p:nvSpPr>
        <p:spPr/>
        <p:txBody>
          <a:bodyPr/>
          <a:lstStyle/>
          <a:p>
            <a:fld id="{A4F261A8-F9F4-4092-8CDA-C09402BD5BDC}" type="slidenum">
              <a:rPr lang="en-US" smtClean="0"/>
              <a:t>23</a:t>
            </a:fld>
            <a:endParaRPr lang="en-US"/>
          </a:p>
        </p:txBody>
      </p:sp>
    </p:spTree>
    <p:extLst>
      <p:ext uri="{BB962C8B-B14F-4D97-AF65-F5344CB8AC3E}">
        <p14:creationId xmlns:p14="http://schemas.microsoft.com/office/powerpoint/2010/main" val="23955838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[Review</a:t>
            </a:r>
            <a:r>
              <a:rPr lang="en-US" baseline="0" dirty="0"/>
              <a:t> the slide]</a:t>
            </a:r>
            <a:r>
              <a:rPr lang="en-US" dirty="0"/>
              <a:t>  </a:t>
            </a:r>
          </a:p>
          <a:p>
            <a:pPr marL="0" indent="0">
              <a:buNone/>
            </a:pPr>
            <a:endParaRPr lang="en-US" dirty="0"/>
          </a:p>
          <a:p>
            <a:pPr marL="171450" indent="-171450">
              <a:buFont typeface="Arial" panose="020B0604020202020204" pitchFamily="34" charset="0"/>
              <a:buChar char="•"/>
            </a:pPr>
            <a:r>
              <a:rPr lang="en-US" b="0" baseline="0" dirty="0"/>
              <a:t>A summary is a set of reflections gathered together and presented to the patient.  It often ends with a question checking for accuracy.</a:t>
            </a: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summary will help clarify what would be most helpful to discuss next.</a:t>
            </a:r>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24</a:t>
            </a:fld>
            <a:endParaRPr lang="en-US"/>
          </a:p>
        </p:txBody>
      </p:sp>
    </p:spTree>
    <p:extLst>
      <p:ext uri="{BB962C8B-B14F-4D97-AF65-F5344CB8AC3E}">
        <p14:creationId xmlns:p14="http://schemas.microsoft.com/office/powerpoint/2010/main" val="316729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eliciting goals and values with a patient.  Write down the words the clinician says that you like.</a:t>
            </a:r>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25</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[Ask learners:]  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26</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0" dirty="0"/>
          </a:p>
          <a:p>
            <a:r>
              <a:rPr lang="en-US" b="0" dirty="0"/>
              <a:t>Now</a:t>
            </a:r>
            <a:r>
              <a:rPr lang="en-US" b="0" baseline="0" dirty="0"/>
              <a:t> we’re going to practice!</a:t>
            </a:r>
            <a:endParaRPr lang="en-US" b="1" dirty="0"/>
          </a:p>
        </p:txBody>
      </p:sp>
      <p:sp>
        <p:nvSpPr>
          <p:cNvPr id="4" name="Slide Number Placeholder 3"/>
          <p:cNvSpPr>
            <a:spLocks noGrp="1"/>
          </p:cNvSpPr>
          <p:nvPr>
            <p:ph type="sldNum" sz="quarter" idx="10"/>
          </p:nvPr>
        </p:nvSpPr>
        <p:spPr/>
        <p:txBody>
          <a:bodyPr/>
          <a:lstStyle/>
          <a:p>
            <a:fld id="{EB2FD098-E2B0-4152-BC7C-7CF37910ECFA}" type="slidenum">
              <a:rPr lang="en-US" smtClean="0"/>
              <a:t>27</a:t>
            </a:fld>
            <a:endParaRPr lang="en-US"/>
          </a:p>
        </p:txBody>
      </p:sp>
    </p:spTree>
    <p:extLst>
      <p:ext uri="{BB962C8B-B14F-4D97-AF65-F5344CB8AC3E}">
        <p14:creationId xmlns:p14="http://schemas.microsoft.com/office/powerpoint/2010/main" val="3171958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dirty="0"/>
              <a:t>[Before giving instructions for the practice exercise, review the feedback model].</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At the end of each practice exercise, take time to self-reflect using the questions on the slide. Then your partner will provide feedback, using the same questions. [Read questions on the slide]</a:t>
            </a: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4B2931A4-DE08-4BAA-B781-B0C8B90AF06F}" type="slidenum">
              <a:rPr lang="en-US" smtClean="0">
                <a:solidFill>
                  <a:prstClr val="black"/>
                </a:solidFill>
              </a:rPr>
              <a:pPr/>
              <a:t>28</a:t>
            </a:fld>
            <a:endParaRPr lang="en-US">
              <a:solidFill>
                <a:prstClr val="black"/>
              </a:solidFill>
            </a:endParaRPr>
          </a:p>
        </p:txBody>
      </p:sp>
    </p:spTree>
    <p:extLst>
      <p:ext uri="{BB962C8B-B14F-4D97-AF65-F5344CB8AC3E}">
        <p14:creationId xmlns:p14="http://schemas.microsoft.com/office/powerpoint/2010/main" val="18884637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aseline="0" dirty="0"/>
          </a:p>
          <a:p>
            <a:r>
              <a:rPr lang="en-US" baseline="0" dirty="0"/>
              <a:t>Take out your Talking Map from Part 2 and the Communication Skills Review Guide from Part 1. [Give learners time to locate the handouts.]</a:t>
            </a:r>
          </a:p>
          <a:p>
            <a:endParaRPr lang="en-US" baseline="0" dirty="0"/>
          </a:p>
          <a:p>
            <a:r>
              <a:rPr lang="en-US" baseline="0" dirty="0"/>
              <a:t>[Review the instructions for the practice exercise on the slide]</a:t>
            </a:r>
          </a:p>
          <a:p>
            <a:pPr marL="0" indent="0">
              <a:buFontTx/>
              <a:buNone/>
            </a:pPr>
            <a:endParaRPr lang="en-US" baseline="0" dirty="0"/>
          </a:p>
          <a:p>
            <a:pPr marL="0" indent="0">
              <a:buFontTx/>
              <a:buNone/>
            </a:pPr>
            <a:r>
              <a:rPr lang="en-US" baseline="0" dirty="0"/>
              <a:t>Clinicians, use the talking map closely.</a:t>
            </a:r>
          </a:p>
          <a:p>
            <a:pPr marL="0" indent="0">
              <a:buFontTx/>
              <a:buNone/>
            </a:pPr>
            <a:endParaRPr lang="en-US" baseline="0" dirty="0"/>
          </a:p>
          <a:p>
            <a:pPr marL="0" indent="0">
              <a:buFontTx/>
              <a:buNone/>
            </a:pPr>
            <a:r>
              <a:rPr lang="en-US" baseline="0" dirty="0"/>
              <a:t>Patients, it’s up to you to determine the characteristics of the patient you will play.  Remember, you are NOT role-playing the most difficult patient you have ever encountered.</a:t>
            </a:r>
          </a:p>
          <a:p>
            <a:pPr marL="0" indent="0">
              <a:buFontTx/>
              <a:buNone/>
            </a:pPr>
            <a:endParaRPr lang="en-US" baseline="0" dirty="0"/>
          </a:p>
          <a:p>
            <a:pPr marL="0" indent="0">
              <a:buFontTx/>
              <a:buNone/>
            </a:pPr>
            <a:r>
              <a:rPr lang="en-US" baseline="0" dirty="0"/>
              <a:t>[During the exercise, put the previous slide on the screen to remind learners about how to self-reflect and provide feedback.]</a:t>
            </a:r>
          </a:p>
          <a:p>
            <a:endParaRPr lang="en-US" baseline="0" dirty="0"/>
          </a:p>
        </p:txBody>
      </p:sp>
      <p:sp>
        <p:nvSpPr>
          <p:cNvPr id="4" name="Slide Number Placeholder 3"/>
          <p:cNvSpPr>
            <a:spLocks noGrp="1"/>
          </p:cNvSpPr>
          <p:nvPr>
            <p:ph type="sldNum" sz="quarter" idx="10"/>
          </p:nvPr>
        </p:nvSpPr>
        <p:spPr/>
        <p:txBody>
          <a:bodyPr/>
          <a:lstStyle/>
          <a:p>
            <a:fld id="{A4F261A8-F9F4-4092-8CDA-C09402BD5BDC}" type="slidenum">
              <a:rPr lang="en-US">
                <a:solidFill>
                  <a:prstClr val="black"/>
                </a:solidFill>
              </a:rPr>
              <a:pPr/>
              <a:t>29</a:t>
            </a:fld>
            <a:endParaRPr lang="en-US">
              <a:solidFill>
                <a:prstClr val="black"/>
              </a:solidFill>
            </a:endParaRPr>
          </a:p>
        </p:txBody>
      </p:sp>
    </p:spTree>
    <p:extLst>
      <p:ext uri="{BB962C8B-B14F-4D97-AF65-F5344CB8AC3E}">
        <p14:creationId xmlns:p14="http://schemas.microsoft.com/office/powerpoint/2010/main" val="32035062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debrief with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30</a:t>
            </a:fld>
            <a:endParaRPr lang="en-US"/>
          </a:p>
        </p:txBody>
      </p:sp>
    </p:spTree>
    <p:extLst>
      <p:ext uri="{BB962C8B-B14F-4D97-AF65-F5344CB8AC3E}">
        <p14:creationId xmlns:p14="http://schemas.microsoft.com/office/powerpoint/2010/main" val="30764316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 take a few minutes and reflect</a:t>
            </a:r>
            <a:r>
              <a:rPr lang="en-US" baseline="0" dirty="0"/>
              <a:t> on what we’ve covered so far.</a:t>
            </a:r>
          </a:p>
          <a:p>
            <a:endParaRPr lang="en-US" baseline="0" dirty="0"/>
          </a:p>
          <a:p>
            <a:r>
              <a:rPr lang="en-US" dirty="0"/>
              <a:t>[Ask</a:t>
            </a:r>
            <a:r>
              <a:rPr lang="en-US" baseline="0" dirty="0"/>
              <a:t> learners to write about each of these questions for 1-2 minutes. Then lead a brief group discussion by asking people to volunteer something they wrote in response to these questions.]</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31</a:t>
            </a:fld>
            <a:endParaRPr lang="en-US"/>
          </a:p>
        </p:txBody>
      </p:sp>
    </p:spTree>
    <p:extLst>
      <p:ext uri="{BB962C8B-B14F-4D97-AF65-F5344CB8AC3E}">
        <p14:creationId xmlns:p14="http://schemas.microsoft.com/office/powerpoint/2010/main" val="345606331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r>
              <a:rPr lang="en-US" b="0" baseline="0" dirty="0"/>
              <a:t>[Prior to beginning the training session, move this slide if you plan to take a break at a different time.]</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32</a:t>
            </a:fld>
            <a:endParaRPr lang="en-US"/>
          </a:p>
        </p:txBody>
      </p:sp>
    </p:spTree>
    <p:extLst>
      <p:ext uri="{BB962C8B-B14F-4D97-AF65-F5344CB8AC3E}">
        <p14:creationId xmlns:p14="http://schemas.microsoft.com/office/powerpoint/2010/main" val="1686209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[Briefly re-orient</a:t>
            </a:r>
            <a:r>
              <a:rPr lang="en-US" b="0" baseline="0" dirty="0"/>
              <a:t> learners to the steps in the talking map.]</a:t>
            </a:r>
          </a:p>
          <a:p>
            <a:endParaRPr lang="en-US" b="0" baseline="0" dirty="0"/>
          </a:p>
          <a:p>
            <a:pPr marL="171450" indent="-171450">
              <a:buFont typeface="Arial" panose="020B0604020202020204" pitchFamily="34" charset="0"/>
              <a:buChar char="•"/>
            </a:pPr>
            <a:r>
              <a:rPr lang="en-US" b="0" baseline="0" dirty="0"/>
              <a:t>We have reviewed Steps 1 through 4. After Step 4, the clinician provides a summary of the discussion so far.  This guides the discussion in Step 5.</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Step 5 is about providing information and exploring the patient’s questions about services and life-sustaining treatments that may help support the patient’s goals.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1450" indent="-171450">
              <a:buFont typeface="Arial" panose="020B0604020202020204" pitchFamily="34" charset="0"/>
              <a:buChar char="•"/>
            </a:pPr>
            <a:r>
              <a:rPr lang="en-US" dirty="0"/>
              <a:t>I</a:t>
            </a:r>
            <a:r>
              <a:rPr lang="en-US" baseline="0" dirty="0"/>
              <a:t>f the patient is overwhelmed or tired, or if your time is limited, after Step 4 may be a good place to stop and arrange follow-up .</a:t>
            </a:r>
            <a:endParaRPr lang="en-US" dirty="0"/>
          </a:p>
          <a:p>
            <a:pPr marL="171450" indent="-171450">
              <a:buFont typeface="Arial" panose="020B0604020202020204" pitchFamily="34" charset="0"/>
              <a:buChar char="•"/>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33</a:t>
            </a:fld>
            <a:endParaRPr lang="en-US"/>
          </a:p>
        </p:txBody>
      </p:sp>
    </p:spTree>
    <p:extLst>
      <p:ext uri="{BB962C8B-B14F-4D97-AF65-F5344CB8AC3E}">
        <p14:creationId xmlns:p14="http://schemas.microsoft.com/office/powerpoint/2010/main" val="4952934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sz="1200" dirty="0">
                <a:solidFill>
                  <a:schemeClr val="tx1"/>
                </a:solidFill>
              </a:rPr>
              <a:t>Here are some guidelines</a:t>
            </a:r>
            <a:r>
              <a:rPr lang="en-US" sz="1200" baseline="0" dirty="0">
                <a:solidFill>
                  <a:schemeClr val="tx1"/>
                </a:solidFill>
              </a:rPr>
              <a:t> for discussing services and life-sustaining treatments.</a:t>
            </a:r>
          </a:p>
          <a:p>
            <a:pPr marL="0" indent="0">
              <a:buFont typeface="Arial" panose="020B0604020202020204" pitchFamily="34" charset="0"/>
              <a:buNone/>
            </a:pPr>
            <a:endParaRPr lang="en-US" sz="1200" dirty="0">
              <a:solidFill>
                <a:schemeClr val="tx1"/>
              </a:solidFill>
            </a:endParaRPr>
          </a:p>
          <a:p>
            <a:pPr marL="171450" indent="-171450">
              <a:buFont typeface="Arial" panose="020B0604020202020204" pitchFamily="34" charset="0"/>
              <a:buChar char="•"/>
            </a:pPr>
            <a:r>
              <a:rPr lang="en-US" sz="1200" dirty="0">
                <a:solidFill>
                  <a:schemeClr val="tx1"/>
                </a:solidFill>
              </a:rPr>
              <a:t>Discussions about services and treatments should be guided by the patient’s values</a:t>
            </a:r>
            <a:r>
              <a:rPr lang="en-US" sz="1200" baseline="0" dirty="0">
                <a:solidFill>
                  <a:schemeClr val="tx1"/>
                </a:solidFill>
              </a:rPr>
              <a:t> and goals – elicited earlier in the conversation.</a:t>
            </a:r>
          </a:p>
          <a:p>
            <a:pPr marL="171450" indent="-171450">
              <a:buFont typeface="Arial" panose="020B0604020202020204" pitchFamily="34" charset="0"/>
              <a:buChar char="•"/>
            </a:pPr>
            <a:endParaRPr lang="en-US" sz="1200" baseline="0" dirty="0">
              <a:solidFill>
                <a:schemeClr val="tx1"/>
              </a:solidFill>
            </a:endParaRPr>
          </a:p>
          <a:p>
            <a:pPr marL="171450" indent="-171450">
              <a:buFont typeface="Arial" panose="020B0604020202020204" pitchFamily="34" charset="0"/>
              <a:buChar char="•"/>
            </a:pPr>
            <a:r>
              <a:rPr lang="en-US" sz="1200" baseline="0" dirty="0">
                <a:solidFill>
                  <a:schemeClr val="tx1"/>
                </a:solidFill>
              </a:rPr>
              <a:t>Start with what seems most important to the patient – services or treatments.</a:t>
            </a:r>
          </a:p>
          <a:p>
            <a:pPr marL="171450" indent="-171450">
              <a:buFont typeface="Arial" panose="020B0604020202020204" pitchFamily="34" charset="0"/>
              <a:buChar char="•"/>
            </a:pPr>
            <a:endParaRPr lang="en-US" sz="1200" dirty="0">
              <a:solidFill>
                <a:schemeClr val="tx1"/>
              </a:solidFill>
            </a:endParaRPr>
          </a:p>
          <a:p>
            <a:pPr marL="171450" indent="-171450">
              <a:buFont typeface="Arial" panose="020B0604020202020204" pitchFamily="34" charset="0"/>
              <a:buChar char="•"/>
            </a:pPr>
            <a:r>
              <a:rPr lang="en-US" sz="1200" dirty="0">
                <a:solidFill>
                  <a:schemeClr val="tx1"/>
                </a:solidFill>
              </a:rPr>
              <a:t>Avoid medical jargon,</a:t>
            </a:r>
            <a:r>
              <a:rPr lang="en-US" sz="1200" baseline="0" dirty="0">
                <a:solidFill>
                  <a:schemeClr val="tx1"/>
                </a:solidFill>
              </a:rPr>
              <a:t> and use the patient’s words, if appropriate.</a:t>
            </a:r>
          </a:p>
          <a:p>
            <a:pPr marL="171450" indent="-171450">
              <a:buFont typeface="Arial" panose="020B0604020202020204" pitchFamily="34" charset="0"/>
              <a:buChar char="•"/>
            </a:pPr>
            <a:endParaRPr lang="en-US" sz="1200" baseline="0" dirty="0">
              <a:solidFill>
                <a:schemeClr val="tx1"/>
              </a:solidFill>
            </a:endParaRPr>
          </a:p>
          <a:p>
            <a:pPr marL="171450" indent="-171450">
              <a:buFont typeface="Arial" panose="020B0604020202020204" pitchFamily="34" charset="0"/>
              <a:buChar char="•"/>
            </a:pPr>
            <a:r>
              <a:rPr lang="en-US" sz="1200" b="1" baseline="0" dirty="0">
                <a:solidFill>
                  <a:schemeClr val="tx1"/>
                </a:solidFill>
              </a:rPr>
              <a:t>Remaining objective is critical.  </a:t>
            </a:r>
            <a:r>
              <a:rPr lang="en-US" sz="1200" b="0" baseline="0" dirty="0">
                <a:solidFill>
                  <a:schemeClr val="tx1"/>
                </a:solidFill>
              </a:rPr>
              <a:t>Know your own values, goals, and preferences, and recognize that they may be different than the patient’s.  </a:t>
            </a:r>
            <a:r>
              <a:rPr lang="en-US" sz="1200" dirty="0">
                <a:solidFill>
                  <a:schemeClr val="tx1"/>
                </a:solidFill>
              </a:rPr>
              <a:t>Avoid bias in your approach.  Words</a:t>
            </a:r>
            <a:r>
              <a:rPr lang="en-US" sz="1200" baseline="0" dirty="0">
                <a:solidFill>
                  <a:schemeClr val="tx1"/>
                </a:solidFill>
              </a:rPr>
              <a:t> like, </a:t>
            </a:r>
            <a:r>
              <a:rPr lang="en-US" sz="1200" dirty="0">
                <a:solidFill>
                  <a:schemeClr val="tx1"/>
                </a:solidFill>
              </a:rPr>
              <a:t>“should” and “only” imply bias:</a:t>
            </a:r>
          </a:p>
          <a:p>
            <a:pPr marL="274320" lvl="1" indent="0">
              <a:buNone/>
            </a:pPr>
            <a:r>
              <a:rPr lang="en-US" sz="1200" dirty="0">
                <a:solidFill>
                  <a:schemeClr val="tx1"/>
                </a:solidFill>
              </a:rPr>
              <a:t>“This patient shouldn’t live alone”</a:t>
            </a:r>
          </a:p>
          <a:p>
            <a:pPr marL="274320" lvl="1" indent="0">
              <a:buNone/>
            </a:pPr>
            <a:r>
              <a:rPr lang="en-US" sz="1200" dirty="0">
                <a:solidFill>
                  <a:schemeClr val="tx1"/>
                </a:solidFill>
              </a:rPr>
              <a:t>“Only younger and healthier people should get CPR.”</a:t>
            </a:r>
          </a:p>
          <a:p>
            <a:pPr marL="274320" lvl="1" indent="0">
              <a:buNone/>
            </a:pPr>
            <a:endParaRPr lang="en-US" sz="1200" dirty="0">
              <a:solidFill>
                <a:schemeClr val="tx1"/>
              </a:solidFill>
            </a:endParaRPr>
          </a:p>
          <a:p>
            <a:pPr marL="0" lvl="0" indent="-182880">
              <a:buNone/>
            </a:pPr>
            <a:r>
              <a:rPr lang="en-US" sz="1200" dirty="0">
                <a:solidFill>
                  <a:schemeClr val="tx1"/>
                </a:solidFill>
              </a:rPr>
              <a:t>[Optional</a:t>
            </a:r>
            <a:r>
              <a:rPr lang="en-US" sz="1200" baseline="0" dirty="0">
                <a:solidFill>
                  <a:schemeClr val="tx1"/>
                </a:solidFill>
              </a:rPr>
              <a:t> discussion questions, if adequate time:] </a:t>
            </a:r>
          </a:p>
          <a:p>
            <a:pPr marL="0" lvl="0" indent="-182880">
              <a:buFont typeface="Arial" panose="020B0604020202020204" pitchFamily="34" charset="0"/>
              <a:buChar char="•"/>
            </a:pPr>
            <a:r>
              <a:rPr lang="en-US" sz="1200" baseline="0" dirty="0">
                <a:solidFill>
                  <a:schemeClr val="tx1"/>
                </a:solidFill>
              </a:rPr>
              <a:t>Some treatments have very low odds of success, yet some patients still want to try them.  How do you feel about that?  </a:t>
            </a:r>
          </a:p>
          <a:p>
            <a:pPr marL="0" lvl="0" indent="-182880">
              <a:buFont typeface="Arial" panose="020B0604020202020204" pitchFamily="34" charset="0"/>
              <a:buChar char="•"/>
            </a:pPr>
            <a:r>
              <a:rPr lang="en-US" sz="1200" baseline="0" dirty="0">
                <a:solidFill>
                  <a:schemeClr val="tx1"/>
                </a:solidFill>
              </a:rPr>
              <a:t>Why is it important to honor the patient’s preferences?   </a:t>
            </a:r>
          </a:p>
          <a:p>
            <a:pPr marL="0" lvl="0" indent="-182880">
              <a:buFont typeface="Arial" panose="020B0604020202020204" pitchFamily="34" charset="0"/>
              <a:buChar char="•"/>
            </a:pPr>
            <a:r>
              <a:rPr lang="en-US" sz="1200" b="0" baseline="0" dirty="0">
                <a:solidFill>
                  <a:schemeClr val="tx1"/>
                </a:solidFill>
              </a:rPr>
              <a:t>Have you ever seen someone try to talk a patient into a DNR order?  How did it go?</a:t>
            </a:r>
          </a:p>
          <a:p>
            <a:pPr marL="0" lvl="0" indent="-182880">
              <a:buNone/>
            </a:pPr>
            <a:endParaRPr lang="en-US" sz="1200" b="0" baseline="0" dirty="0">
              <a:solidFill>
                <a:schemeClr val="tx1"/>
              </a:solidFill>
            </a:endParaRPr>
          </a:p>
        </p:txBody>
      </p:sp>
      <p:sp>
        <p:nvSpPr>
          <p:cNvPr id="4" name="Slide Number Placeholder 3"/>
          <p:cNvSpPr>
            <a:spLocks noGrp="1"/>
          </p:cNvSpPr>
          <p:nvPr>
            <p:ph type="sldNum" sz="quarter" idx="10"/>
          </p:nvPr>
        </p:nvSpPr>
        <p:spPr/>
        <p:txBody>
          <a:bodyPr/>
          <a:lstStyle/>
          <a:p>
            <a:fld id="{EB2FD098-E2B0-4152-BC7C-7CF37910ECFA}" type="slidenum">
              <a:rPr lang="en-US" smtClean="0"/>
              <a:t>34</a:t>
            </a:fld>
            <a:endParaRPr lang="en-US"/>
          </a:p>
        </p:txBody>
      </p:sp>
    </p:spTree>
    <p:extLst>
      <p:ext uri="{BB962C8B-B14F-4D97-AF65-F5344CB8AC3E}">
        <p14:creationId xmlns:p14="http://schemas.microsoft.com/office/powerpoint/2010/main" val="1849558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[Refer</a:t>
            </a:r>
            <a:r>
              <a:rPr lang="en-US" b="0" baseline="0" dirty="0"/>
              <a:t> to Step 5 on talking map]</a:t>
            </a:r>
          </a:p>
          <a:p>
            <a:endParaRPr lang="en-US" b="0" baseline="0" dirty="0"/>
          </a:p>
          <a:p>
            <a:r>
              <a:rPr lang="en-US" b="0" baseline="0" dirty="0"/>
              <a:t>When introducing a service or a treatment:</a:t>
            </a:r>
          </a:p>
          <a:p>
            <a:pPr marL="171450" indent="-171450">
              <a:buFont typeface="Arial" panose="020B0604020202020204" pitchFamily="34" charset="0"/>
              <a:buChar char="•"/>
            </a:pPr>
            <a:r>
              <a:rPr lang="en-US" b="0" baseline="0" dirty="0"/>
              <a:t>First, assess what the patient knows from what they have heard or experienced.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Fill in the gaps by providing basic information.</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Then identify next steps.  This could include linking the patient with others on the team for more information, or for help with decisions about services or life-sustaining treatment.</a:t>
            </a:r>
          </a:p>
          <a:p>
            <a:endParaRPr lang="en-US" b="0" baseline="0" dirty="0"/>
          </a:p>
          <a:p>
            <a:r>
              <a:rPr lang="en-US" b="0" baseline="0" dirty="0"/>
              <a:t>REMEMBER to always use your communication skills.</a:t>
            </a:r>
          </a:p>
          <a:p>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35</a:t>
            </a:fld>
            <a:endParaRPr lang="en-US"/>
          </a:p>
        </p:txBody>
      </p:sp>
    </p:spTree>
    <p:extLst>
      <p:ext uri="{BB962C8B-B14F-4D97-AF65-F5344CB8AC3E}">
        <p14:creationId xmlns:p14="http://schemas.microsoft.com/office/powerpoint/2010/main" val="28050411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endParaRPr lang="en-US" dirty="0"/>
          </a:p>
          <a:p>
            <a:endParaRPr lang="en-US" dirty="0"/>
          </a:p>
          <a:p>
            <a:pPr marL="0" indent="0">
              <a:buFont typeface="Arial" panose="020B0604020202020204" pitchFamily="34" charset="0"/>
              <a:buNone/>
            </a:pPr>
            <a:r>
              <a:rPr lang="en-US" baseline="0" dirty="0"/>
              <a:t>[Ask learners:] What services might support the goals of patients who have a serious illness?  [Elicit multiple responses (‘What else?”]</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[*Click* to show list of services.]</a:t>
            </a:r>
          </a:p>
          <a:p>
            <a:pPr marL="0" indent="0">
              <a:buFont typeface="Arial" panose="020B0604020202020204" pitchFamily="34" charset="0"/>
              <a:buNone/>
            </a:pPr>
            <a:endParaRPr lang="en-US" baseline="0" dirty="0"/>
          </a:p>
          <a:p>
            <a:pPr marL="0" indent="0">
              <a:buFont typeface="Arial" panose="020B0604020202020204" pitchFamily="34" charset="0"/>
              <a:buNone/>
            </a:pPr>
            <a:r>
              <a:rPr lang="en-US" baseline="0" dirty="0"/>
              <a:t>It’s helpful to know some basic information about available services to help you identify those that might help a patient reach their goals.  For more information about many of these, a handout on supportive services has been provided in your packet of materials.</a:t>
            </a:r>
          </a:p>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891EEAA3-621B-443A-8EBB-96D930DA6AD5}"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val="385069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1"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t>Now let’s watch a video of a clinician</a:t>
            </a:r>
            <a:r>
              <a:rPr lang="en-US" baseline="0" dirty="0"/>
              <a:t> introducing a service.  Write down the words the clinician says that you like.</a:t>
            </a:r>
            <a:endParaRPr lang="en-US" dirty="0"/>
          </a:p>
          <a:p>
            <a:endParaRPr lang="en-US" b="1"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37</a:t>
            </a:fld>
            <a:endParaRPr lang="en-US"/>
          </a:p>
        </p:txBody>
      </p:sp>
    </p:spTree>
    <p:extLst>
      <p:ext uri="{BB962C8B-B14F-4D97-AF65-F5344CB8AC3E}">
        <p14:creationId xmlns:p14="http://schemas.microsoft.com/office/powerpoint/2010/main" val="10397967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38</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dirty="0"/>
              <a:t>The other topic to address in Step 5 is life-sustaining</a:t>
            </a:r>
            <a:r>
              <a:rPr lang="en-US" baseline="0" dirty="0"/>
              <a:t> treatment.</a:t>
            </a:r>
          </a:p>
          <a:p>
            <a:endParaRPr lang="en-US" baseline="0" dirty="0"/>
          </a:p>
          <a:p>
            <a:r>
              <a:rPr lang="en-US" baseline="0" dirty="0"/>
              <a:t>[Review the slide]</a:t>
            </a:r>
          </a:p>
          <a:p>
            <a:endParaRPr lang="en-US" baseline="0" dirty="0"/>
          </a:p>
          <a:p>
            <a:pPr marL="174708" indent="-174708">
              <a:buFont typeface="Arial" panose="020B0604020202020204" pitchFamily="34" charset="0"/>
              <a:buChar char="•"/>
            </a:pPr>
            <a:r>
              <a:rPr lang="en-US" dirty="0"/>
              <a:t>Too often, clinicians</a:t>
            </a:r>
            <a:r>
              <a:rPr lang="en-US" baseline="0" dirty="0"/>
              <a:t> wait to talk about introduce a discussion of these</a:t>
            </a:r>
            <a:r>
              <a:rPr lang="en-US" dirty="0"/>
              <a:t> treatments until the patient is in an acute care setting, when the patient may be stressed and very sick, without the time to reflect on their values</a:t>
            </a:r>
            <a:r>
              <a:rPr lang="en-US" baseline="0" dirty="0"/>
              <a:t> and </a:t>
            </a:r>
            <a:r>
              <a:rPr lang="en-US" dirty="0"/>
              <a:t>goals before making</a:t>
            </a:r>
            <a:r>
              <a:rPr lang="en-US" baseline="0" dirty="0"/>
              <a:t> a decision.</a:t>
            </a:r>
          </a:p>
        </p:txBody>
      </p:sp>
      <p:sp>
        <p:nvSpPr>
          <p:cNvPr id="4" name="Slide Number Placeholder 3"/>
          <p:cNvSpPr>
            <a:spLocks noGrp="1"/>
          </p:cNvSpPr>
          <p:nvPr>
            <p:ph type="sldNum" sz="quarter" idx="10"/>
          </p:nvPr>
        </p:nvSpPr>
        <p:spPr/>
        <p:txBody>
          <a:bodyPr/>
          <a:lstStyle/>
          <a:p>
            <a:fld id="{A4F261A8-F9F4-4092-8CDA-C09402BD5BDC}" type="slidenum">
              <a:rPr lang="en-US" smtClean="0"/>
              <a:t>39</a:t>
            </a:fld>
            <a:endParaRPr lang="en-US"/>
          </a:p>
        </p:txBody>
      </p:sp>
    </p:spTree>
    <p:extLst>
      <p:ext uri="{BB962C8B-B14F-4D97-AF65-F5344CB8AC3E}">
        <p14:creationId xmlns:p14="http://schemas.microsoft.com/office/powerpoint/2010/main" val="148272018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	</a:t>
            </a:r>
          </a:p>
          <a:p>
            <a:endParaRPr lang="en-US" b="1" baseline="0" dirty="0"/>
          </a:p>
          <a:p>
            <a:r>
              <a:rPr lang="en-US" b="0" baseline="0" dirty="0"/>
              <a:t>[Instruct participants to take out the Setting Health Care Goals booklet.]</a:t>
            </a:r>
          </a:p>
          <a:p>
            <a:endParaRPr lang="en-US" b="0" baseline="0" dirty="0"/>
          </a:p>
          <a:p>
            <a:r>
              <a:rPr lang="en-US" b="0" baseline="0" dirty="0"/>
              <a:t>This booklet has information about goals of care and life-sustaining treatments.  </a:t>
            </a:r>
          </a:p>
          <a:p>
            <a:r>
              <a:rPr lang="en-US" b="0" baseline="0" dirty="0"/>
              <a:t>Read it yourself…</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To learn about life-sustaining treatments, and</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To learn how to talk about them accurately to patients and their families without using jargon,</a:t>
            </a:r>
          </a:p>
          <a:p>
            <a:pPr marL="171450" indent="-171450">
              <a:buFont typeface="Arial" panose="020B0604020202020204" pitchFamily="34" charset="0"/>
              <a:buChar char="•"/>
            </a:pPr>
            <a:endParaRPr lang="en-US" b="0" baseline="0" dirty="0"/>
          </a:p>
          <a:p>
            <a:pPr marL="0" indent="0">
              <a:buFont typeface="Arial" panose="020B0604020202020204" pitchFamily="34" charset="0"/>
              <a:buNone/>
            </a:pPr>
            <a:r>
              <a:rPr lang="en-US" b="0" baseline="0" dirty="0"/>
              <a:t>Staff can download or order pre-printed copies of this booklet through the website on the slide.</a:t>
            </a:r>
          </a:p>
          <a:p>
            <a:endParaRPr lang="en-US" baseline="0"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40</a:t>
            </a:fld>
            <a:endParaRPr lang="en-US"/>
          </a:p>
        </p:txBody>
      </p:sp>
    </p:spTree>
    <p:extLst>
      <p:ext uri="{BB962C8B-B14F-4D97-AF65-F5344CB8AC3E}">
        <p14:creationId xmlns:p14="http://schemas.microsoft.com/office/powerpoint/2010/main" val="22545507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a:t>
            </a:r>
            <a:r>
              <a:rPr lang="en-US" b="0" baseline="0" dirty="0"/>
              <a:t> slide, and refer to CPR Outcomes handout]</a:t>
            </a:r>
          </a:p>
          <a:p>
            <a:endParaRPr lang="en-US" b="0" baseline="0" dirty="0"/>
          </a:p>
          <a:p>
            <a:r>
              <a:rPr lang="en-US" b="0" baseline="0" dirty="0"/>
              <a:t>[Additional information:]</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Most people are surprised that CPR isn’t more effective than it is.      </a:t>
            </a:r>
          </a:p>
          <a:p>
            <a:pPr marL="171450" indent="-171450">
              <a:buFont typeface="Arial" panose="020B0604020202020204" pitchFamily="34" charset="0"/>
              <a:buChar char="•"/>
            </a:pPr>
            <a:endParaRPr lang="en-US" b="0" baseline="0" dirty="0"/>
          </a:p>
          <a:p>
            <a:pPr marL="171450" indent="-171450">
              <a:buFont typeface="Arial" panose="020B0604020202020204" pitchFamily="34" charset="0"/>
              <a:buChar char="•"/>
            </a:pPr>
            <a:r>
              <a:rPr lang="en-US" b="0" baseline="0" dirty="0"/>
              <a:t>On average, 17 out of 100 people who receive CPR while in the hospital survive to leave the hospital.  That means 83 out of 100 die.  These are averages – the odds are better if someone is in better health, and worse if they have serious health problems.  </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41</a:t>
            </a:fld>
            <a:endParaRPr lang="en-US"/>
          </a:p>
        </p:txBody>
      </p:sp>
    </p:spTree>
    <p:extLst>
      <p:ext uri="{BB962C8B-B14F-4D97-AF65-F5344CB8AC3E}">
        <p14:creationId xmlns:p14="http://schemas.microsoft.com/office/powerpoint/2010/main" val="318473173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[Review the slide]</a:t>
            </a:r>
          </a:p>
          <a:p>
            <a:endParaRPr lang="en-US" b="0" dirty="0"/>
          </a:p>
          <a:p>
            <a:r>
              <a:rPr lang="en-US" b="0" dirty="0"/>
              <a:t>[Emphasize</a:t>
            </a:r>
            <a:r>
              <a:rPr lang="en-US" b="0" baseline="0" dirty="0"/>
              <a:t> these points</a:t>
            </a:r>
            <a:r>
              <a:rPr lang="en-US" b="0" dirty="0"/>
              <a:t>]</a:t>
            </a:r>
          </a:p>
          <a:p>
            <a:pPr marL="174708" marR="0" lvl="1" indent="-174708"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baseline="0" dirty="0"/>
              <a:t>Your role is NOT</a:t>
            </a:r>
            <a:r>
              <a:rPr lang="en-US" baseline="0" dirty="0"/>
              <a:t> to make decisions with the patient, but to create a safe environment for providing information and exploring the patient’s thoughts and questions to help inform future conversations with their practitioner.</a:t>
            </a:r>
          </a:p>
          <a:p>
            <a:pPr marL="174708" marR="0" lvl="1" indent="-174708"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baseline="0" dirty="0"/>
          </a:p>
          <a:p>
            <a:pPr marL="174708" marR="0" lvl="1" indent="-174708" algn="l" defTabSz="93177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baseline="0" dirty="0"/>
              <a:t>Link the patient with other team members – social workers, practitioners, etc. – when a patient has questions outside of your scope of practice.  To help prepare the patient to speak with someone else, help arrange the follow-up and write down the patient’s questions and concerns.</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42</a:t>
            </a:fld>
            <a:endParaRPr lang="en-US"/>
          </a:p>
        </p:txBody>
      </p:sp>
    </p:spTree>
    <p:extLst>
      <p:ext uri="{BB962C8B-B14F-4D97-AF65-F5344CB8AC3E}">
        <p14:creationId xmlns:p14="http://schemas.microsoft.com/office/powerpoint/2010/main" val="266040552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let’s watch a video of a clinician</a:t>
            </a:r>
            <a:r>
              <a:rPr lang="en-US" baseline="0" dirty="0"/>
              <a:t> talking about CPR with a patient.  Write down the words the clinician says that you like.</a:t>
            </a:r>
          </a:p>
          <a:p>
            <a:endParaRPr lang="en-US" dirty="0"/>
          </a:p>
          <a:p>
            <a:endParaRPr lang="en-US"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43</a:t>
            </a:fld>
            <a:endParaRPr lang="en-US"/>
          </a:p>
        </p:txBody>
      </p:sp>
    </p:spTree>
    <p:extLst>
      <p:ext uri="{BB962C8B-B14F-4D97-AF65-F5344CB8AC3E}">
        <p14:creationId xmlns:p14="http://schemas.microsoft.com/office/powerpoint/2010/main" val="10575592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What did you see the clinician do that you liked?  [Facilitate brief discussion]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[It is important that participants reflect on the clinician’s skills rather than focusing on the patient scenario in the video, try to keep the focus on the clinician.]</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44</a:t>
            </a:fld>
            <a:endParaRPr lang="en-US"/>
          </a:p>
        </p:txBody>
      </p:sp>
    </p:spTree>
    <p:extLst>
      <p:ext uri="{BB962C8B-B14F-4D97-AF65-F5344CB8AC3E}">
        <p14:creationId xmlns:p14="http://schemas.microsoft.com/office/powerpoint/2010/main" val="204012263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a:t>
            </a:r>
            <a:r>
              <a:rPr lang="en-US" baseline="0" dirty="0"/>
              <a:t> practice a discussion of palliative care and CPR.  </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45</a:t>
            </a:fld>
            <a:endParaRPr lang="en-US"/>
          </a:p>
        </p:txBody>
      </p:sp>
    </p:spTree>
    <p:extLst>
      <p:ext uri="{BB962C8B-B14F-4D97-AF65-F5344CB8AC3E}">
        <p14:creationId xmlns:p14="http://schemas.microsoft.com/office/powerpoint/2010/main" val="67210347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this section of the conversation can be challenging, we’re going to use a script to practice discussions about palliative care and CPR.  This exercise will take about 15 minutes.</a:t>
            </a:r>
          </a:p>
          <a:p>
            <a:endParaRPr lang="en-US" baseline="0" dirty="0"/>
          </a:p>
          <a:p>
            <a:r>
              <a:rPr lang="en-US" baseline="0" dirty="0"/>
              <a:t>[Ask learners to take out the “Discussing Palliative Care and CPR” communication skills exercise.  Give them time to find the handout before continuing.]</a:t>
            </a:r>
          </a:p>
          <a:p>
            <a:endParaRPr lang="en-US" baseline="0" dirty="0"/>
          </a:p>
          <a:p>
            <a:r>
              <a:rPr lang="en-US" baseline="0" dirty="0"/>
              <a:t>[Read instructions on the slide.]</a:t>
            </a:r>
          </a:p>
          <a:p>
            <a:endParaRPr lang="en-US" baseline="0" dirty="0"/>
          </a:p>
          <a:p>
            <a:r>
              <a:rPr lang="en-US" baseline="0" dirty="0"/>
              <a:t>[Ask learners:]  Any questions before we begin?</a:t>
            </a:r>
          </a:p>
          <a:p>
            <a:endParaRPr lang="en-US" baseline="0" dirty="0"/>
          </a:p>
          <a:p>
            <a:r>
              <a:rPr lang="en-US" baseline="0" dirty="0"/>
              <a:t>[Leave this slide up during the practice exercise.  </a:t>
            </a:r>
            <a:r>
              <a:rPr lang="en-US" b="1" baseline="0" dirty="0"/>
              <a:t>After 6 minutes</a:t>
            </a:r>
            <a:r>
              <a:rPr lang="en-US" baseline="0" dirty="0"/>
              <a:t>, tell learners to move on to the CPR Exercise if they haven’t already.  </a:t>
            </a:r>
            <a:r>
              <a:rPr lang="en-US" b="1" baseline="0" dirty="0"/>
              <a:t>After a total of 15 minutes</a:t>
            </a:r>
            <a:r>
              <a:rPr lang="en-US" baseline="0" dirty="0"/>
              <a:t>, ask learners to come back together.]</a:t>
            </a:r>
          </a:p>
          <a:p>
            <a:endParaRPr lang="en-US"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46</a:t>
            </a:fld>
            <a:endParaRPr lang="en-US"/>
          </a:p>
        </p:txBody>
      </p:sp>
    </p:spTree>
    <p:extLst>
      <p:ext uri="{BB962C8B-B14F-4D97-AF65-F5344CB8AC3E}">
        <p14:creationId xmlns:p14="http://schemas.microsoft.com/office/powerpoint/2010/main" val="7712292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facilitate a short discussion by asking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47</a:t>
            </a:fld>
            <a:endParaRPr lang="en-US"/>
          </a:p>
        </p:txBody>
      </p:sp>
    </p:spTree>
    <p:extLst>
      <p:ext uri="{BB962C8B-B14F-4D97-AF65-F5344CB8AC3E}">
        <p14:creationId xmlns:p14="http://schemas.microsoft.com/office/powerpoint/2010/main" val="4759022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b="0" baseline="0" dirty="0"/>
              <a:t>Now we’re going to practice responding to some of the trickier situations that come up when discussing life-sustaining treatments.</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Sometimes patients are ready to make decisions about life-sustaining treatment and they tell you what they want.  </a:t>
            </a:r>
            <a:r>
              <a:rPr lang="en-US" b="1" baseline="0" dirty="0"/>
              <a:t>It’s important for patients to know that a conversation with a practitioner is required before LST orders can be written.</a:t>
            </a:r>
          </a:p>
          <a:p>
            <a:pPr marL="0" indent="0">
              <a:buFont typeface="Arial" panose="020B0604020202020204" pitchFamily="34" charset="0"/>
              <a:buNone/>
            </a:pPr>
            <a:endParaRPr lang="en-US" b="0" baseline="0" dirty="0"/>
          </a:p>
          <a:p>
            <a:pPr marL="228600" indent="-228600">
              <a:buFont typeface="Arial" panose="020B0604020202020204" pitchFamily="34" charset="0"/>
              <a:buAutoNum type="arabicPeriod"/>
            </a:pPr>
            <a:r>
              <a:rPr lang="en-US" b="0" baseline="0" dirty="0"/>
              <a:t>[Read top half of the slide.]</a:t>
            </a:r>
          </a:p>
          <a:p>
            <a:pPr marL="228600" indent="-228600">
              <a:buFont typeface="Arial" panose="020B0604020202020204" pitchFamily="34" charset="0"/>
              <a:buAutoNum type="arabicPeriod"/>
            </a:pPr>
            <a:endParaRPr lang="en-US" b="0" baseline="0" dirty="0"/>
          </a:p>
          <a:p>
            <a:pPr marL="228600" indent="-228600">
              <a:buFont typeface="Arial" panose="020B0604020202020204" pitchFamily="34" charset="0"/>
              <a:buAutoNum type="arabicPeriod" startAt="2"/>
            </a:pPr>
            <a:r>
              <a:rPr lang="en-US" b="0" baseline="0" dirty="0"/>
              <a:t>[Elicit multiple responses from learners.]</a:t>
            </a:r>
          </a:p>
          <a:p>
            <a:pPr marL="228600" indent="-228600">
              <a:buFont typeface="Arial" panose="020B0604020202020204" pitchFamily="34" charset="0"/>
              <a:buAutoNum type="arabicPeriod" startAt="2"/>
            </a:pPr>
            <a:endParaRPr lang="en-US" b="0" baseline="0" dirty="0"/>
          </a:p>
          <a:p>
            <a:pPr marL="228600" indent="-228600">
              <a:buFont typeface="Arial" panose="020B0604020202020204" pitchFamily="34" charset="0"/>
              <a:buAutoNum type="arabicPeriod" startAt="2"/>
            </a:pPr>
            <a:r>
              <a:rPr lang="en-US" b="0" baseline="0" dirty="0"/>
              <a:t>*Click* to show an example of how to respond.   </a:t>
            </a:r>
          </a:p>
          <a:p>
            <a:pPr marL="174708" indent="-174708">
              <a:buFont typeface="Arial" panose="020B0604020202020204" pitchFamily="34" charset="0"/>
              <a:buChar char="•"/>
            </a:pPr>
            <a:endParaRPr lang="en-US" b="0" baseline="0" dirty="0"/>
          </a:p>
        </p:txBody>
      </p:sp>
      <p:sp>
        <p:nvSpPr>
          <p:cNvPr id="4" name="Slide Number Placeholder 3"/>
          <p:cNvSpPr>
            <a:spLocks noGrp="1"/>
          </p:cNvSpPr>
          <p:nvPr>
            <p:ph type="sldNum" sz="quarter" idx="10"/>
          </p:nvPr>
        </p:nvSpPr>
        <p:spPr/>
        <p:txBody>
          <a:bodyPr/>
          <a:lstStyle/>
          <a:p>
            <a:fld id="{EB2FD098-E2B0-4152-BC7C-7CF37910ECFA}" type="slidenum">
              <a:rPr lang="en-US" smtClean="0"/>
              <a:t>48</a:t>
            </a:fld>
            <a:endParaRPr lang="en-US"/>
          </a:p>
        </p:txBody>
      </p:sp>
    </p:spTree>
    <p:extLst>
      <p:ext uri="{BB962C8B-B14F-4D97-AF65-F5344CB8AC3E}">
        <p14:creationId xmlns:p14="http://schemas.microsoft.com/office/powerpoint/2010/main" val="207721373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CPR includes airway management, and sometimes</a:t>
            </a:r>
            <a:r>
              <a:rPr lang="en-US" b="1" baseline="0" dirty="0"/>
              <a:t> that requires </a:t>
            </a:r>
            <a:r>
              <a:rPr lang="en-US" b="1" dirty="0"/>
              <a:t>intubation.</a:t>
            </a:r>
            <a:r>
              <a:rPr lang="en-US" dirty="0"/>
              <a:t> Patients are not given the option of </a:t>
            </a:r>
            <a:r>
              <a:rPr lang="en-US" i="1" dirty="0"/>
              <a:t>not</a:t>
            </a:r>
            <a:r>
              <a:rPr lang="en-US" dirty="0"/>
              <a:t> having their airway supported during CPR, because partial CPR has not proven to be effective.  So what if the patient says…</a:t>
            </a:r>
            <a:endParaRPr lang="en-US" b="0" dirty="0"/>
          </a:p>
          <a:p>
            <a:endParaRPr lang="en-US" b="1" dirty="0"/>
          </a:p>
          <a:p>
            <a:pPr marL="228600" indent="-228600">
              <a:buFont typeface="Arial" panose="020B0604020202020204" pitchFamily="34" charset="0"/>
              <a:buAutoNum type="arabicPeriod"/>
            </a:pPr>
            <a:r>
              <a:rPr lang="en-US" b="0" baseline="0" dirty="0"/>
              <a:t>[Read top half of the slide.]</a:t>
            </a:r>
          </a:p>
          <a:p>
            <a:pPr marL="0" indent="0">
              <a:buFont typeface="Arial" panose="020B0604020202020204" pitchFamily="34" charset="0"/>
              <a:buNone/>
            </a:pPr>
            <a:endParaRPr lang="en-US" b="0" baseline="0" dirty="0"/>
          </a:p>
          <a:p>
            <a:pPr marL="228600" indent="-228600">
              <a:buFont typeface="Arial" panose="020B0604020202020204" pitchFamily="34" charset="0"/>
              <a:buAutoNum type="arabicPeriod" startAt="2"/>
            </a:pPr>
            <a:r>
              <a:rPr lang="en-US" b="0" baseline="0" dirty="0"/>
              <a:t>[Ask learners:] How would you respond?  [Elicit multiple responses.]</a:t>
            </a:r>
          </a:p>
          <a:p>
            <a:pPr marL="228600" indent="-228600">
              <a:buFont typeface="Arial" panose="020B0604020202020204" pitchFamily="34" charset="0"/>
              <a:buAutoNum type="arabicPeriod" startAt="2"/>
            </a:pPr>
            <a:endParaRPr lang="en-US" b="0" baseline="0" dirty="0"/>
          </a:p>
          <a:p>
            <a:pPr marL="228600" indent="-228600">
              <a:buFont typeface="Arial" panose="020B0604020202020204" pitchFamily="34" charset="0"/>
              <a:buAutoNum type="arabicPeriod" startAt="2"/>
            </a:pPr>
            <a:r>
              <a:rPr lang="en-US" b="0" baseline="0" dirty="0"/>
              <a:t>[*Click* to show an example of how to respond.]   </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When the patient has a question or concern about life-sustaining treatment that requires more than basic information, write it down and link the patient with the practitioner for further discussion.</a:t>
            </a:r>
          </a:p>
        </p:txBody>
      </p:sp>
      <p:sp>
        <p:nvSpPr>
          <p:cNvPr id="4" name="Slide Number Placeholder 3"/>
          <p:cNvSpPr>
            <a:spLocks noGrp="1"/>
          </p:cNvSpPr>
          <p:nvPr>
            <p:ph type="sldNum" sz="quarter" idx="10"/>
          </p:nvPr>
        </p:nvSpPr>
        <p:spPr/>
        <p:txBody>
          <a:bodyPr/>
          <a:lstStyle/>
          <a:p>
            <a:fld id="{EB2FD098-E2B0-4152-BC7C-7CF37910ECFA}" type="slidenum">
              <a:rPr lang="en-US" smtClean="0"/>
              <a:t>49</a:t>
            </a:fld>
            <a:endParaRPr lang="en-US"/>
          </a:p>
        </p:txBody>
      </p:sp>
    </p:spTree>
    <p:extLst>
      <p:ext uri="{BB962C8B-B14F-4D97-AF65-F5344CB8AC3E}">
        <p14:creationId xmlns:p14="http://schemas.microsoft.com/office/powerpoint/2010/main" val="207721373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0" indent="0">
              <a:buFont typeface="Arial" panose="020B0604020202020204" pitchFamily="34" charset="0"/>
              <a:buNone/>
            </a:pPr>
            <a:r>
              <a:rPr lang="en-US" b="0" dirty="0"/>
              <a:t>General</a:t>
            </a:r>
            <a:r>
              <a:rPr lang="en-US" b="0" baseline="0" dirty="0"/>
              <a:t> o</a:t>
            </a:r>
            <a:r>
              <a:rPr lang="en-US" b="0" dirty="0"/>
              <a:t>utcomes regarding CPR are included in the patient education materials</a:t>
            </a:r>
            <a:r>
              <a:rPr lang="en-US" b="0" baseline="0" dirty="0"/>
              <a:t> and are very helpful to review with patients.  </a:t>
            </a:r>
            <a:r>
              <a:rPr lang="en-US" b="1" baseline="0" dirty="0"/>
              <a:t>Some patients may want to know the chances a specific outcome might happen for them.</a:t>
            </a:r>
            <a:r>
              <a:rPr lang="en-US" b="0" baseline="0" dirty="0"/>
              <a:t>  What if the patient says… </a:t>
            </a:r>
          </a:p>
          <a:p>
            <a:pPr marL="0" indent="0">
              <a:buFont typeface="Arial" panose="020B0604020202020204" pitchFamily="34" charset="0"/>
              <a:buNone/>
            </a:pPr>
            <a:endParaRPr lang="en-US" b="0" baseline="0" dirty="0"/>
          </a:p>
          <a:p>
            <a:pPr marL="228600" indent="-228600">
              <a:buFont typeface="Arial" panose="020B0604020202020204" pitchFamily="34" charset="0"/>
              <a:buAutoNum type="arabicPeriod"/>
            </a:pPr>
            <a:r>
              <a:rPr lang="en-US" b="0" baseline="0" dirty="0"/>
              <a:t>[Read top half of the slide.]</a:t>
            </a:r>
          </a:p>
          <a:p>
            <a:pPr marL="228600" indent="-228600">
              <a:buFont typeface="Arial" panose="020B0604020202020204" pitchFamily="34" charset="0"/>
              <a:buAutoNum type="arabicPeriod"/>
            </a:pPr>
            <a:endParaRPr lang="en-US" b="0" baseline="0" dirty="0"/>
          </a:p>
          <a:p>
            <a:pPr marL="228600" indent="-228600">
              <a:buFont typeface="Arial" panose="020B0604020202020204" pitchFamily="34" charset="0"/>
              <a:buAutoNum type="arabicPeriod" startAt="2"/>
            </a:pPr>
            <a:r>
              <a:rPr lang="en-US" b="0" baseline="0" dirty="0"/>
              <a:t>[Ask the learners:] How would you respond?  [Elicit multiple responses.]</a:t>
            </a:r>
          </a:p>
          <a:p>
            <a:pPr marL="228600" indent="-228600">
              <a:buFont typeface="Arial" panose="020B0604020202020204" pitchFamily="34" charset="0"/>
              <a:buAutoNum type="arabicPeriod" startAt="2"/>
            </a:pPr>
            <a:endParaRPr lang="en-US" b="0" baseline="0" dirty="0"/>
          </a:p>
          <a:p>
            <a:pPr marL="228600" indent="-228600">
              <a:buFont typeface="Arial" panose="020B0604020202020204" pitchFamily="34" charset="0"/>
              <a:buAutoNum type="arabicPeriod" startAt="2"/>
            </a:pPr>
            <a:r>
              <a:rPr lang="en-US" b="0" baseline="0" dirty="0"/>
              <a:t>[*Click* to show an example.]   </a:t>
            </a:r>
          </a:p>
          <a:p>
            <a:pPr marL="0" indent="0">
              <a:buFont typeface="Arial" panose="020B0604020202020204" pitchFamily="34" charset="0"/>
              <a:buNone/>
            </a:pPr>
            <a:endParaRPr lang="en-US" b="0" baseline="0" dirty="0"/>
          </a:p>
          <a:p>
            <a:pPr marL="0" indent="0">
              <a:buFont typeface="Arial" panose="020B0604020202020204" pitchFamily="34" charset="0"/>
              <a:buNone/>
            </a:pPr>
            <a:r>
              <a:rPr lang="en-US" b="0" baseline="0" dirty="0"/>
              <a:t>When the patient wants to know outcomes, refer to their practitioner for specific information.</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50</a:t>
            </a:fld>
            <a:endParaRPr lang="en-US"/>
          </a:p>
        </p:txBody>
      </p:sp>
    </p:spTree>
    <p:extLst>
      <p:ext uri="{BB962C8B-B14F-4D97-AF65-F5344CB8AC3E}">
        <p14:creationId xmlns:p14="http://schemas.microsoft.com/office/powerpoint/2010/main" val="207721373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a:t>
            </a:r>
            <a:r>
              <a:rPr lang="en-US" b="1" baseline="0" dirty="0"/>
              <a:t> NOTES</a:t>
            </a:r>
          </a:p>
          <a:p>
            <a:endParaRPr lang="en-US" b="1" baseline="0" dirty="0"/>
          </a:p>
          <a:p>
            <a:r>
              <a:rPr lang="en-US" b="0" baseline="0" dirty="0"/>
              <a:t>[Prior to beginning the training session, move this slide if you plan to take a break at a different time.]</a:t>
            </a:r>
            <a:endParaRPr lang="en-US" b="0" dirty="0"/>
          </a:p>
        </p:txBody>
      </p:sp>
      <p:sp>
        <p:nvSpPr>
          <p:cNvPr id="4" name="Slide Number Placeholder 3"/>
          <p:cNvSpPr>
            <a:spLocks noGrp="1"/>
          </p:cNvSpPr>
          <p:nvPr>
            <p:ph type="sldNum" sz="quarter" idx="10"/>
          </p:nvPr>
        </p:nvSpPr>
        <p:spPr/>
        <p:txBody>
          <a:bodyPr/>
          <a:lstStyle/>
          <a:p>
            <a:fld id="{EB2FD098-E2B0-4152-BC7C-7CF37910ECFA}" type="slidenum">
              <a:rPr lang="en-US" smtClean="0"/>
              <a:t>51</a:t>
            </a:fld>
            <a:endParaRPr lang="en-US"/>
          </a:p>
        </p:txBody>
      </p:sp>
    </p:spTree>
    <p:extLst>
      <p:ext uri="{BB962C8B-B14F-4D97-AF65-F5344CB8AC3E}">
        <p14:creationId xmlns:p14="http://schemas.microsoft.com/office/powerpoint/2010/main" val="18559944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dirty="0"/>
              <a:t>[Briefly re-orient</a:t>
            </a:r>
            <a:r>
              <a:rPr lang="en-US" b="0" baseline="0" dirty="0"/>
              <a:t> class to what has already been covered on the talking map.]</a:t>
            </a:r>
          </a:p>
          <a:p>
            <a:pPr marL="0" indent="0">
              <a:buFontTx/>
              <a:buNone/>
            </a:pPr>
            <a:endParaRPr lang="en-US" b="0" baseline="0" dirty="0"/>
          </a:p>
          <a:p>
            <a:pPr marL="0" indent="0">
              <a:buFontTx/>
              <a:buNone/>
            </a:pPr>
            <a:r>
              <a:rPr lang="en-US" b="0" baseline="0" dirty="0"/>
              <a:t>We’re now going to discuss Step 6 – Summarize and Discuss Next Steps.</a:t>
            </a:r>
          </a:p>
          <a:p>
            <a:pPr marL="0" indent="0">
              <a:buFontTx/>
              <a:buNone/>
            </a:pPr>
            <a:endParaRPr lang="en-US" b="0" baseline="0" dirty="0"/>
          </a:p>
        </p:txBody>
      </p:sp>
      <p:sp>
        <p:nvSpPr>
          <p:cNvPr id="4" name="Slide Number Placeholder 3"/>
          <p:cNvSpPr>
            <a:spLocks noGrp="1"/>
          </p:cNvSpPr>
          <p:nvPr>
            <p:ph type="sldNum" sz="quarter" idx="10"/>
          </p:nvPr>
        </p:nvSpPr>
        <p:spPr/>
        <p:txBody>
          <a:bodyPr/>
          <a:lstStyle/>
          <a:p>
            <a:fld id="{A4F261A8-F9F4-4092-8CDA-C09402BD5BDC}" type="slidenum">
              <a:rPr lang="en-US" smtClean="0"/>
              <a:t>52</a:t>
            </a:fld>
            <a:endParaRPr lang="en-US"/>
          </a:p>
        </p:txBody>
      </p:sp>
    </p:spTree>
    <p:extLst>
      <p:ext uri="{BB962C8B-B14F-4D97-AF65-F5344CB8AC3E}">
        <p14:creationId xmlns:p14="http://schemas.microsoft.com/office/powerpoint/2010/main" val="4952934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dirty="0"/>
              <a:t>[Briefly</a:t>
            </a:r>
            <a:r>
              <a:rPr lang="en-US" baseline="0" dirty="0"/>
              <a:t> r</a:t>
            </a:r>
            <a:r>
              <a:rPr lang="en-US" dirty="0"/>
              <a:t>eview the slide; details about</a:t>
            </a:r>
            <a:r>
              <a:rPr lang="en-US" baseline="0" dirty="0"/>
              <a:t> </a:t>
            </a:r>
            <a:r>
              <a:rPr lang="en-US" dirty="0"/>
              <a:t>next steps will be covered</a:t>
            </a:r>
            <a:r>
              <a:rPr lang="en-US" baseline="0" dirty="0"/>
              <a:t> on upcoming slides</a:t>
            </a:r>
            <a:r>
              <a:rPr lang="en-US" dirty="0"/>
              <a:t>]</a:t>
            </a:r>
          </a:p>
        </p:txBody>
      </p:sp>
      <p:sp>
        <p:nvSpPr>
          <p:cNvPr id="4" name="Slide Number Placeholder 3"/>
          <p:cNvSpPr>
            <a:spLocks noGrp="1"/>
          </p:cNvSpPr>
          <p:nvPr>
            <p:ph type="sldNum" sz="quarter" idx="10"/>
          </p:nvPr>
        </p:nvSpPr>
        <p:spPr/>
        <p:txBody>
          <a:bodyPr/>
          <a:lstStyle/>
          <a:p>
            <a:fld id="{EB2FD098-E2B0-4152-BC7C-7CF37910ECFA}" type="slidenum">
              <a:rPr lang="en-US" smtClean="0"/>
              <a:t>53</a:t>
            </a:fld>
            <a:endParaRPr lang="en-US"/>
          </a:p>
        </p:txBody>
      </p:sp>
    </p:spTree>
    <p:extLst>
      <p:ext uri="{BB962C8B-B14F-4D97-AF65-F5344CB8AC3E}">
        <p14:creationId xmlns:p14="http://schemas.microsoft.com/office/powerpoint/2010/main" val="54130668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pPr marL="0" indent="0">
              <a:buFont typeface="Arial" panose="020B0604020202020204" pitchFamily="34" charset="0"/>
              <a:buNone/>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171450" indent="-171450">
              <a:buFont typeface="Arial" panose="020B0604020202020204" pitchFamily="34" charset="0"/>
              <a:buChar char="•"/>
            </a:pPr>
            <a:r>
              <a:rPr lang="en-US" sz="1200" i="0" dirty="0">
                <a:solidFill>
                  <a:schemeClr val="tx1"/>
                </a:solidFill>
              </a:rPr>
              <a:t>Does the patient need information or have questions about their medical condition?</a:t>
            </a:r>
          </a:p>
          <a:p>
            <a:pPr marL="0" indent="0">
              <a:buFont typeface="Arial" panose="020B0604020202020204" pitchFamily="34" charset="0"/>
              <a:buNone/>
            </a:pPr>
            <a:r>
              <a:rPr lang="en-US" sz="1200" i="0" dirty="0">
                <a:solidFill>
                  <a:schemeClr val="tx1"/>
                </a:solidFill>
              </a:rPr>
              <a:t>    Do they</a:t>
            </a:r>
            <a:r>
              <a:rPr lang="en-US" sz="1200" i="0" baseline="0" dirty="0">
                <a:solidFill>
                  <a:schemeClr val="tx1"/>
                </a:solidFill>
              </a:rPr>
              <a:t> </a:t>
            </a:r>
            <a:r>
              <a:rPr lang="en-US" sz="1200" i="0" dirty="0">
                <a:solidFill>
                  <a:schemeClr val="tx1"/>
                </a:solidFill>
              </a:rPr>
              <a:t>need to discuss LST decisions with their practitioner?</a:t>
            </a:r>
          </a:p>
          <a:p>
            <a:pPr marL="628650" lvl="1" indent="-171450">
              <a:buFont typeface="Arial" panose="020B0604020202020204" pitchFamily="34" charset="0"/>
              <a:buChar char="•"/>
            </a:pPr>
            <a:endParaRPr lang="en-US" sz="1200" i="0" dirty="0">
              <a:solidFill>
                <a:schemeClr val="tx1"/>
              </a:solidFill>
            </a:endParaRPr>
          </a:p>
          <a:p>
            <a:pPr marL="628650" lvl="1" indent="-171450">
              <a:buFont typeface="Arial" panose="020B0604020202020204" pitchFamily="34" charset="0"/>
              <a:buChar char="•"/>
            </a:pPr>
            <a:r>
              <a:rPr lang="en-US" sz="1200" i="0" dirty="0">
                <a:solidFill>
                  <a:schemeClr val="tx1"/>
                </a:solidFill>
              </a:rPr>
              <a:t>If so, make sure</a:t>
            </a:r>
            <a:r>
              <a:rPr lang="en-US" sz="1200" i="0" baseline="0" dirty="0">
                <a:solidFill>
                  <a:schemeClr val="tx1"/>
                </a:solidFill>
              </a:rPr>
              <a:t> the patient is scheduled for a follow-up visit with their practitioner.</a:t>
            </a:r>
          </a:p>
          <a:p>
            <a:pPr marL="171450" indent="-171450">
              <a:buFont typeface="Arial" panose="020B0604020202020204" pitchFamily="34" charset="0"/>
              <a:buChar char="•"/>
            </a:pPr>
            <a:endParaRPr lang="en-US" sz="1200" i="0" dirty="0">
              <a:solidFill>
                <a:schemeClr val="tx1"/>
              </a:solidFill>
            </a:endParaRPr>
          </a:p>
          <a:p>
            <a:pPr marL="171450" indent="-171450">
              <a:buFont typeface="Arial" panose="020B0604020202020204" pitchFamily="34" charset="0"/>
              <a:buChar char="•"/>
            </a:pPr>
            <a:r>
              <a:rPr lang="en-US" sz="1200" i="0" dirty="0">
                <a:solidFill>
                  <a:schemeClr val="tx1"/>
                </a:solidFill>
              </a:rPr>
              <a:t>Remember, LST orders [and state-authorized portable orders, in states where they are available] are necessary to make sure the patient’s life-sustaining treatment decisions will be honored,</a:t>
            </a:r>
            <a:r>
              <a:rPr lang="en-US" sz="1200" i="0" baseline="0" dirty="0">
                <a:solidFill>
                  <a:schemeClr val="tx1"/>
                </a:solidFill>
              </a:rPr>
              <a:t> so a follow-up visit with the practitioner is very important.  </a:t>
            </a:r>
          </a:p>
          <a:p>
            <a:pPr marL="171450" indent="-171450">
              <a:buFont typeface="Arial" panose="020B0604020202020204" pitchFamily="34" charset="0"/>
              <a:buChar char="•"/>
            </a:pPr>
            <a:endParaRPr lang="en-US" sz="1200" i="0" dirty="0">
              <a:solidFill>
                <a:schemeClr val="tx1"/>
              </a:solidFill>
            </a:endParaRPr>
          </a:p>
          <a:p>
            <a:pPr marL="171450" indent="-171450">
              <a:buFont typeface="Arial" panose="020B0604020202020204" pitchFamily="34" charset="0"/>
              <a:buChar char="•"/>
            </a:pPr>
            <a:r>
              <a:rPr lang="en-US" sz="1200" i="0" dirty="0">
                <a:solidFill>
                  <a:schemeClr val="tx1"/>
                </a:solidFill>
              </a:rPr>
              <a:t>There are some occasions when the patient is not ready for follow</a:t>
            </a:r>
            <a:r>
              <a:rPr lang="en-US" sz="1200" i="0" baseline="0" dirty="0">
                <a:solidFill>
                  <a:schemeClr val="tx1"/>
                </a:solidFill>
              </a:rPr>
              <a:t> up with the practitioner to discuss life-sustaining treatment decisions.  The team should continue to check in with the patient to assess readiness.  </a:t>
            </a:r>
            <a:endParaRPr lang="en-US" sz="1200" i="0" dirty="0">
              <a:solidFill>
                <a:schemeClr val="tx1"/>
              </a:solidFill>
            </a:endParaRPr>
          </a:p>
          <a:p>
            <a:pPr marL="171450" indent="-171450">
              <a:buFont typeface="Arial" panose="020B0604020202020204" pitchFamily="34" charset="0"/>
              <a:buChar char="•"/>
            </a:pPr>
            <a:endParaRPr lang="en-US" sz="1200" dirty="0">
              <a:solidFill>
                <a:schemeClr val="tx1"/>
              </a:solidFill>
            </a:endParaRPr>
          </a:p>
        </p:txBody>
      </p:sp>
      <p:sp>
        <p:nvSpPr>
          <p:cNvPr id="4" name="Slide Number Placeholder 3"/>
          <p:cNvSpPr>
            <a:spLocks noGrp="1"/>
          </p:cNvSpPr>
          <p:nvPr>
            <p:ph type="sldNum" sz="quarter" idx="10"/>
          </p:nvPr>
        </p:nvSpPr>
        <p:spPr/>
        <p:txBody>
          <a:bodyPr/>
          <a:lstStyle/>
          <a:p>
            <a:fld id="{EB2FD098-E2B0-4152-BC7C-7CF37910ECFA}" type="slidenum">
              <a:rPr lang="en-US" smtClean="0"/>
              <a:t>54</a:t>
            </a:fld>
            <a:endParaRPr lang="en-US"/>
          </a:p>
        </p:txBody>
      </p:sp>
    </p:spTree>
    <p:extLst>
      <p:ext uri="{BB962C8B-B14F-4D97-AF65-F5344CB8AC3E}">
        <p14:creationId xmlns:p14="http://schemas.microsoft.com/office/powerpoint/2010/main" val="11688288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dirty="0"/>
              <a:t>Follow your clinic’s standard process for referring patients to other teams</a:t>
            </a:r>
          </a:p>
        </p:txBody>
      </p:sp>
      <p:sp>
        <p:nvSpPr>
          <p:cNvPr id="4" name="Slide Number Placeholder 3"/>
          <p:cNvSpPr>
            <a:spLocks noGrp="1"/>
          </p:cNvSpPr>
          <p:nvPr>
            <p:ph type="sldNum" sz="quarter" idx="10"/>
          </p:nvPr>
        </p:nvSpPr>
        <p:spPr/>
        <p:txBody>
          <a:bodyPr/>
          <a:lstStyle/>
          <a:p>
            <a:fld id="{EB2FD098-E2B0-4152-BC7C-7CF37910ECFA}" type="slidenum">
              <a:rPr lang="en-US" smtClean="0"/>
              <a:t>55</a:t>
            </a:fld>
            <a:endParaRPr lang="en-US"/>
          </a:p>
        </p:txBody>
      </p:sp>
    </p:spTree>
    <p:extLst>
      <p:ext uri="{BB962C8B-B14F-4D97-AF65-F5344CB8AC3E}">
        <p14:creationId xmlns:p14="http://schemas.microsoft.com/office/powerpoint/2010/main" val="413629581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pPr marL="171450" indent="-171450">
              <a:buFont typeface="Arial" panose="020B0604020202020204" pitchFamily="34" charset="0"/>
              <a:buChar char="•"/>
            </a:pPr>
            <a:r>
              <a:rPr lang="en-US" b="0" dirty="0"/>
              <a:t>Patients</a:t>
            </a:r>
            <a:r>
              <a:rPr lang="en-US" b="0" baseline="0" dirty="0"/>
              <a:t> need a new advance directive if the person at the top of the VA surrogate hierarchy is not the person they want to serve as their surrogate.  Telling you who they want is not enough!  They have to fill out a Durable Power of Attorney for Health Care form.</a:t>
            </a:r>
          </a:p>
          <a:p>
            <a:endParaRPr lang="en-US" b="0" baseline="0" dirty="0"/>
          </a:p>
          <a:p>
            <a:pPr marL="171450" indent="-171450">
              <a:buFont typeface="Arial" panose="020B0604020202020204" pitchFamily="34" charset="0"/>
              <a:buChar char="•"/>
            </a:pPr>
            <a:r>
              <a:rPr lang="en-US" b="0" baseline="0" dirty="0"/>
              <a:t>An advance directive is needed if the patient wants to specify treatments they would want if they lost decision-making capacity in the future, and those preferences are different than what they want now, while they can make decisions for themselves.  </a:t>
            </a:r>
          </a:p>
          <a:p>
            <a:pPr marL="171450" indent="-171450">
              <a:buFont typeface="Arial" panose="020B0604020202020204" pitchFamily="34" charset="0"/>
              <a:buChar char="•"/>
            </a:pPr>
            <a:endParaRPr lang="en-US" b="0" baseline="0" dirty="0"/>
          </a:p>
          <a:p>
            <a:pPr marL="628650" lvl="1" indent="-171450">
              <a:buFont typeface="Arial" panose="020B0604020202020204" pitchFamily="34" charset="0"/>
              <a:buChar char="•"/>
            </a:pPr>
            <a:r>
              <a:rPr lang="en-US" b="0" baseline="0" dirty="0"/>
              <a:t>It might be best to wait until after the patient meets with the practitioner to establish a life-sustaining treatment plan for </a:t>
            </a:r>
            <a:r>
              <a:rPr lang="en-US" b="0" i="1" baseline="0" dirty="0"/>
              <a:t>current</a:t>
            </a:r>
            <a:r>
              <a:rPr lang="en-US" b="0" baseline="0" dirty="0"/>
              <a:t> care, because additional information could influence the patient’s decisions.</a:t>
            </a:r>
            <a:endParaRPr lang="en-US" b="1" dirty="0"/>
          </a:p>
        </p:txBody>
      </p:sp>
      <p:sp>
        <p:nvSpPr>
          <p:cNvPr id="4" name="Slide Number Placeholder 3"/>
          <p:cNvSpPr>
            <a:spLocks noGrp="1"/>
          </p:cNvSpPr>
          <p:nvPr>
            <p:ph type="sldNum" sz="quarter" idx="10"/>
          </p:nvPr>
        </p:nvSpPr>
        <p:spPr/>
        <p:txBody>
          <a:bodyPr/>
          <a:lstStyle/>
          <a:p>
            <a:fld id="{C8120F05-9FAC-45B4-BA1A-93BC150D93CB}" type="slidenum">
              <a:rPr lang="en-US" smtClean="0"/>
              <a:t>56</a:t>
            </a:fld>
            <a:endParaRPr lang="en-US"/>
          </a:p>
        </p:txBody>
      </p:sp>
    </p:spTree>
    <p:extLst>
      <p:ext uri="{BB962C8B-B14F-4D97-AF65-F5344CB8AC3E}">
        <p14:creationId xmlns:p14="http://schemas.microsoft.com/office/powerpoint/2010/main" val="3802745406"/>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1" dirty="0"/>
              <a:t>FACILITATOR NOTES:</a:t>
            </a:r>
          </a:p>
          <a:p>
            <a:pPr lvl="0"/>
            <a:endParaRPr lang="en-US" sz="1200" dirty="0">
              <a:solidFill>
                <a:schemeClr val="tx1"/>
              </a:solidFill>
            </a:endParaRPr>
          </a:p>
          <a:p>
            <a:pPr lvl="0"/>
            <a:r>
              <a:rPr lang="en-US" sz="1200" dirty="0">
                <a:solidFill>
                  <a:schemeClr val="tx1"/>
                </a:solidFill>
              </a:rPr>
              <a:t>[Review the</a:t>
            </a:r>
            <a:r>
              <a:rPr lang="en-US" sz="1200" baseline="0" dirty="0">
                <a:solidFill>
                  <a:schemeClr val="tx1"/>
                </a:solidFill>
              </a:rPr>
              <a:t> slide]</a:t>
            </a:r>
            <a:endParaRPr lang="en-US" sz="1200" dirty="0">
              <a:solidFill>
                <a:schemeClr val="tx1"/>
              </a:solidFill>
            </a:endParaRPr>
          </a:p>
          <a:p>
            <a:pPr lvl="0"/>
            <a:endParaRPr lang="en-US" sz="1200" dirty="0">
              <a:solidFill>
                <a:schemeClr val="tx1"/>
              </a:solidFill>
            </a:endParaRPr>
          </a:p>
          <a:p>
            <a:pPr lvl="0"/>
            <a:r>
              <a:rPr lang="en-US" sz="1200" dirty="0">
                <a:solidFill>
                  <a:schemeClr val="tx1"/>
                </a:solidFill>
              </a:rPr>
              <a:t>[BEFORE STARTING THE TRAINING SESSION:  If your state – or neighboring states where your patients live – have SAPOs</a:t>
            </a:r>
            <a:r>
              <a:rPr lang="en-US" sz="1200" baseline="0" dirty="0">
                <a:solidFill>
                  <a:schemeClr val="tx1"/>
                </a:solidFill>
              </a:rPr>
              <a:t>, a</a:t>
            </a:r>
            <a:r>
              <a:rPr lang="en-US" sz="1200" dirty="0">
                <a:solidFill>
                  <a:schemeClr val="tx1"/>
                </a:solidFill>
              </a:rPr>
              <a:t>dd a slide after this one with their images.]</a:t>
            </a:r>
          </a:p>
          <a:p>
            <a:endParaRPr lang="en-US" dirty="0"/>
          </a:p>
        </p:txBody>
      </p:sp>
      <p:sp>
        <p:nvSpPr>
          <p:cNvPr id="4" name="Slide Number Placeholder 3"/>
          <p:cNvSpPr>
            <a:spLocks noGrp="1"/>
          </p:cNvSpPr>
          <p:nvPr>
            <p:ph type="sldNum" sz="quarter" idx="10"/>
          </p:nvPr>
        </p:nvSpPr>
        <p:spPr/>
        <p:txBody>
          <a:bodyPr/>
          <a:lstStyle/>
          <a:p>
            <a:fld id="{C8120F05-9FAC-45B4-BA1A-93BC150D93CB}" type="slidenum">
              <a:rPr lang="en-US" smtClean="0"/>
              <a:t>57</a:t>
            </a:fld>
            <a:endParaRPr lang="en-US"/>
          </a:p>
        </p:txBody>
      </p:sp>
    </p:spTree>
    <p:extLst>
      <p:ext uri="{BB962C8B-B14F-4D97-AF65-F5344CB8AC3E}">
        <p14:creationId xmlns:p14="http://schemas.microsoft.com/office/powerpoint/2010/main" val="37905982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aseline="0" dirty="0"/>
          </a:p>
          <a:p>
            <a:r>
              <a:rPr lang="en-US" dirty="0"/>
              <a:t>Once you have finished,</a:t>
            </a:r>
            <a:r>
              <a:rPr lang="en-US" baseline="0" dirty="0"/>
              <a:t> document the goals of care conversation.</a:t>
            </a:r>
          </a:p>
          <a:p>
            <a:endParaRPr lang="en-US" baseline="0" dirty="0"/>
          </a:p>
          <a:p>
            <a:r>
              <a:rPr lang="en-US" baseline="0" dirty="0"/>
              <a:t>[Review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58</a:t>
            </a:fld>
            <a:endParaRPr lang="en-US"/>
          </a:p>
        </p:txBody>
      </p:sp>
    </p:spTree>
    <p:extLst>
      <p:ext uri="{BB962C8B-B14F-4D97-AF65-F5344CB8AC3E}">
        <p14:creationId xmlns:p14="http://schemas.microsoft.com/office/powerpoint/2010/main" val="300878112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0" dirty="0"/>
          </a:p>
          <a:p>
            <a:r>
              <a:rPr lang="en-US" b="0" dirty="0"/>
              <a:t>When documenting the discussion, organize your note so it follows</a:t>
            </a:r>
            <a:r>
              <a:rPr lang="en-US" b="0" baseline="0" dirty="0"/>
              <a:t> the same general structure of the conversation.  These headings are recommended…  </a:t>
            </a:r>
            <a:r>
              <a:rPr lang="en-US" b="0" dirty="0"/>
              <a:t>[Review</a:t>
            </a:r>
            <a:r>
              <a:rPr lang="en-US" b="0" baseline="0" dirty="0"/>
              <a:t> the slide]</a:t>
            </a:r>
          </a:p>
          <a:p>
            <a:endParaRPr lang="en-US" b="0" baseline="0" dirty="0"/>
          </a:p>
          <a:p>
            <a:endParaRPr lang="en-US" b="0" baseline="0" dirty="0"/>
          </a:p>
          <a:p>
            <a:endParaRPr lang="en-US" b="0" baseline="0" dirty="0"/>
          </a:p>
          <a:p>
            <a:r>
              <a:rPr lang="en-US" b="0" baseline="0" dirty="0"/>
              <a:t>[For your reference:]</a:t>
            </a:r>
          </a:p>
          <a:p>
            <a:r>
              <a:rPr lang="en-US" b="0" baseline="0" dirty="0"/>
              <a:t>A template for this note is available for installation in CPRS at your facility at the following website:</a:t>
            </a:r>
          </a:p>
          <a:p>
            <a:r>
              <a:rPr lang="en-US" b="0" baseline="0" dirty="0"/>
              <a:t>http://vaww.ethics.va.gov/LST/CACHISResources/OptionalDevelopment.asp.</a:t>
            </a:r>
          </a:p>
          <a:p>
            <a:r>
              <a:rPr lang="en-US" b="0" baseline="0" dirty="0"/>
              <a:t>  </a:t>
            </a:r>
          </a:p>
          <a:p>
            <a:endParaRPr lang="en-US" b="0" baseline="0" dirty="0"/>
          </a:p>
        </p:txBody>
      </p:sp>
      <p:sp>
        <p:nvSpPr>
          <p:cNvPr id="4" name="Slide Number Placeholder 3"/>
          <p:cNvSpPr>
            <a:spLocks noGrp="1"/>
          </p:cNvSpPr>
          <p:nvPr>
            <p:ph type="sldNum" sz="quarter" idx="10"/>
          </p:nvPr>
        </p:nvSpPr>
        <p:spPr/>
        <p:txBody>
          <a:bodyPr/>
          <a:lstStyle/>
          <a:p>
            <a:fld id="{C8120F05-9FAC-45B4-BA1A-93BC150D93CB}" type="slidenum">
              <a:rPr lang="en-US" smtClean="0"/>
              <a:t>59</a:t>
            </a:fld>
            <a:endParaRPr lang="en-US"/>
          </a:p>
        </p:txBody>
      </p:sp>
    </p:spTree>
    <p:extLst>
      <p:ext uri="{BB962C8B-B14F-4D97-AF65-F5344CB8AC3E}">
        <p14:creationId xmlns:p14="http://schemas.microsoft.com/office/powerpoint/2010/main" val="173856841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r>
              <a:rPr lang="en-US" baseline="0" dirty="0"/>
              <a:t> </a:t>
            </a:r>
          </a:p>
          <a:p>
            <a:r>
              <a:rPr lang="en-US" baseline="0" dirty="0"/>
              <a:t>[Review the slide]</a:t>
            </a:r>
          </a:p>
        </p:txBody>
      </p:sp>
      <p:sp>
        <p:nvSpPr>
          <p:cNvPr id="4" name="Slide Number Placeholder 3"/>
          <p:cNvSpPr>
            <a:spLocks noGrp="1"/>
          </p:cNvSpPr>
          <p:nvPr>
            <p:ph type="sldNum" sz="quarter" idx="10"/>
          </p:nvPr>
        </p:nvSpPr>
        <p:spPr/>
        <p:txBody>
          <a:bodyPr/>
          <a:lstStyle/>
          <a:p>
            <a:fld id="{C8120F05-9FAC-45B4-BA1A-93BC150D93CB}" type="slidenum">
              <a:rPr lang="en-US" smtClean="0"/>
              <a:t>60</a:t>
            </a:fld>
            <a:endParaRPr lang="en-US"/>
          </a:p>
        </p:txBody>
      </p:sp>
    </p:spTree>
    <p:extLst>
      <p:ext uri="{BB962C8B-B14F-4D97-AF65-F5344CB8AC3E}">
        <p14:creationId xmlns:p14="http://schemas.microsoft.com/office/powerpoint/2010/main" val="75036800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Two</a:t>
            </a:r>
            <a:r>
              <a:rPr lang="en-US" baseline="0" dirty="0"/>
              <a:t> handouts have been provided for your reference:</a:t>
            </a:r>
          </a:p>
          <a:p>
            <a:endParaRPr lang="en-US" baseline="0" dirty="0"/>
          </a:p>
          <a:p>
            <a:pPr marL="628650" lvl="1" indent="-171450">
              <a:buFont typeface="Arial" panose="020B0604020202020204" pitchFamily="34" charset="0"/>
              <a:buChar char="•"/>
            </a:pPr>
            <a:r>
              <a:rPr lang="en-US" baseline="0" dirty="0"/>
              <a:t>A list of related progress notes, including those used to document goals of care conversations and those used to document advance directives and state-authorized portable orders.</a:t>
            </a:r>
          </a:p>
          <a:p>
            <a:pPr marL="628650" lvl="1" indent="-171450">
              <a:buFont typeface="Arial" panose="020B0604020202020204" pitchFamily="34" charset="0"/>
              <a:buChar char="•"/>
            </a:pPr>
            <a:endParaRPr lang="en-US" baseline="0" dirty="0"/>
          </a:p>
          <a:p>
            <a:pPr marL="628650" lvl="1" indent="-171450">
              <a:buFont typeface="Arial" panose="020B0604020202020204" pitchFamily="34" charset="0"/>
              <a:buChar char="•"/>
            </a:pPr>
            <a:r>
              <a:rPr lang="en-US" baseline="0" dirty="0"/>
              <a:t>A sample completed progress note documenting a goals of care conversation.</a:t>
            </a:r>
          </a:p>
          <a:p>
            <a:pPr marL="171450" indent="-171450">
              <a:buFont typeface="Arial" panose="020B0604020202020204" pitchFamily="34" charset="0"/>
              <a:buChar char="•"/>
            </a:pPr>
            <a:endParaRPr lang="en-US" dirty="0"/>
          </a:p>
          <a:p>
            <a:r>
              <a:rPr lang="en-US" dirty="0"/>
              <a:t>[Optional:]</a:t>
            </a:r>
          </a:p>
          <a:p>
            <a:r>
              <a:rPr lang="en-US" dirty="0"/>
              <a:t>[If the progress note is</a:t>
            </a:r>
            <a:r>
              <a:rPr lang="en-US" baseline="0" dirty="0"/>
              <a:t> already available in your facility, y</a:t>
            </a:r>
            <a:r>
              <a:rPr lang="en-US" dirty="0"/>
              <a:t>ou</a:t>
            </a:r>
            <a:r>
              <a:rPr lang="en-US" baseline="0" dirty="0"/>
              <a:t> may choose to demonstrate it for learners here.]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61</a:t>
            </a:fld>
            <a:endParaRPr lang="en-US"/>
          </a:p>
        </p:txBody>
      </p:sp>
    </p:spTree>
    <p:extLst>
      <p:ext uri="{BB962C8B-B14F-4D97-AF65-F5344CB8AC3E}">
        <p14:creationId xmlns:p14="http://schemas.microsoft.com/office/powerpoint/2010/main" val="38830989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FACILITATOR NOTES</a:t>
            </a:r>
          </a:p>
          <a:p>
            <a:endParaRPr lang="en-US" baseline="0" dirty="0"/>
          </a:p>
          <a:p>
            <a:r>
              <a:rPr lang="en-US" dirty="0"/>
              <a:t>Now we’re going to practice a goals of care conversation,</a:t>
            </a:r>
            <a:r>
              <a:rPr lang="en-US" baseline="0" dirty="0"/>
              <a:t> </a:t>
            </a:r>
            <a:r>
              <a:rPr lang="en-US" dirty="0"/>
              <a:t>putting together</a:t>
            </a:r>
            <a:r>
              <a:rPr lang="en-US" baseline="0" dirty="0"/>
              <a:t> everything we have learned.</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62</a:t>
            </a:fld>
            <a:endParaRPr lang="en-US"/>
          </a:p>
        </p:txBody>
      </p:sp>
    </p:spTree>
    <p:extLst>
      <p:ext uri="{BB962C8B-B14F-4D97-AF65-F5344CB8AC3E}">
        <p14:creationId xmlns:p14="http://schemas.microsoft.com/office/powerpoint/2010/main" val="383673847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b="0" dirty="0"/>
              <a:t>In this exercise, you’ll get a chance to practice facilitating a goals of care conversation.  You can start at the beginning, or you can choose a place</a:t>
            </a:r>
            <a:r>
              <a:rPr lang="en-US" b="0" baseline="0" dirty="0"/>
              <a:t> to start where you particularly want to strengthen your skills.  You’ll also take turns being the patient and being an observer.  This exercise will take 45 minutes.</a:t>
            </a:r>
          </a:p>
          <a:p>
            <a:endParaRPr lang="en-US" b="0" baseline="0" dirty="0"/>
          </a:p>
          <a:p>
            <a:r>
              <a:rPr lang="en-US" b="0" baseline="0" dirty="0"/>
              <a:t>Take out the “Putting it All Together” communication skills exercise.  [Wait for participants to locate the document.]</a:t>
            </a:r>
          </a:p>
          <a:p>
            <a:endParaRPr lang="en-US" dirty="0"/>
          </a:p>
          <a:p>
            <a:r>
              <a:rPr lang="en-US" dirty="0"/>
              <a:t>[Review</a:t>
            </a:r>
            <a:r>
              <a:rPr lang="en-US" baseline="0" dirty="0"/>
              <a:t> instructions on slide.]</a:t>
            </a:r>
          </a:p>
          <a:p>
            <a:endParaRPr lang="en-US" baseline="0" dirty="0"/>
          </a:p>
          <a:p>
            <a:r>
              <a:rPr lang="en-US" baseline="0" dirty="0"/>
              <a:t>[Reminders:]  </a:t>
            </a:r>
          </a:p>
          <a:p>
            <a:pPr marL="171441" indent="-171441">
              <a:buFontTx/>
              <a:buChar char="-"/>
            </a:pPr>
            <a:r>
              <a:rPr lang="en-US" baseline="0" dirty="0"/>
              <a:t>Closely follow the Talking Map</a:t>
            </a:r>
          </a:p>
          <a:p>
            <a:pPr marL="171441" indent="-171441">
              <a:buFontTx/>
              <a:buChar char="-"/>
            </a:pPr>
            <a:r>
              <a:rPr lang="en-US" baseline="0" dirty="0"/>
              <a:t>Incorporate communication skills</a:t>
            </a:r>
          </a:p>
          <a:p>
            <a:pPr marL="171441" indent="-171441">
              <a:buFontTx/>
              <a:buChar char="-"/>
            </a:pPr>
            <a:r>
              <a:rPr lang="en-US" baseline="0" dirty="0"/>
              <a:t>Patients respond accordingly (remember you are not the most difficult patient that you’ve ever encountered)</a:t>
            </a:r>
          </a:p>
          <a:p>
            <a:pPr marL="171441" indent="-171441">
              <a:buFontTx/>
              <a:buChar char="-"/>
            </a:pPr>
            <a:endParaRPr lang="en-US" baseline="0" dirty="0"/>
          </a:p>
          <a:p>
            <a:pPr marL="0" indent="0">
              <a:buFontTx/>
              <a:buNone/>
            </a:pPr>
            <a:r>
              <a:rPr lang="en-US" baseline="0" dirty="0"/>
              <a:t>[Before you start the exercise, GO TO NEXT SLIDE to review format of self-reflection and feedback]</a:t>
            </a:r>
          </a:p>
          <a:p>
            <a:pPr marL="171441" indent="-171441">
              <a:buFontTx/>
              <a:buChar char="-"/>
            </a:pPr>
            <a:endParaRPr lang="en-US" baseline="0" dirty="0"/>
          </a:p>
        </p:txBody>
      </p:sp>
      <p:sp>
        <p:nvSpPr>
          <p:cNvPr id="4" name="Slide Number Placeholder 3"/>
          <p:cNvSpPr>
            <a:spLocks noGrp="1"/>
          </p:cNvSpPr>
          <p:nvPr>
            <p:ph type="sldNum" sz="quarter" idx="10"/>
          </p:nvPr>
        </p:nvSpPr>
        <p:spPr/>
        <p:txBody>
          <a:bodyPr/>
          <a:lstStyle/>
          <a:p>
            <a:fld id="{A4F261A8-F9F4-4092-8CDA-C09402BD5BDC}" type="slidenum">
              <a:rPr lang="en-US">
                <a:solidFill>
                  <a:prstClr val="black"/>
                </a:solidFill>
              </a:rPr>
              <a:pPr/>
              <a:t>63</a:t>
            </a:fld>
            <a:endParaRPr lang="en-US">
              <a:solidFill>
                <a:prstClr val="black"/>
              </a:solidFill>
            </a:endParaRPr>
          </a:p>
        </p:txBody>
      </p:sp>
    </p:spTree>
    <p:extLst>
      <p:ext uri="{BB962C8B-B14F-4D97-AF65-F5344CB8AC3E}">
        <p14:creationId xmlns:p14="http://schemas.microsoft.com/office/powerpoint/2010/main" val="32035062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b="1" dirty="0"/>
          </a:p>
          <a:p>
            <a:r>
              <a:rPr lang="en-US" b="0" baseline="0" dirty="0"/>
              <a:t>[Remind learners about the format for self-reflection and feedback. </a:t>
            </a:r>
            <a:r>
              <a:rPr lang="en-US" b="0" i="0" baseline="0" dirty="0"/>
              <a:t>Leave this up on the screen during the exercise.]</a:t>
            </a:r>
          </a:p>
          <a:p>
            <a:endParaRPr lang="en-US" b="0" i="0" baseline="0" dirty="0"/>
          </a:p>
          <a:p>
            <a:r>
              <a:rPr lang="en-US" b="0" i="0" baseline="0" dirty="0"/>
              <a:t>[After 15 minutes, tell the learners to change roles.]</a:t>
            </a:r>
          </a:p>
          <a:p>
            <a:endParaRPr lang="en-US" b="0" i="0" baseline="0" dirty="0"/>
          </a:p>
          <a:p>
            <a:r>
              <a:rPr lang="en-US" i="0" dirty="0"/>
              <a:t>[After another 15 minutes, tell the learners to change roles again.]</a:t>
            </a:r>
          </a:p>
          <a:p>
            <a:endParaRPr lang="en-US" i="0" dirty="0"/>
          </a:p>
          <a:p>
            <a:r>
              <a:rPr lang="en-US" i="0" dirty="0"/>
              <a:t>[After another</a:t>
            </a:r>
            <a:r>
              <a:rPr lang="en-US" i="0" baseline="0" dirty="0"/>
              <a:t> 15 minutes, ask the learners to return to the group for debriefing.]</a:t>
            </a:r>
            <a:endParaRPr lang="en-US" i="0" dirty="0"/>
          </a:p>
        </p:txBody>
      </p:sp>
      <p:sp>
        <p:nvSpPr>
          <p:cNvPr id="4" name="Slide Number Placeholder 3"/>
          <p:cNvSpPr>
            <a:spLocks noGrp="1"/>
          </p:cNvSpPr>
          <p:nvPr>
            <p:ph type="sldNum" sz="quarter" idx="10"/>
          </p:nvPr>
        </p:nvSpPr>
        <p:spPr/>
        <p:txBody>
          <a:bodyPr/>
          <a:lstStyle/>
          <a:p>
            <a:fld id="{4B2931A4-DE08-4BAA-B781-B0C8B90AF06F}" type="slidenum">
              <a:rPr lang="en-US" smtClean="0">
                <a:solidFill>
                  <a:prstClr val="black"/>
                </a:solidFill>
              </a:rPr>
              <a:pPr/>
              <a:t>64</a:t>
            </a:fld>
            <a:endParaRPr lang="en-US">
              <a:solidFill>
                <a:prstClr val="black"/>
              </a:solidFill>
            </a:endParaRPr>
          </a:p>
        </p:txBody>
      </p:sp>
    </p:spTree>
    <p:extLst>
      <p:ext uri="{BB962C8B-B14F-4D97-AF65-F5344CB8AC3E}">
        <p14:creationId xmlns:p14="http://schemas.microsoft.com/office/powerpoint/2010/main" val="188846376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FACILITATOR NOTES</a:t>
            </a:r>
          </a:p>
          <a:p>
            <a:endParaRPr lang="en-US" dirty="0"/>
          </a:p>
          <a:p>
            <a:r>
              <a:rPr lang="en-US" dirty="0"/>
              <a:t>[Bring all participants back together</a:t>
            </a:r>
            <a:r>
              <a:rPr lang="en-US" baseline="0" dirty="0"/>
              <a:t> and lead a discussion by asking learners to respond to the questions on the slide.]</a:t>
            </a:r>
            <a:endParaRPr lang="en-US" dirty="0"/>
          </a:p>
        </p:txBody>
      </p:sp>
      <p:sp>
        <p:nvSpPr>
          <p:cNvPr id="4" name="Slide Number Placeholder 3"/>
          <p:cNvSpPr>
            <a:spLocks noGrp="1"/>
          </p:cNvSpPr>
          <p:nvPr>
            <p:ph type="sldNum" sz="quarter" idx="10"/>
          </p:nvPr>
        </p:nvSpPr>
        <p:spPr/>
        <p:txBody>
          <a:bodyPr/>
          <a:lstStyle/>
          <a:p>
            <a:fld id="{EB2FD098-E2B0-4152-BC7C-7CF37910ECFA}" type="slidenum">
              <a:rPr lang="en-US" smtClean="0"/>
              <a:t>65</a:t>
            </a:fld>
            <a:endParaRPr lang="en-US"/>
          </a:p>
        </p:txBody>
      </p:sp>
    </p:spTree>
    <p:extLst>
      <p:ext uri="{BB962C8B-B14F-4D97-AF65-F5344CB8AC3E}">
        <p14:creationId xmlns:p14="http://schemas.microsoft.com/office/powerpoint/2010/main" val="307643167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dirty="0"/>
              <a:t>Now we’re going to take a few minutes and reflect</a:t>
            </a:r>
            <a:r>
              <a:rPr lang="en-US" baseline="0" dirty="0"/>
              <a:t> on what we’ve covered so far.</a:t>
            </a:r>
          </a:p>
          <a:p>
            <a:endParaRPr lang="en-US" baseline="0" dirty="0"/>
          </a:p>
          <a:p>
            <a:r>
              <a:rPr lang="en-US" dirty="0"/>
              <a:t>[Ask</a:t>
            </a:r>
            <a:r>
              <a:rPr lang="en-US" baseline="0" dirty="0"/>
              <a:t> learners to write about each of these questions for 1-2 minutes. Then lead a brief group discussion by asking people to volunteer something they wrote in response to these questions.]</a:t>
            </a:r>
            <a:endParaRPr lang="en-US" dirty="0"/>
          </a:p>
        </p:txBody>
      </p:sp>
      <p:sp>
        <p:nvSpPr>
          <p:cNvPr id="4" name="Slide Number Placeholder 3"/>
          <p:cNvSpPr>
            <a:spLocks noGrp="1"/>
          </p:cNvSpPr>
          <p:nvPr>
            <p:ph type="sldNum" sz="quarter" idx="10"/>
          </p:nvPr>
        </p:nvSpPr>
        <p:spPr/>
        <p:txBody>
          <a:bodyPr/>
          <a:lstStyle/>
          <a:p>
            <a:fld id="{4B2931A4-DE08-4BAA-B781-B0C8B90AF06F}" type="slidenum">
              <a:rPr lang="en-US" smtClean="0"/>
              <a:t>66</a:t>
            </a:fld>
            <a:endParaRPr lang="en-US"/>
          </a:p>
        </p:txBody>
      </p:sp>
    </p:spTree>
    <p:extLst>
      <p:ext uri="{BB962C8B-B14F-4D97-AF65-F5344CB8AC3E}">
        <p14:creationId xmlns:p14="http://schemas.microsoft.com/office/powerpoint/2010/main" val="345606331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FACILITATOR NOTES</a:t>
            </a:r>
          </a:p>
          <a:p>
            <a:endParaRPr lang="en-US" dirty="0"/>
          </a:p>
          <a:p>
            <a:r>
              <a:rPr lang="en-US" b="0" dirty="0"/>
              <a:t>[Review the summary.]</a:t>
            </a:r>
          </a:p>
          <a:p>
            <a:endParaRPr lang="en-US" b="0" dirty="0"/>
          </a:p>
          <a:p>
            <a:r>
              <a:rPr lang="en-US" b="0" baseline="0" dirty="0"/>
              <a:t>In the next part of the training, we’ll learn strategies your team can use to make sure high-risk patients are proactively identified, goals of care conversations are conducted routinely, and quality is maintained.  </a:t>
            </a:r>
          </a:p>
          <a:p>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[Thank</a:t>
            </a:r>
            <a:r>
              <a:rPr lang="en-US" b="0" baseline="0" dirty="0"/>
              <a:t> learners for attending and participating.]</a:t>
            </a:r>
          </a:p>
        </p:txBody>
      </p:sp>
      <p:sp>
        <p:nvSpPr>
          <p:cNvPr id="4" name="Slide Number Placeholder 3"/>
          <p:cNvSpPr>
            <a:spLocks noGrp="1"/>
          </p:cNvSpPr>
          <p:nvPr>
            <p:ph type="sldNum" sz="quarter" idx="10"/>
          </p:nvPr>
        </p:nvSpPr>
        <p:spPr/>
        <p:txBody>
          <a:bodyPr/>
          <a:lstStyle/>
          <a:p>
            <a:fld id="{EB2FD098-E2B0-4152-BC7C-7CF37910ECFA}" type="slidenum">
              <a:rPr lang="en-US" smtClean="0"/>
              <a:t>67</a:t>
            </a:fld>
            <a:endParaRPr lang="en-US"/>
          </a:p>
        </p:txBody>
      </p:sp>
    </p:spTree>
    <p:extLst>
      <p:ext uri="{BB962C8B-B14F-4D97-AF65-F5344CB8AC3E}">
        <p14:creationId xmlns:p14="http://schemas.microsoft.com/office/powerpoint/2010/main" val="241213176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631D8D1-C18F-AA47-9186-AF4D9656BC78}" type="slidenum">
              <a:rPr lang="en-US" smtClean="0"/>
              <a:t>68</a:t>
            </a:fld>
            <a:endParaRPr lang="en-US"/>
          </a:p>
        </p:txBody>
      </p:sp>
    </p:spTree>
    <p:extLst>
      <p:ext uri="{BB962C8B-B14F-4D97-AF65-F5344CB8AC3E}">
        <p14:creationId xmlns:p14="http://schemas.microsoft.com/office/powerpoint/2010/main" val="595052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16711322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1812597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445228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3828577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p:cNvSpPr>
            <a:spLocks noGrp="1"/>
          </p:cNvSpPr>
          <p:nvPr>
            <p:ph type="sldNum" sz="quarter" idx="12"/>
          </p:nvPr>
        </p:nvSpPr>
        <p:spPr/>
        <p:txBody>
          <a:bodyPr/>
          <a:lstStyle/>
          <a:p>
            <a:fld id="{4A0393A8-E953-462D-B165-10ACBD4D8C0A}"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20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907772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48733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509843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996958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380570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4A0393A8-E953-462D-B165-10ACBD4D8C0A}" type="slidenum">
              <a:rPr lang="en-US" smtClean="0"/>
              <a:pPr/>
              <a:t>‹#›</a:t>
            </a:fld>
            <a:endParaRPr lang="en-US"/>
          </a:p>
        </p:txBody>
      </p:sp>
    </p:spTree>
    <p:extLst>
      <p:ext uri="{BB962C8B-B14F-4D97-AF65-F5344CB8AC3E}">
        <p14:creationId xmlns:p14="http://schemas.microsoft.com/office/powerpoint/2010/main" val="2691364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9446" y="1295400"/>
            <a:ext cx="7885113" cy="4165600"/>
          </a:xfrm>
        </p:spPr>
        <p:txBody>
          <a:bodyPr lIns="0" tIns="0" rIns="0" bIns="0" anchor="ctr" anchorCtr="0">
            <a:noAutofit/>
          </a:bodyPr>
          <a:lstStyle>
            <a:lvl1pPr algn="ctr">
              <a:lnSpc>
                <a:spcPts val="4200"/>
              </a:lnSpc>
              <a:defRPr sz="3400" b="0" cap="none">
                <a:solidFill>
                  <a:schemeClr val="bg1"/>
                </a:solidFill>
              </a:defRPr>
            </a:lvl1pPr>
          </a:lstStyle>
          <a:p>
            <a:r>
              <a:rPr lang="en-US" dirty="0"/>
              <a:t>Click to edit master title style</a:t>
            </a:r>
          </a:p>
        </p:txBody>
      </p:sp>
      <p:sp>
        <p:nvSpPr>
          <p:cNvPr id="3"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4"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22397713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2771777"/>
            <a:ext cx="4343400" cy="1470025"/>
          </a:xfrm>
        </p:spPr>
        <p:txBody>
          <a:bodyPr lIns="0" tIns="0" rIns="0" bIns="0" anchor="t" anchorCtr="0">
            <a:noAutofit/>
          </a:bodyPr>
          <a:lstStyle>
            <a:lvl1pPr algn="l">
              <a:lnSpc>
                <a:spcPts val="3400"/>
              </a:lnSpc>
              <a:defRPr sz="2800" b="0">
                <a:solidFill>
                  <a:schemeClr val="accent1"/>
                </a:solidFill>
                <a:latin typeface="+mj-lt"/>
              </a:defRPr>
            </a:lvl1pPr>
          </a:lstStyle>
          <a:p>
            <a:r>
              <a:rPr lang="en-US" dirty="0"/>
              <a:t>Click to edit Master title style</a:t>
            </a:r>
          </a:p>
        </p:txBody>
      </p:sp>
      <p:sp>
        <p:nvSpPr>
          <p:cNvPr id="3" name="Subtitle 2"/>
          <p:cNvSpPr>
            <a:spLocks noGrp="1"/>
          </p:cNvSpPr>
          <p:nvPr>
            <p:ph type="subTitle" idx="1"/>
          </p:nvPr>
        </p:nvSpPr>
        <p:spPr>
          <a:xfrm>
            <a:off x="4800600" y="4267200"/>
            <a:ext cx="4343400" cy="1752600"/>
          </a:xfrm>
        </p:spPr>
        <p:txBody>
          <a:bodyPr lIns="0" tIns="0" rIns="0" bIns="0">
            <a:noAutofit/>
          </a:bodyPr>
          <a:lstStyle>
            <a:lvl1pPr marL="0" indent="0" algn="l">
              <a:lnSpc>
                <a:spcPts val="2700"/>
              </a:lnSpc>
              <a:spcBef>
                <a:spcPts val="0"/>
              </a:spcBef>
              <a:buNone/>
              <a:defRPr sz="19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Footer Placeholder 4"/>
          <p:cNvSpPr>
            <a:spLocks noGrp="1"/>
          </p:cNvSpPr>
          <p:nvPr>
            <p:ph type="ftr" sz="quarter" idx="3"/>
          </p:nvPr>
        </p:nvSpPr>
        <p:spPr>
          <a:xfrm>
            <a:off x="381000" y="6356353"/>
            <a:ext cx="5638800" cy="323849"/>
          </a:xfrm>
          <a:prstGeom prst="rect">
            <a:avLst/>
          </a:prstGeom>
        </p:spPr>
        <p:txBody>
          <a:bodyPr/>
          <a:lstStyle>
            <a:lvl1pPr>
              <a:defRPr sz="1600">
                <a:solidFill>
                  <a:srgbClr val="FFFFFF"/>
                </a:solidFill>
              </a:defRPr>
            </a:lvl1pPr>
          </a:lstStyle>
          <a:p>
            <a:r>
              <a:rPr lang="en-US" dirty="0"/>
              <a:t>Goals of Care Conversations </a:t>
            </a:r>
          </a:p>
        </p:txBody>
      </p:sp>
      <p:sp>
        <p:nvSpPr>
          <p:cNvPr id="5"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33776974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large photo">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1371600" y="0"/>
            <a:ext cx="7772400" cy="6858000"/>
          </a:xfrm>
        </p:spPr>
        <p:txBody>
          <a:bodyPr/>
          <a:lstStyle/>
          <a:p>
            <a:endParaRPr lang="en-US"/>
          </a:p>
        </p:txBody>
      </p:sp>
    </p:spTree>
    <p:extLst>
      <p:ext uri="{BB962C8B-B14F-4D97-AF65-F5344CB8AC3E}">
        <p14:creationId xmlns:p14="http://schemas.microsoft.com/office/powerpoint/2010/main" val="124091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lumMod val="7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dirty="0"/>
              <a:t>Click to edit Master title style</a:t>
            </a:r>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5685486"/>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a:p>
        </p:txBody>
      </p:sp>
    </p:spTree>
    <p:extLst>
      <p:ext uri="{BB962C8B-B14F-4D97-AF65-F5344CB8AC3E}">
        <p14:creationId xmlns:p14="http://schemas.microsoft.com/office/powerpoint/2010/main" val="234458477"/>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709" r:id="rId12"/>
    <p:sldLayoutId id="2147483710" r:id="rId13"/>
    <p:sldLayoutId id="2147483715" r:id="rId14"/>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A0393A8-E953-462D-B165-10ACBD4D8C0A}" type="slidenum">
              <a:rPr lang="en-US" smtClean="0"/>
              <a:pPr/>
              <a:t>‹#›</a:t>
            </a:fld>
            <a:endParaRPr lang="en-US" dirty="0"/>
          </a:p>
        </p:txBody>
      </p:sp>
    </p:spTree>
    <p:extLst>
      <p:ext uri="{BB962C8B-B14F-4D97-AF65-F5344CB8AC3E}">
        <p14:creationId xmlns:p14="http://schemas.microsoft.com/office/powerpoint/2010/main" val="1039140462"/>
      </p:ext>
    </p:extLst>
  </p:cSld>
  <p:clrMap bg1="lt1" tx1="dk1" bg2="lt2" tx2="dk2" accent1="accent1" accent2="accent2" accent3="accent3" accent4="accent4" accent5="accent5" accent6="accent6" hlink="hlink" folHlink="folHlink"/>
  <p:sldLayoutIdLst>
    <p:sldLayoutId id="2147483841" r:id="rId1"/>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5.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5.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wmv"/><Relationship Id="rId1" Type="http://schemas.microsoft.com/office/2007/relationships/media" Target="../media/media4.wmv"/><Relationship Id="rId5" Type="http://schemas.openxmlformats.org/officeDocument/2006/relationships/image" Target="../media/image5.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wmv"/><Relationship Id="rId1" Type="http://schemas.microsoft.com/office/2007/relationships/media" Target="../media/media5.wmv"/><Relationship Id="rId5" Type="http://schemas.openxmlformats.org/officeDocument/2006/relationships/image" Target="../media/image5.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wmv"/><Relationship Id="rId1" Type="http://schemas.microsoft.com/office/2007/relationships/media" Target="../media/media6.wmv"/><Relationship Id="rId5" Type="http://schemas.openxmlformats.org/officeDocument/2006/relationships/image" Target="../media/image5.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hyperlink" Target="http://www.ethics.va.gov/goalsofcaretraining.asp"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990600"/>
            <a:ext cx="8534400" cy="1676400"/>
          </a:xfrm>
        </p:spPr>
        <p:txBody>
          <a:bodyPr>
            <a:noAutofit/>
          </a:bodyPr>
          <a:lstStyle/>
          <a:p>
            <a:r>
              <a:rPr lang="en-US" sz="4000" dirty="0">
                <a:solidFill>
                  <a:schemeClr val="tx1"/>
                </a:solidFill>
              </a:rPr>
              <a:t>Goals of Care Conversations Training</a:t>
            </a:r>
            <a:endParaRPr lang="en-US" sz="4000" dirty="0"/>
          </a:p>
        </p:txBody>
      </p:sp>
      <p:sp>
        <p:nvSpPr>
          <p:cNvPr id="2" name="TextBox 1"/>
          <p:cNvSpPr txBox="1"/>
          <p:nvPr/>
        </p:nvSpPr>
        <p:spPr>
          <a:xfrm>
            <a:off x="533400" y="2590800"/>
            <a:ext cx="8534400" cy="492443"/>
          </a:xfrm>
          <a:prstGeom prst="rect">
            <a:avLst/>
          </a:prstGeom>
          <a:noFill/>
        </p:spPr>
        <p:txBody>
          <a:bodyPr wrap="square" rtlCol="0">
            <a:spAutoFit/>
          </a:bodyPr>
          <a:lstStyle/>
          <a:p>
            <a:r>
              <a:rPr lang="en-US" sz="2500" i="1" dirty="0">
                <a:solidFill>
                  <a:prstClr val="white"/>
                </a:solidFill>
              </a:rPr>
              <a:t>For Nurses, Social Workers, Psychologists &amp; Chaplains</a:t>
            </a:r>
          </a:p>
        </p:txBody>
      </p:sp>
      <p:pic>
        <p:nvPicPr>
          <p:cNvPr id="5" name="Picture 4" descr="VA National Center for Ethics in Health Care logo" title="logo"/>
          <p:cNvPicPr>
            <a:picLocks noChangeAspect="1"/>
          </p:cNvPicPr>
          <p:nvPr/>
        </p:nvPicPr>
        <p:blipFill>
          <a:blip r:embed="rId3" cstate="print">
            <a:duotone>
              <a:prstClr val="black"/>
              <a:schemeClr val="tx1">
                <a:tint val="45000"/>
                <a:satMod val="400000"/>
              </a:schemeClr>
            </a:duotone>
            <a:extLst>
              <a:ext uri="{28A0092B-C50C-407E-A947-70E740481C1C}">
                <a14:useLocalDpi xmlns:a14="http://schemas.microsoft.com/office/drawing/2010/main" val="0"/>
              </a:ext>
            </a:extLst>
          </a:blip>
          <a:stretch>
            <a:fillRect/>
          </a:stretch>
        </p:blipFill>
        <p:spPr>
          <a:xfrm>
            <a:off x="1928716" y="5105400"/>
            <a:ext cx="5767484" cy="1250975"/>
          </a:xfrm>
          <a:prstGeom prst="rect">
            <a:avLst/>
          </a:prstGeom>
        </p:spPr>
      </p:pic>
      <p:sp>
        <p:nvSpPr>
          <p:cNvPr id="6" name="TextBox 5"/>
          <p:cNvSpPr txBox="1"/>
          <p:nvPr/>
        </p:nvSpPr>
        <p:spPr>
          <a:xfrm>
            <a:off x="609600" y="3429000"/>
            <a:ext cx="79248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dirty="0">
                <a:solidFill>
                  <a:prstClr val="white"/>
                </a:solidFill>
              </a:rPr>
              <a:t>Part 2:  Discussing &amp; Documenting Values, Goals, and Preferences </a:t>
            </a:r>
          </a:p>
        </p:txBody>
      </p:sp>
    </p:spTree>
    <p:extLst>
      <p:ext uri="{BB962C8B-B14F-4D97-AF65-F5344CB8AC3E}">
        <p14:creationId xmlns:p14="http://schemas.microsoft.com/office/powerpoint/2010/main" val="1172307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We Learned in Part 1</a:t>
            </a:r>
          </a:p>
        </p:txBody>
      </p:sp>
      <p:sp>
        <p:nvSpPr>
          <p:cNvPr id="3" name="Content Placeholder 2"/>
          <p:cNvSpPr>
            <a:spLocks noGrp="1"/>
          </p:cNvSpPr>
          <p:nvPr>
            <p:ph idx="1"/>
          </p:nvPr>
        </p:nvSpPr>
        <p:spPr/>
        <p:txBody>
          <a:bodyPr>
            <a:normAutofit/>
          </a:bodyPr>
          <a:lstStyle/>
          <a:p>
            <a:pPr>
              <a:spcAft>
                <a:spcPts val="1800"/>
              </a:spcAft>
            </a:pPr>
            <a:r>
              <a:rPr lang="en-US" sz="2800" dirty="0"/>
              <a:t>Goals of care conversations are important to proactively elicit the patient’s values, goals, and preferences, which serve as the basis for treatment decisions</a:t>
            </a:r>
          </a:p>
          <a:p>
            <a:pPr>
              <a:spcAft>
                <a:spcPts val="1800"/>
              </a:spcAft>
            </a:pPr>
            <a:r>
              <a:rPr lang="en-US" sz="2800" dirty="0"/>
              <a:t>Use key communication skills throughout the goals of care conversation</a:t>
            </a:r>
          </a:p>
          <a:p>
            <a:pPr>
              <a:spcAft>
                <a:spcPts val="1800"/>
              </a:spcAft>
            </a:pPr>
            <a:r>
              <a:rPr lang="en-US" sz="2800" dirty="0"/>
              <a:t>Recognize and respond to emotion</a:t>
            </a:r>
          </a:p>
        </p:txBody>
      </p:sp>
    </p:spTree>
    <p:extLst>
      <p:ext uri="{BB962C8B-B14F-4D97-AF65-F5344CB8AC3E}">
        <p14:creationId xmlns:p14="http://schemas.microsoft.com/office/powerpoint/2010/main" val="1630994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2:  What We Will Learn</a:t>
            </a:r>
          </a:p>
        </p:txBody>
      </p:sp>
      <p:sp>
        <p:nvSpPr>
          <p:cNvPr id="3" name="Content Placeholder 2"/>
          <p:cNvSpPr>
            <a:spLocks noGrp="1"/>
          </p:cNvSpPr>
          <p:nvPr>
            <p:ph idx="1"/>
          </p:nvPr>
        </p:nvSpPr>
        <p:spPr/>
        <p:txBody>
          <a:bodyPr>
            <a:normAutofit/>
          </a:bodyPr>
          <a:lstStyle/>
          <a:p>
            <a:pPr>
              <a:spcAft>
                <a:spcPts val="1800"/>
              </a:spcAft>
            </a:pPr>
            <a:r>
              <a:rPr lang="en-US" sz="3200" dirty="0"/>
              <a:t>How to use the Goals of Care Conversations talking map</a:t>
            </a:r>
          </a:p>
          <a:p>
            <a:r>
              <a:rPr lang="en-US" sz="3200" dirty="0"/>
              <a:t>How to document the conversation so the information is easy to find</a:t>
            </a:r>
          </a:p>
        </p:txBody>
      </p:sp>
    </p:spTree>
    <p:extLst>
      <p:ext uri="{BB962C8B-B14F-4D97-AF65-F5344CB8AC3E}">
        <p14:creationId xmlns:p14="http://schemas.microsoft.com/office/powerpoint/2010/main" val="7696696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Part 2:  How We Will Learn</a:t>
            </a:r>
          </a:p>
        </p:txBody>
      </p:sp>
      <p:sp>
        <p:nvSpPr>
          <p:cNvPr id="3" name="Content Placeholder 2"/>
          <p:cNvSpPr>
            <a:spLocks noGrp="1"/>
          </p:cNvSpPr>
          <p:nvPr>
            <p:ph idx="1"/>
          </p:nvPr>
        </p:nvSpPr>
        <p:spPr/>
        <p:txBody>
          <a:bodyPr>
            <a:normAutofit/>
          </a:bodyPr>
          <a:lstStyle/>
          <a:p>
            <a:pPr>
              <a:spcAft>
                <a:spcPts val="1800"/>
              </a:spcAft>
            </a:pPr>
            <a:r>
              <a:rPr lang="en-US" sz="3200" dirty="0"/>
              <a:t>Presentation</a:t>
            </a:r>
          </a:p>
          <a:p>
            <a:pPr>
              <a:spcAft>
                <a:spcPts val="1800"/>
              </a:spcAft>
            </a:pPr>
            <a:r>
              <a:rPr lang="en-US" sz="3200" dirty="0"/>
              <a:t>Demonstration</a:t>
            </a:r>
          </a:p>
          <a:p>
            <a:pPr>
              <a:spcAft>
                <a:spcPts val="1800"/>
              </a:spcAft>
            </a:pPr>
            <a:r>
              <a:rPr lang="en-US" sz="3200" dirty="0"/>
              <a:t>Practice</a:t>
            </a:r>
          </a:p>
        </p:txBody>
      </p:sp>
    </p:spTree>
    <p:extLst>
      <p:ext uri="{BB962C8B-B14F-4D97-AF65-F5344CB8AC3E}">
        <p14:creationId xmlns:p14="http://schemas.microsoft.com/office/powerpoint/2010/main" val="4127263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Before You Talk to the Patient, Prepare</a:t>
            </a:r>
          </a:p>
        </p:txBody>
      </p:sp>
      <p:sp>
        <p:nvSpPr>
          <p:cNvPr id="3" name="Content Placeholder 2"/>
          <p:cNvSpPr>
            <a:spLocks noGrp="1"/>
          </p:cNvSpPr>
          <p:nvPr>
            <p:ph idx="1"/>
          </p:nvPr>
        </p:nvSpPr>
        <p:spPr>
          <a:xfrm>
            <a:off x="457200" y="1600200"/>
            <a:ext cx="8382000" cy="4876800"/>
          </a:xfrm>
        </p:spPr>
        <p:txBody>
          <a:bodyPr>
            <a:normAutofit/>
          </a:bodyPr>
          <a:lstStyle/>
          <a:p>
            <a:r>
              <a:rPr lang="en-US" sz="2800" dirty="0"/>
              <a:t>Review medical record</a:t>
            </a:r>
          </a:p>
          <a:p>
            <a:pPr lvl="2"/>
            <a:r>
              <a:rPr lang="en-US" sz="2600" dirty="0"/>
              <a:t>Medical conditions &amp; prognosis</a:t>
            </a:r>
          </a:p>
          <a:p>
            <a:pPr marL="822960" lvl="3" indent="0">
              <a:spcAft>
                <a:spcPts val="1800"/>
              </a:spcAft>
              <a:buNone/>
            </a:pPr>
            <a:r>
              <a:rPr lang="en-US" sz="2400" b="1" dirty="0">
                <a:solidFill>
                  <a:schemeClr val="tx2"/>
                </a:solidFill>
              </a:rPr>
              <a:t>GOOD SOURCES:  </a:t>
            </a:r>
            <a:r>
              <a:rPr lang="en-US" sz="2400" dirty="0"/>
              <a:t>Hospital discharge summaries</a:t>
            </a:r>
          </a:p>
          <a:p>
            <a:pPr lvl="2"/>
            <a:r>
              <a:rPr lang="en-US" sz="2600" dirty="0"/>
              <a:t>Previously created advance directives, state authorized portable orders (SAPO) and LST plans</a:t>
            </a:r>
          </a:p>
          <a:p>
            <a:pPr marL="822960" lvl="3" indent="0">
              <a:spcAft>
                <a:spcPts val="1800"/>
              </a:spcAft>
              <a:buNone/>
            </a:pPr>
            <a:r>
              <a:rPr lang="en-US" sz="2400" b="1" dirty="0">
                <a:solidFill>
                  <a:schemeClr val="tx2"/>
                </a:solidFill>
              </a:rPr>
              <a:t>GOOD SOURCES:</a:t>
            </a:r>
            <a:r>
              <a:rPr lang="en-US" sz="2400" b="1" dirty="0"/>
              <a:t>  </a:t>
            </a:r>
            <a:r>
              <a:rPr lang="en-US" sz="2400" dirty="0"/>
              <a:t>CWAD/Postings, VISTA Imaging</a:t>
            </a:r>
          </a:p>
          <a:p>
            <a:r>
              <a:rPr lang="en-US" sz="2800" dirty="0"/>
              <a:t>If needed, ask practitioner or others about communications with the patient about diagnosis, prognosis, and goals</a:t>
            </a:r>
            <a:endParaRPr lang="en-US" sz="2000" dirty="0"/>
          </a:p>
        </p:txBody>
      </p:sp>
    </p:spTree>
    <p:extLst>
      <p:ext uri="{BB962C8B-B14F-4D97-AF65-F5344CB8AC3E}">
        <p14:creationId xmlns:p14="http://schemas.microsoft.com/office/powerpoint/2010/main" val="12253758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Before You Talk to the Patient, Prepare </a:t>
            </a:r>
          </a:p>
        </p:txBody>
      </p:sp>
      <p:sp>
        <p:nvSpPr>
          <p:cNvPr id="3" name="Content Placeholder 2"/>
          <p:cNvSpPr>
            <a:spLocks noGrp="1"/>
          </p:cNvSpPr>
          <p:nvPr>
            <p:ph idx="1"/>
          </p:nvPr>
        </p:nvSpPr>
        <p:spPr/>
        <p:txBody>
          <a:bodyPr>
            <a:normAutofit/>
          </a:bodyPr>
          <a:lstStyle/>
          <a:p>
            <a:pPr>
              <a:spcAft>
                <a:spcPts val="1800"/>
              </a:spcAft>
            </a:pPr>
            <a:r>
              <a:rPr lang="en-US" sz="2800" dirty="0"/>
              <a:t>In Part 1, we practiced how to invite the patient to participate in a goals of care conversation</a:t>
            </a:r>
          </a:p>
          <a:p>
            <a:pPr>
              <a:spcAft>
                <a:spcPts val="1200"/>
              </a:spcAft>
            </a:pPr>
            <a:r>
              <a:rPr lang="en-US" sz="2800" dirty="0"/>
              <a:t>Encourage the patient to invite members of their trusted support system</a:t>
            </a:r>
          </a:p>
          <a:p>
            <a:pPr marL="0" indent="0">
              <a:spcAft>
                <a:spcPts val="1200"/>
              </a:spcAft>
              <a:buNone/>
            </a:pPr>
            <a:r>
              <a:rPr lang="en-US" sz="2800" b="1" dirty="0">
                <a:solidFill>
                  <a:schemeClr val="tx2"/>
                </a:solidFill>
              </a:rPr>
              <a:t>          Why is this important?</a:t>
            </a:r>
          </a:p>
        </p:txBody>
      </p:sp>
    </p:spTree>
    <p:extLst>
      <p:ext uri="{BB962C8B-B14F-4D97-AF65-F5344CB8AC3E}">
        <p14:creationId xmlns:p14="http://schemas.microsoft.com/office/powerpoint/2010/main" val="3588106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153400" cy="1143000"/>
          </a:xfrm>
        </p:spPr>
        <p:txBody>
          <a:bodyPr>
            <a:noAutofit/>
          </a:bodyPr>
          <a:lstStyle/>
          <a:p>
            <a:r>
              <a:rPr lang="en-US" dirty="0"/>
              <a:t>Goals of Care Conversations    Talking  Map</a:t>
            </a:r>
          </a:p>
        </p:txBody>
      </p:sp>
      <p:pic>
        <p:nvPicPr>
          <p:cNvPr id="1027" name="Picture 3" descr="person scratching their head, confused about where to go" title="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3886200"/>
            <a:ext cx="2427343" cy="2427343"/>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p:cNvSpPr>
            <a:spLocks noGrp="1"/>
          </p:cNvSpPr>
          <p:nvPr>
            <p:ph idx="1"/>
          </p:nvPr>
        </p:nvSpPr>
        <p:spPr>
          <a:xfrm>
            <a:off x="457200" y="2209800"/>
            <a:ext cx="8229600" cy="4267200"/>
          </a:xfrm>
        </p:spPr>
        <p:txBody>
          <a:bodyPr>
            <a:normAutofit/>
          </a:bodyPr>
          <a:lstStyle/>
          <a:p>
            <a:r>
              <a:rPr lang="en-US" sz="2800" dirty="0"/>
              <a:t>Why use a map?</a:t>
            </a:r>
          </a:p>
          <a:p>
            <a:endParaRPr lang="en-US" sz="2800" dirty="0"/>
          </a:p>
          <a:p>
            <a:r>
              <a:rPr lang="en-US" sz="2800" dirty="0"/>
              <a:t>What happens after you follow the same route several times?</a:t>
            </a:r>
          </a:p>
        </p:txBody>
      </p:sp>
    </p:spTree>
    <p:extLst>
      <p:ext uri="{BB962C8B-B14F-4D97-AF65-F5344CB8AC3E}">
        <p14:creationId xmlns:p14="http://schemas.microsoft.com/office/powerpoint/2010/main" val="3219089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hidden="1"/>
          <p:cNvSpPr>
            <a:spLocks noGrp="1"/>
          </p:cNvSpPr>
          <p:nvPr>
            <p:ph type="title"/>
          </p:nvPr>
        </p:nvSpPr>
        <p:spPr/>
        <p:txBody>
          <a:bodyPr/>
          <a:lstStyle/>
          <a:p>
            <a:r>
              <a:rPr lang="en-US" dirty="0"/>
              <a:t>Talking Map</a:t>
            </a:r>
          </a:p>
        </p:txBody>
      </p:sp>
      <p:graphicFrame>
        <p:nvGraphicFramePr>
          <p:cNvPr id="4" name="Content Placeholder 3" title="Goals of Care Conversations Talking Map"/>
          <p:cNvGraphicFramePr>
            <a:graphicFrameLocks noGrp="1"/>
          </p:cNvGraphicFramePr>
          <p:nvPr>
            <p:ph idx="1"/>
            <p:extLst>
              <p:ext uri="{D42A27DB-BD31-4B8C-83A1-F6EECF244321}">
                <p14:modId xmlns:p14="http://schemas.microsoft.com/office/powerpoint/2010/main" val="3383633554"/>
              </p:ext>
            </p:extLst>
          </p:nvPr>
        </p:nvGraphicFramePr>
        <p:xfrm>
          <a:off x="533400" y="533400"/>
          <a:ext cx="8077200" cy="6172200"/>
        </p:xfrm>
        <a:graphic>
          <a:graphicData uri="http://schemas.openxmlformats.org/drawingml/2006/table">
            <a:tbl>
              <a:tblPr firstRow="1" bandRow="1">
                <a:tableStyleId>{5C22544A-7EE6-4342-B048-85BDC9FD1C3A}</a:tableStyleId>
              </a:tblPr>
              <a:tblGrid>
                <a:gridCol w="8077200">
                  <a:extLst>
                    <a:ext uri="{9D8B030D-6E8A-4147-A177-3AD203B41FA5}">
                      <a16:colId xmlns="" xmlns:a16="http://schemas.microsoft.com/office/drawing/2014/main" val="20000"/>
                    </a:ext>
                  </a:extLst>
                </a:gridCol>
              </a:tblGrid>
              <a:tr h="589480">
                <a:tc>
                  <a:txBody>
                    <a:bodyPr/>
                    <a:lstStyle/>
                    <a:p>
                      <a:pPr algn="ctr"/>
                      <a:r>
                        <a:rPr lang="en-US" sz="3200" dirty="0"/>
                        <a:t>Talking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000"/>
                  </a:ext>
                </a:extLst>
              </a:tr>
              <a:tr h="866882">
                <a:tc>
                  <a:txBody>
                    <a:bodyPr/>
                    <a:lstStyle/>
                    <a:p>
                      <a:pPr algn="ctr"/>
                      <a:r>
                        <a:rPr lang="en-US" sz="2400" b="1" dirty="0"/>
                        <a:t>Step 1</a:t>
                      </a:r>
                    </a:p>
                    <a:p>
                      <a:pPr algn="ctr"/>
                      <a:r>
                        <a:rPr lang="en-US" sz="2400" i="1" dirty="0"/>
                        <a:t>Introduce Conversation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1"/>
                  </a:ext>
                </a:extLst>
              </a:tr>
              <a:tr h="866882">
                <a:tc>
                  <a:txBody>
                    <a:bodyPr/>
                    <a:lstStyle/>
                    <a:p>
                      <a:pPr algn="ctr"/>
                      <a:r>
                        <a:rPr lang="en-US" sz="2400" b="1" dirty="0"/>
                        <a:t>Step  2</a:t>
                      </a:r>
                    </a:p>
                    <a:p>
                      <a:pPr algn="ctr"/>
                      <a:r>
                        <a:rPr lang="en-US" sz="2400" i="1" dirty="0"/>
                        <a:t>Identify Authorized Surrogate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2"/>
                  </a:ext>
                </a:extLst>
              </a:tr>
              <a:tr h="866882">
                <a:tc>
                  <a:txBody>
                    <a:bodyPr/>
                    <a:lstStyle/>
                    <a:p>
                      <a:pPr algn="ctr"/>
                      <a:r>
                        <a:rPr lang="en-US" sz="2400" b="1" dirty="0"/>
                        <a:t>Step 3</a:t>
                      </a:r>
                    </a:p>
                    <a:p>
                      <a:pPr algn="ctr"/>
                      <a:r>
                        <a:rPr lang="en-US" sz="2400" i="1" dirty="0"/>
                        <a:t>Assess Understanding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3"/>
                  </a:ext>
                </a:extLst>
              </a:tr>
              <a:tr h="866882">
                <a:tc>
                  <a:txBody>
                    <a:bodyPr/>
                    <a:lstStyle/>
                    <a:p>
                      <a:pPr algn="ctr"/>
                      <a:r>
                        <a:rPr lang="en-US" sz="2400" b="1" dirty="0"/>
                        <a:t>Step 4</a:t>
                      </a:r>
                    </a:p>
                    <a:p>
                      <a:pPr algn="ctr"/>
                      <a:r>
                        <a:rPr lang="en-US" sz="2400" i="1" dirty="0"/>
                        <a:t>Elicit Values &amp;</a:t>
                      </a:r>
                      <a:r>
                        <a:rPr lang="en-US" sz="2400" i="1" baseline="0" dirty="0"/>
                        <a:t> </a:t>
                      </a:r>
                      <a:r>
                        <a:rPr lang="en-US" sz="2400" i="1" dirty="0"/>
                        <a:t>Goals of Care</a:t>
                      </a:r>
                      <a:endParaRPr lang="en-US" sz="2400" i="1"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4"/>
                  </a:ext>
                </a:extLst>
              </a:tr>
              <a:tr h="1248310">
                <a:tc>
                  <a:txBody>
                    <a:bodyPr/>
                    <a:lstStyle/>
                    <a:p>
                      <a:pPr algn="ctr"/>
                      <a:r>
                        <a:rPr lang="en-US" sz="2400" b="1" dirty="0"/>
                        <a:t>Step 5</a:t>
                      </a:r>
                    </a:p>
                    <a:p>
                      <a:pPr algn="ctr"/>
                      <a:r>
                        <a:rPr lang="en-US" sz="2400" i="1" dirty="0"/>
                        <a:t>Support Patient’s Goals:</a:t>
                      </a:r>
                    </a:p>
                    <a:p>
                      <a:pPr algn="ctr"/>
                      <a:r>
                        <a:rPr lang="en-US" sz="2400" i="1" dirty="0"/>
                        <a:t>Discuss Services</a:t>
                      </a:r>
                      <a:r>
                        <a:rPr lang="en-US" sz="2400" i="1" baseline="0" dirty="0"/>
                        <a:t> and Life Sustaining Treatments</a:t>
                      </a:r>
                      <a:endParaRPr lang="en-US" sz="2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5"/>
                  </a:ext>
                </a:extLst>
              </a:tr>
              <a:tr h="866882">
                <a:tc>
                  <a:txBody>
                    <a:bodyPr/>
                    <a:lstStyle/>
                    <a:p>
                      <a:pPr algn="ctr"/>
                      <a:r>
                        <a:rPr lang="en-US" sz="2400" b="1" i="0" dirty="0"/>
                        <a:t>Step 6</a:t>
                      </a:r>
                    </a:p>
                    <a:p>
                      <a:pPr algn="ctr"/>
                      <a:r>
                        <a:rPr lang="en-US" sz="2400" b="0" i="1" dirty="0"/>
                        <a:t>Summarize and Discuss Next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Tree>
    <p:extLst>
      <p:ext uri="{BB962C8B-B14F-4D97-AF65-F5344CB8AC3E}">
        <p14:creationId xmlns:p14="http://schemas.microsoft.com/office/powerpoint/2010/main" val="33689198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 y="457200"/>
            <a:ext cx="8229600" cy="990600"/>
          </a:xfrm>
        </p:spPr>
        <p:txBody>
          <a:bodyPr/>
          <a:lstStyle/>
          <a:p>
            <a:r>
              <a:rPr lang="en-US" dirty="0"/>
              <a:t>Using the Talking Map</a:t>
            </a:r>
          </a:p>
        </p:txBody>
      </p:sp>
      <p:sp>
        <p:nvSpPr>
          <p:cNvPr id="3" name="Content Placeholder 2"/>
          <p:cNvSpPr>
            <a:spLocks noGrp="1"/>
          </p:cNvSpPr>
          <p:nvPr>
            <p:ph idx="1"/>
          </p:nvPr>
        </p:nvSpPr>
        <p:spPr/>
        <p:txBody>
          <a:bodyPr/>
          <a:lstStyle/>
          <a:p>
            <a:r>
              <a:rPr lang="en-US" sz="2800" dirty="0"/>
              <a:t>Includes sample language</a:t>
            </a:r>
          </a:p>
          <a:p>
            <a:r>
              <a:rPr lang="en-US" sz="2800" dirty="0"/>
              <a:t>Modify to fit your style</a:t>
            </a:r>
          </a:p>
          <a:p>
            <a:r>
              <a:rPr lang="en-US" sz="2800" dirty="0"/>
              <a:t>Use your communication skills throughout</a:t>
            </a:r>
          </a:p>
          <a:p>
            <a:endParaRPr lang="en-US" dirty="0"/>
          </a:p>
          <a:p>
            <a:endParaRPr lang="en-US" dirty="0"/>
          </a:p>
        </p:txBody>
      </p:sp>
      <p:pic>
        <p:nvPicPr>
          <p:cNvPr id="2050" name="Picture 2" title="screen shot of portion of Talking Map"/>
          <p:cNvPicPr>
            <a:picLocks noChangeAspect="1" noChangeArrowheads="1"/>
          </p:cNvPicPr>
          <p:nvPr/>
        </p:nvPicPr>
        <p:blipFill rotWithShape="1">
          <a:blip r:embed="rId3">
            <a:extLst>
              <a:ext uri="{28A0092B-C50C-407E-A947-70E740481C1C}">
                <a14:useLocalDpi xmlns:a14="http://schemas.microsoft.com/office/drawing/2010/main" val="0"/>
              </a:ext>
            </a:extLst>
          </a:blip>
          <a:srcRect b="-11557"/>
          <a:stretch/>
        </p:blipFill>
        <p:spPr bwMode="auto">
          <a:xfrm>
            <a:off x="609600" y="3276599"/>
            <a:ext cx="8150576" cy="3315269"/>
          </a:xfrm>
          <a:prstGeom prst="rect">
            <a:avLst/>
          </a:prstGeom>
          <a:noFill/>
          <a:ln w="9525">
            <a:solidFill>
              <a:schemeClr val="accent1"/>
            </a:solidFill>
            <a:miter lim="800000"/>
            <a:headEnd/>
            <a:tailEnd/>
          </a:ln>
          <a:extLst>
            <a:ext uri="{909E8E84-426E-40DD-AFC4-6F175D3DCCD1}">
              <a14:hiddenFill xmlns:a14="http://schemas.microsoft.com/office/drawing/2010/main">
                <a:solidFill>
                  <a:schemeClr val="accent1"/>
                </a:solidFill>
              </a14:hiddenFill>
            </a:ext>
          </a:extLst>
        </p:spPr>
      </p:pic>
      <p:sp>
        <p:nvSpPr>
          <p:cNvPr id="17" name="Right Arrow 16" title="right arrow"/>
          <p:cNvSpPr/>
          <p:nvPr/>
        </p:nvSpPr>
        <p:spPr>
          <a:xfrm>
            <a:off x="228600" y="4762500"/>
            <a:ext cx="533400" cy="4191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Arrow 20" title="right arrow"/>
          <p:cNvSpPr/>
          <p:nvPr/>
        </p:nvSpPr>
        <p:spPr>
          <a:xfrm>
            <a:off x="228600" y="5867400"/>
            <a:ext cx="533400" cy="419100"/>
          </a:xfrm>
          <a:prstGeom prst="right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12-Point Star 6" descr="&quot;see handout&quot;&#10;" title="graphic"/>
          <p:cNvSpPr/>
          <p:nvPr/>
        </p:nvSpPr>
        <p:spPr>
          <a:xfrm>
            <a:off x="6324600" y="457200"/>
            <a:ext cx="2286000" cy="22098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6781800" y="11430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13443363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r>
              <a:rPr lang="en-US" dirty="0"/>
              <a:t>Step 1: Introduce the Conversation</a:t>
            </a:r>
          </a:p>
        </p:txBody>
      </p:sp>
      <p:sp>
        <p:nvSpPr>
          <p:cNvPr id="3" name="Content Placeholder 2"/>
          <p:cNvSpPr>
            <a:spLocks noGrp="1"/>
          </p:cNvSpPr>
          <p:nvPr>
            <p:ph idx="1"/>
          </p:nvPr>
        </p:nvSpPr>
        <p:spPr>
          <a:xfrm>
            <a:off x="457200" y="1524000"/>
            <a:ext cx="8001000" cy="4495800"/>
          </a:xfrm>
        </p:spPr>
        <p:txBody>
          <a:bodyPr>
            <a:noAutofit/>
          </a:bodyPr>
          <a:lstStyle/>
          <a:p>
            <a:pPr marL="0" indent="0">
              <a:buSzPct val="80000"/>
              <a:buNone/>
            </a:pPr>
            <a:r>
              <a:rPr lang="en-US" sz="2800" b="1" dirty="0"/>
              <a:t>Purpose</a:t>
            </a:r>
          </a:p>
          <a:p>
            <a:pPr lvl="1">
              <a:buSzPct val="80000"/>
            </a:pPr>
            <a:r>
              <a:rPr lang="en-US" sz="2800" dirty="0"/>
              <a:t>Orients the patient to the purpose of the discussion</a:t>
            </a:r>
          </a:p>
          <a:p>
            <a:pPr lvl="1">
              <a:buSzPct val="80000"/>
            </a:pPr>
            <a:r>
              <a:rPr lang="en-US" sz="2800" dirty="0"/>
              <a:t>Creates a safe place for discussion of values, goals and preferences</a:t>
            </a:r>
          </a:p>
          <a:p>
            <a:pPr marL="36576" lvl="1" indent="0">
              <a:buSzPct val="80000"/>
              <a:buNone/>
            </a:pPr>
            <a:endParaRPr lang="en-US" sz="2800" dirty="0"/>
          </a:p>
          <a:p>
            <a:pPr marL="0" indent="0">
              <a:buNone/>
            </a:pPr>
            <a:r>
              <a:rPr lang="en-US" sz="2800" b="1" dirty="0"/>
              <a:t>Good to include</a:t>
            </a:r>
          </a:p>
          <a:p>
            <a:pPr lvl="1"/>
            <a:r>
              <a:rPr lang="en-US" sz="2800" dirty="0"/>
              <a:t>Team-based approach</a:t>
            </a:r>
          </a:p>
          <a:p>
            <a:pPr lvl="1"/>
            <a:r>
              <a:rPr lang="en-US" sz="2800" dirty="0"/>
              <a:t>It may take more than one conversation</a:t>
            </a:r>
          </a:p>
          <a:p>
            <a:pPr lvl="1"/>
            <a:r>
              <a:rPr lang="en-US" sz="2800" dirty="0"/>
              <a:t>Please ask questions, discuss concerns</a:t>
            </a:r>
            <a:endParaRPr lang="en-US" sz="2400" dirty="0"/>
          </a:p>
        </p:txBody>
      </p:sp>
    </p:spTree>
    <p:extLst>
      <p:ext uri="{BB962C8B-B14F-4D97-AF65-F5344CB8AC3E}">
        <p14:creationId xmlns:p14="http://schemas.microsoft.com/office/powerpoint/2010/main" val="1971735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1: Introduce the Conversation Demonstration</a:t>
            </a:r>
          </a:p>
        </p:txBody>
      </p:sp>
      <p:pic>
        <p:nvPicPr>
          <p:cNvPr id="3" name="media1 open C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2312599"/>
            <a:ext cx="6934200" cy="3859601"/>
          </a:xfrm>
          <a:prstGeom prst="rect">
            <a:avLst/>
          </a:prstGeom>
        </p:spPr>
      </p:pic>
    </p:spTree>
    <p:extLst>
      <p:ext uri="{BB962C8B-B14F-4D97-AF65-F5344CB8AC3E}">
        <p14:creationId xmlns:p14="http://schemas.microsoft.com/office/powerpoint/2010/main" val="139406109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1:  Introduce the Conversation</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26318034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686800" cy="1143000"/>
          </a:xfrm>
        </p:spPr>
        <p:txBody>
          <a:bodyPr>
            <a:noAutofit/>
          </a:bodyPr>
          <a:lstStyle/>
          <a:p>
            <a:r>
              <a:rPr lang="en-US" dirty="0"/>
              <a:t>Step 2: Identify Authorized Surrogate</a:t>
            </a:r>
          </a:p>
        </p:txBody>
      </p:sp>
      <p:sp>
        <p:nvSpPr>
          <p:cNvPr id="3" name="Content Placeholder 2"/>
          <p:cNvSpPr>
            <a:spLocks noGrp="1"/>
          </p:cNvSpPr>
          <p:nvPr>
            <p:ph idx="1"/>
          </p:nvPr>
        </p:nvSpPr>
        <p:spPr>
          <a:xfrm>
            <a:off x="457200" y="1524000"/>
            <a:ext cx="8382000" cy="5029200"/>
          </a:xfrm>
        </p:spPr>
        <p:txBody>
          <a:bodyPr>
            <a:normAutofit/>
          </a:bodyPr>
          <a:lstStyle/>
          <a:p>
            <a:pPr marL="0" indent="0">
              <a:buNone/>
            </a:pPr>
            <a:r>
              <a:rPr lang="en-US" sz="2800" b="1" dirty="0"/>
              <a:t>Purpose</a:t>
            </a:r>
          </a:p>
          <a:p>
            <a:pPr lvl="1">
              <a:spcAft>
                <a:spcPts val="1800"/>
              </a:spcAft>
            </a:pPr>
            <a:r>
              <a:rPr lang="en-US" sz="2400" dirty="0"/>
              <a:t>Identify the patient’s </a:t>
            </a:r>
            <a:r>
              <a:rPr lang="en-US" sz="2400" b="1" i="1" dirty="0"/>
              <a:t>desired</a:t>
            </a:r>
            <a:r>
              <a:rPr lang="en-US" sz="2400" dirty="0"/>
              <a:t> surrogate decision-maker</a:t>
            </a:r>
          </a:p>
          <a:p>
            <a:pPr lvl="1">
              <a:spcAft>
                <a:spcPts val="1800"/>
              </a:spcAft>
            </a:pPr>
            <a:r>
              <a:rPr lang="en-US" sz="2400" dirty="0"/>
              <a:t>Identify the patient’s </a:t>
            </a:r>
            <a:r>
              <a:rPr lang="en-US" sz="2400" b="1" i="1" dirty="0"/>
              <a:t>authorized</a:t>
            </a:r>
            <a:r>
              <a:rPr lang="en-US" sz="2400" dirty="0"/>
              <a:t> surrogate, per VA surrogate hierarchy</a:t>
            </a:r>
          </a:p>
          <a:p>
            <a:pPr lvl="1"/>
            <a:r>
              <a:rPr lang="en-US" sz="2400" dirty="0"/>
              <a:t>If needed, help the patient name a new surrogate through the Durable Power of Attorney for Health Care section of the VA Advance Directive form</a:t>
            </a:r>
          </a:p>
          <a:p>
            <a:pPr marL="0" indent="0">
              <a:buNone/>
            </a:pPr>
            <a:endParaRPr lang="en-US" sz="1400" b="1" dirty="0"/>
          </a:p>
          <a:p>
            <a:pPr marL="274320" lvl="1" indent="0">
              <a:buNone/>
            </a:pPr>
            <a:r>
              <a:rPr lang="en-US" sz="2400" dirty="0">
                <a:solidFill>
                  <a:schemeClr val="accent1">
                    <a:lumMod val="75000"/>
                  </a:schemeClr>
                </a:solidFill>
              </a:rPr>
              <a:t>“Have you thought about who you would want to make health care decisions on your behalf if you were too sick to speak for yourself?”</a:t>
            </a:r>
            <a:endParaRPr lang="en-US" sz="1000" dirty="0"/>
          </a:p>
        </p:txBody>
      </p:sp>
    </p:spTree>
    <p:extLst>
      <p:ext uri="{BB962C8B-B14F-4D97-AF65-F5344CB8AC3E}">
        <p14:creationId xmlns:p14="http://schemas.microsoft.com/office/powerpoint/2010/main" val="3888827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763000" cy="914400"/>
          </a:xfrm>
        </p:spPr>
        <p:txBody>
          <a:bodyPr>
            <a:normAutofit/>
          </a:bodyPr>
          <a:lstStyle/>
          <a:p>
            <a:r>
              <a:rPr lang="en-US" dirty="0"/>
              <a:t>VA S</a:t>
            </a:r>
            <a:r>
              <a:rPr lang="en-US" sz="4000" dirty="0"/>
              <a:t>urrogate Hierarchy</a:t>
            </a:r>
          </a:p>
        </p:txBody>
      </p:sp>
      <p:sp>
        <p:nvSpPr>
          <p:cNvPr id="3" name="Content Placeholder 2"/>
          <p:cNvSpPr>
            <a:spLocks noGrp="1"/>
          </p:cNvSpPr>
          <p:nvPr>
            <p:ph idx="1"/>
          </p:nvPr>
        </p:nvSpPr>
        <p:spPr>
          <a:xfrm>
            <a:off x="533400" y="1524000"/>
            <a:ext cx="8305800" cy="4321314"/>
          </a:xfrm>
        </p:spPr>
        <p:txBody>
          <a:bodyPr>
            <a:normAutofit fontScale="92500"/>
          </a:bodyPr>
          <a:lstStyle/>
          <a:p>
            <a:pPr marL="0" indent="0">
              <a:buNone/>
            </a:pPr>
            <a:r>
              <a:rPr lang="en-US" sz="2600" dirty="0"/>
              <a:t>1.  </a:t>
            </a:r>
            <a:r>
              <a:rPr lang="en-US" sz="2600" b="1" dirty="0"/>
              <a:t>Health Care Agent </a:t>
            </a:r>
          </a:p>
          <a:p>
            <a:pPr marL="406400" lvl="1" indent="0">
              <a:spcAft>
                <a:spcPts val="1200"/>
              </a:spcAft>
              <a:buNone/>
            </a:pPr>
            <a:r>
              <a:rPr lang="en-US" sz="2600" i="1" dirty="0"/>
              <a:t>Named in a Durable Power of Attorney for Health Care</a:t>
            </a:r>
          </a:p>
          <a:p>
            <a:pPr marL="0" indent="0">
              <a:buNone/>
            </a:pPr>
            <a:r>
              <a:rPr lang="en-US" sz="2600" dirty="0"/>
              <a:t>2.  </a:t>
            </a:r>
            <a:r>
              <a:rPr lang="en-US" sz="2600" b="1" dirty="0"/>
              <a:t>Legal or Special Guardian</a:t>
            </a:r>
            <a:r>
              <a:rPr lang="en-US" sz="2600" dirty="0"/>
              <a:t> </a:t>
            </a:r>
          </a:p>
          <a:p>
            <a:pPr marL="406400" lvl="1" indent="0">
              <a:spcAft>
                <a:spcPts val="1200"/>
              </a:spcAft>
              <a:buNone/>
            </a:pPr>
            <a:r>
              <a:rPr lang="en-US" sz="2600" i="1" dirty="0"/>
              <a:t>Named by a court of law</a:t>
            </a:r>
          </a:p>
          <a:p>
            <a:pPr marL="0" indent="0">
              <a:buNone/>
            </a:pPr>
            <a:r>
              <a:rPr lang="en-US" sz="2600" dirty="0"/>
              <a:t>3.  </a:t>
            </a:r>
            <a:r>
              <a:rPr lang="en-US" sz="2600" b="1" dirty="0"/>
              <a:t>Next of Kin </a:t>
            </a:r>
          </a:p>
          <a:p>
            <a:pPr marL="463550" lvl="1" indent="0">
              <a:spcAft>
                <a:spcPts val="1200"/>
              </a:spcAft>
              <a:buNone/>
            </a:pPr>
            <a:r>
              <a:rPr lang="en-US" sz="2600" i="1" dirty="0"/>
              <a:t>A relative, 18 years or older, in the following order of priority: </a:t>
            </a:r>
            <a:r>
              <a:rPr lang="en-US" sz="2600" dirty="0"/>
              <a:t>spouse; child(</a:t>
            </a:r>
            <a:r>
              <a:rPr lang="en-US" sz="2600" dirty="0" err="1"/>
              <a:t>ren</a:t>
            </a:r>
            <a:r>
              <a:rPr lang="en-US" sz="2600" dirty="0"/>
              <a:t>); parent(s); sibling(s); grandparent(s); grandchild(</a:t>
            </a:r>
            <a:r>
              <a:rPr lang="en-US" sz="2600" dirty="0" err="1"/>
              <a:t>ren</a:t>
            </a:r>
            <a:r>
              <a:rPr lang="en-US" sz="2600" dirty="0"/>
              <a:t>)</a:t>
            </a:r>
          </a:p>
          <a:p>
            <a:pPr marL="0" indent="0">
              <a:buNone/>
            </a:pPr>
            <a:r>
              <a:rPr lang="en-US" sz="2600" dirty="0"/>
              <a:t>4.  </a:t>
            </a:r>
            <a:r>
              <a:rPr lang="en-US" sz="2600" b="1" dirty="0"/>
              <a:t>Close Friend </a:t>
            </a:r>
          </a:p>
          <a:p>
            <a:pPr marL="0" indent="0">
              <a:buNone/>
            </a:pPr>
            <a:endParaRPr lang="en-US" dirty="0"/>
          </a:p>
          <a:p>
            <a:pPr marL="0" indent="0">
              <a:buNone/>
            </a:pPr>
            <a:endParaRPr lang="en-US" dirty="0"/>
          </a:p>
          <a:p>
            <a:pPr marL="0" indent="0">
              <a:buNone/>
            </a:pPr>
            <a:endParaRPr lang="en-US" dirty="0"/>
          </a:p>
        </p:txBody>
      </p:sp>
      <p:sp>
        <p:nvSpPr>
          <p:cNvPr id="4" name="TextBox 3"/>
          <p:cNvSpPr txBox="1"/>
          <p:nvPr/>
        </p:nvSpPr>
        <p:spPr>
          <a:xfrm>
            <a:off x="4267200" y="5461337"/>
            <a:ext cx="3962400" cy="1015663"/>
          </a:xfrm>
          <a:prstGeom prst="rect">
            <a:avLst/>
          </a:prstGeom>
          <a:solidFill>
            <a:schemeClr val="accent1">
              <a:lumMod val="20000"/>
              <a:lumOff val="80000"/>
            </a:schemeClr>
          </a:solidFill>
        </p:spPr>
        <p:txBody>
          <a:bodyPr wrap="square" rtlCol="0">
            <a:spAutoFit/>
          </a:bodyPr>
          <a:lstStyle/>
          <a:p>
            <a:pPr algn="ctr"/>
            <a:r>
              <a:rPr lang="en-US" sz="2000" dirty="0"/>
              <a:t>Order of surrogacy in VA is governed by </a:t>
            </a:r>
            <a:r>
              <a:rPr lang="en-US" sz="2000" b="1" dirty="0"/>
              <a:t>FEDERAL</a:t>
            </a:r>
            <a:r>
              <a:rPr lang="en-US" sz="2000" dirty="0"/>
              <a:t> law and policy, not </a:t>
            </a:r>
            <a:r>
              <a:rPr lang="en-US" sz="2000" b="1" dirty="0"/>
              <a:t>STATE</a:t>
            </a:r>
            <a:r>
              <a:rPr lang="en-US" sz="2000" dirty="0"/>
              <a:t> law.</a:t>
            </a:r>
            <a:endParaRPr lang="en-US" sz="2000" b="1" dirty="0"/>
          </a:p>
        </p:txBody>
      </p:sp>
    </p:spTree>
    <p:extLst>
      <p:ext uri="{BB962C8B-B14F-4D97-AF65-F5344CB8AC3E}">
        <p14:creationId xmlns:p14="http://schemas.microsoft.com/office/powerpoint/2010/main" val="54187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533400"/>
            <a:ext cx="8229600" cy="990600"/>
          </a:xfrm>
        </p:spPr>
        <p:txBody>
          <a:bodyPr>
            <a:normAutofit/>
          </a:bodyPr>
          <a:lstStyle/>
          <a:p>
            <a:r>
              <a:rPr lang="en-US" b="1" dirty="0"/>
              <a:t> </a:t>
            </a:r>
            <a:r>
              <a:rPr lang="en-US" dirty="0"/>
              <a:t>Role of the Surrogate</a:t>
            </a:r>
          </a:p>
        </p:txBody>
      </p:sp>
      <p:sp>
        <p:nvSpPr>
          <p:cNvPr id="3" name="Content Placeholder 2"/>
          <p:cNvSpPr>
            <a:spLocks noGrp="1"/>
          </p:cNvSpPr>
          <p:nvPr>
            <p:ph idx="1"/>
          </p:nvPr>
        </p:nvSpPr>
        <p:spPr>
          <a:xfrm>
            <a:off x="457200" y="1752600"/>
            <a:ext cx="8158976" cy="3507275"/>
          </a:xfrm>
        </p:spPr>
        <p:txBody>
          <a:bodyPr>
            <a:noAutofit/>
          </a:bodyPr>
          <a:lstStyle/>
          <a:p>
            <a:r>
              <a:rPr lang="en-US" sz="2800" dirty="0"/>
              <a:t>To communicate the </a:t>
            </a:r>
            <a:r>
              <a:rPr lang="en-US" sz="2800" b="1" dirty="0"/>
              <a:t>patient’s </a:t>
            </a:r>
            <a:r>
              <a:rPr lang="en-US" sz="2800" dirty="0"/>
              <a:t>wishes when the patient lacks decision making capacity</a:t>
            </a:r>
          </a:p>
          <a:p>
            <a:endParaRPr lang="en-US" sz="2800" dirty="0"/>
          </a:p>
          <a:p>
            <a:r>
              <a:rPr lang="en-US" sz="2800" dirty="0"/>
              <a:t>The surrogate should understand the patient’s:</a:t>
            </a:r>
          </a:p>
          <a:p>
            <a:pPr lvl="1"/>
            <a:r>
              <a:rPr lang="en-US" sz="2800" dirty="0"/>
              <a:t>Medical condition</a:t>
            </a:r>
          </a:p>
          <a:p>
            <a:pPr lvl="1"/>
            <a:r>
              <a:rPr lang="en-US" sz="2800" dirty="0"/>
              <a:t>Values, beliefs, goals and preferences </a:t>
            </a:r>
          </a:p>
          <a:p>
            <a:pPr marL="274320" lvl="1" indent="0">
              <a:buNone/>
            </a:pPr>
            <a:endParaRPr lang="en-US" sz="2400" dirty="0"/>
          </a:p>
        </p:txBody>
      </p:sp>
      <p:sp>
        <p:nvSpPr>
          <p:cNvPr id="4" name="Rectangle 3"/>
          <p:cNvSpPr/>
          <p:nvPr/>
        </p:nvSpPr>
        <p:spPr>
          <a:xfrm>
            <a:off x="990600" y="5181600"/>
            <a:ext cx="7410450" cy="954107"/>
          </a:xfrm>
          <a:prstGeom prst="rect">
            <a:avLst/>
          </a:prstGeom>
        </p:spPr>
        <p:txBody>
          <a:bodyPr wrap="square">
            <a:spAutoFit/>
          </a:bodyPr>
          <a:lstStyle/>
          <a:p>
            <a:pPr marL="36576" indent="0">
              <a:buNone/>
            </a:pPr>
            <a:r>
              <a:rPr lang="en-US" sz="2800" dirty="0">
                <a:solidFill>
                  <a:schemeClr val="accent1">
                    <a:lumMod val="75000"/>
                  </a:schemeClr>
                </a:solidFill>
              </a:rPr>
              <a:t>“What is your understanding of the role of a surrogate?”</a:t>
            </a:r>
          </a:p>
        </p:txBody>
      </p:sp>
    </p:spTree>
    <p:extLst>
      <p:ext uri="{BB962C8B-B14F-4D97-AF65-F5344CB8AC3E}">
        <p14:creationId xmlns:p14="http://schemas.microsoft.com/office/powerpoint/2010/main" val="29192276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Identify Authorized Surrogate</a:t>
            </a:r>
            <a:br>
              <a:rPr lang="en-US" dirty="0"/>
            </a:br>
            <a:r>
              <a:rPr lang="en-US" dirty="0"/>
              <a:t>Demonstration</a:t>
            </a:r>
          </a:p>
        </p:txBody>
      </p:sp>
      <p:pic>
        <p:nvPicPr>
          <p:cNvPr id="3" name="media2 open C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95214" y="2328413"/>
            <a:ext cx="6905786" cy="3843787"/>
          </a:xfrm>
          <a:prstGeom prst="rect">
            <a:avLst/>
          </a:prstGeom>
        </p:spPr>
      </p:pic>
    </p:spTree>
    <p:extLst>
      <p:ext uri="{BB962C8B-B14F-4D97-AF65-F5344CB8AC3E}">
        <p14:creationId xmlns:p14="http://schemas.microsoft.com/office/powerpoint/2010/main" val="141782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2:  Identify Authorized Surrogate</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15075408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609600"/>
            <a:ext cx="8839200" cy="762000"/>
          </a:xfrm>
        </p:spPr>
        <p:txBody>
          <a:bodyPr>
            <a:noAutofit/>
          </a:bodyPr>
          <a:lstStyle/>
          <a:p>
            <a:r>
              <a:rPr lang="en-US" sz="3600" dirty="0"/>
              <a:t>Step 3: Assess Understanding of Health</a:t>
            </a:r>
          </a:p>
        </p:txBody>
      </p:sp>
      <p:sp>
        <p:nvSpPr>
          <p:cNvPr id="3" name="Content Placeholder 2"/>
          <p:cNvSpPr>
            <a:spLocks noGrp="1"/>
          </p:cNvSpPr>
          <p:nvPr>
            <p:ph idx="1"/>
          </p:nvPr>
        </p:nvSpPr>
        <p:spPr>
          <a:xfrm>
            <a:off x="457200" y="1524000"/>
            <a:ext cx="8229600" cy="5334000"/>
          </a:xfrm>
        </p:spPr>
        <p:txBody>
          <a:bodyPr>
            <a:normAutofit fontScale="70000" lnSpcReduction="20000"/>
          </a:bodyPr>
          <a:lstStyle/>
          <a:p>
            <a:pPr marL="0" indent="0">
              <a:buSzPct val="80000"/>
              <a:buNone/>
            </a:pPr>
            <a:r>
              <a:rPr lang="en-US" sz="3400" b="1" dirty="0"/>
              <a:t>Purpose</a:t>
            </a:r>
          </a:p>
          <a:p>
            <a:pPr marL="274320" lvl="1" indent="0">
              <a:lnSpc>
                <a:spcPct val="120000"/>
              </a:lnSpc>
              <a:spcAft>
                <a:spcPts val="1800"/>
              </a:spcAft>
              <a:buSzPct val="80000"/>
              <a:buNone/>
            </a:pPr>
            <a:r>
              <a:rPr lang="en-US" sz="3400" dirty="0"/>
              <a:t>Understanding of condition or prognosis is necessary to make informed decisions about goals and treatments; assessing this helps identify &amp; fill knowledge gaps</a:t>
            </a:r>
          </a:p>
          <a:p>
            <a:pPr marL="0" indent="0">
              <a:buNone/>
            </a:pPr>
            <a:r>
              <a:rPr lang="en-US" sz="3400" b="1" dirty="0"/>
              <a:t>How</a:t>
            </a:r>
          </a:p>
          <a:p>
            <a:pPr>
              <a:lnSpc>
                <a:spcPct val="120000"/>
              </a:lnSpc>
              <a:spcAft>
                <a:spcPts val="1200"/>
              </a:spcAft>
            </a:pPr>
            <a:r>
              <a:rPr lang="en-US" sz="3400" dirty="0"/>
              <a:t>Explore patient’s understanding, any changes they have experienced to their health</a:t>
            </a:r>
          </a:p>
          <a:p>
            <a:pPr>
              <a:lnSpc>
                <a:spcPct val="120000"/>
              </a:lnSpc>
              <a:spcAft>
                <a:spcPts val="1200"/>
              </a:spcAft>
            </a:pPr>
            <a:r>
              <a:rPr lang="en-US" sz="3400" b="1" dirty="0"/>
              <a:t>Do not provide information beyond your scope </a:t>
            </a:r>
            <a:r>
              <a:rPr lang="en-US" sz="3400" dirty="0"/>
              <a:t>- refer questions to appropriate practitioner</a:t>
            </a:r>
          </a:p>
          <a:p>
            <a:pPr marL="36576" indent="0">
              <a:buNone/>
            </a:pPr>
            <a:endParaRPr lang="en-US" dirty="0"/>
          </a:p>
          <a:p>
            <a:pPr marL="274320" lvl="1" indent="0">
              <a:buNone/>
            </a:pPr>
            <a:r>
              <a:rPr lang="en-US" sz="3600" dirty="0">
                <a:solidFill>
                  <a:schemeClr val="accent1">
                    <a:lumMod val="75000"/>
                  </a:schemeClr>
                </a:solidFill>
              </a:rPr>
              <a:t>“Tell me what you understand about your COPD.”</a:t>
            </a:r>
          </a:p>
        </p:txBody>
      </p:sp>
    </p:spTree>
    <p:extLst>
      <p:ext uri="{BB962C8B-B14F-4D97-AF65-F5344CB8AC3E}">
        <p14:creationId xmlns:p14="http://schemas.microsoft.com/office/powerpoint/2010/main" val="15766691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Assess Understanding of Health</a:t>
            </a:r>
            <a:br>
              <a:rPr lang="en-US" dirty="0"/>
            </a:br>
            <a:r>
              <a:rPr lang="en-US" dirty="0"/>
              <a:t>Demonstration</a:t>
            </a:r>
          </a:p>
        </p:txBody>
      </p:sp>
      <p:pic>
        <p:nvPicPr>
          <p:cNvPr id="5" name="media3 open C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2300689"/>
            <a:ext cx="6934200" cy="3859602"/>
          </a:xfrm>
          <a:prstGeom prst="rect">
            <a:avLst/>
          </a:prstGeom>
        </p:spPr>
      </p:pic>
    </p:spTree>
    <p:extLst>
      <p:ext uri="{BB962C8B-B14F-4D97-AF65-F5344CB8AC3E}">
        <p14:creationId xmlns:p14="http://schemas.microsoft.com/office/powerpoint/2010/main" val="141782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3:  Assess Understanding of Health</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150754081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382000" cy="990600"/>
          </a:xfrm>
        </p:spPr>
        <p:txBody>
          <a:bodyPr>
            <a:noAutofit/>
          </a:bodyPr>
          <a:lstStyle/>
          <a:p>
            <a:r>
              <a:rPr lang="en-US" dirty="0"/>
              <a:t>Step 4: Elicit Values &amp; Goals of Care</a:t>
            </a:r>
          </a:p>
        </p:txBody>
      </p:sp>
      <p:sp>
        <p:nvSpPr>
          <p:cNvPr id="3" name="Content Placeholder 2"/>
          <p:cNvSpPr>
            <a:spLocks noGrp="1"/>
          </p:cNvSpPr>
          <p:nvPr>
            <p:ph idx="1"/>
          </p:nvPr>
        </p:nvSpPr>
        <p:spPr>
          <a:xfrm>
            <a:off x="381000" y="1524000"/>
            <a:ext cx="5557426" cy="4953000"/>
          </a:xfrm>
        </p:spPr>
        <p:txBody>
          <a:bodyPr>
            <a:noAutofit/>
          </a:bodyPr>
          <a:lstStyle/>
          <a:p>
            <a:pPr marL="0" indent="0">
              <a:buSzPct val="80000"/>
              <a:buNone/>
            </a:pPr>
            <a:r>
              <a:rPr lang="en-US" sz="2800" b="1" dirty="0"/>
              <a:t>Purpose</a:t>
            </a:r>
          </a:p>
          <a:p>
            <a:pPr marL="274320" lvl="1" indent="0">
              <a:spcAft>
                <a:spcPts val="2400"/>
              </a:spcAft>
              <a:buSzPct val="80000"/>
              <a:buNone/>
            </a:pPr>
            <a:r>
              <a:rPr lang="en-US" sz="2400" dirty="0"/>
              <a:t>The patient’s values and goals serve as the basis for the care plan</a:t>
            </a:r>
          </a:p>
          <a:p>
            <a:pPr marL="0" indent="0">
              <a:spcAft>
                <a:spcPts val="1200"/>
              </a:spcAft>
              <a:buSzPct val="80000"/>
              <a:buNone/>
            </a:pPr>
            <a:r>
              <a:rPr lang="en-US" sz="2800" b="1" dirty="0">
                <a:solidFill>
                  <a:schemeClr val="accent1">
                    <a:lumMod val="75000"/>
                  </a:schemeClr>
                </a:solidFill>
              </a:rPr>
              <a:t>Values:</a:t>
            </a:r>
            <a:r>
              <a:rPr lang="en-US" b="1" dirty="0">
                <a:solidFill>
                  <a:schemeClr val="accent1">
                    <a:lumMod val="75000"/>
                  </a:schemeClr>
                </a:solidFill>
              </a:rPr>
              <a:t>  </a:t>
            </a:r>
            <a:r>
              <a:rPr lang="en-US" dirty="0"/>
              <a:t>What matters to patient?</a:t>
            </a:r>
          </a:p>
          <a:p>
            <a:pPr marL="0" indent="0">
              <a:spcAft>
                <a:spcPts val="1200"/>
              </a:spcAft>
              <a:buSzPct val="80000"/>
              <a:buNone/>
            </a:pPr>
            <a:r>
              <a:rPr lang="en-US" sz="2800" b="1" dirty="0">
                <a:solidFill>
                  <a:schemeClr val="accent1">
                    <a:lumMod val="75000"/>
                  </a:schemeClr>
                </a:solidFill>
              </a:rPr>
              <a:t>Goals of care:  </a:t>
            </a:r>
            <a:r>
              <a:rPr lang="en-US" dirty="0"/>
              <a:t>What does the patient want their health care to help them accomplish or avoid?</a:t>
            </a:r>
          </a:p>
          <a:p>
            <a:pPr marL="0" indent="0">
              <a:buSzPct val="80000"/>
              <a:buNone/>
            </a:pPr>
            <a:r>
              <a:rPr lang="en-US" sz="2800" b="1" dirty="0">
                <a:solidFill>
                  <a:schemeClr val="accent1">
                    <a:lumMod val="75000"/>
                  </a:schemeClr>
                </a:solidFill>
              </a:rPr>
              <a:t>Fears:</a:t>
            </a:r>
            <a:r>
              <a:rPr lang="en-US" dirty="0"/>
              <a:t>  What is the patient worried about, with respect to their health?</a:t>
            </a:r>
          </a:p>
        </p:txBody>
      </p:sp>
      <p:pic>
        <p:nvPicPr>
          <p:cNvPr id="4" name="Picture 2" descr="man and woman" title="photo"/>
          <p:cNvPicPr>
            <a:picLocks noChangeAspect="1" noChangeArrowheads="1"/>
          </p:cNvPicPr>
          <p:nvPr/>
        </p:nvPicPr>
        <p:blipFill rotWithShape="1">
          <a:blip r:embed="rId3">
            <a:extLst>
              <a:ext uri="{28A0092B-C50C-407E-A947-70E740481C1C}">
                <a14:useLocalDpi xmlns:a14="http://schemas.microsoft.com/office/drawing/2010/main" val="0"/>
              </a:ext>
            </a:extLst>
          </a:blip>
          <a:srcRect t="8240" b="8039"/>
          <a:stretch/>
        </p:blipFill>
        <p:spPr bwMode="auto">
          <a:xfrm>
            <a:off x="6943235" y="1447800"/>
            <a:ext cx="1514965"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5" descr="man in wheelchair fishing with a companion" title="photo"/>
          <p:cNvPicPr>
            <a:picLocks noChangeAspect="1"/>
          </p:cNvPicPr>
          <p:nvPr/>
        </p:nvPicPr>
        <p:blipFill rotWithShape="1">
          <a:blip r:embed="rId4" cstate="print">
            <a:extLst>
              <a:ext uri="{28A0092B-C50C-407E-A947-70E740481C1C}">
                <a14:useLocalDpi xmlns:a14="http://schemas.microsoft.com/office/drawing/2010/main" val="0"/>
              </a:ext>
            </a:extLst>
          </a:blip>
          <a:srcRect l="39828" t="23625" r="2414" b="5301"/>
          <a:stretch/>
        </p:blipFill>
        <p:spPr>
          <a:xfrm>
            <a:off x="5938426" y="3276600"/>
            <a:ext cx="2062574" cy="1692233"/>
          </a:xfrm>
          <a:prstGeom prst="rect">
            <a:avLst/>
          </a:prstGeom>
        </p:spPr>
      </p:pic>
      <p:pic>
        <p:nvPicPr>
          <p:cNvPr id="8" name="Picture 7" title="sad man with woman looking o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0612" y="4876800"/>
            <a:ext cx="2062574" cy="1374543"/>
          </a:xfrm>
          <a:prstGeom prst="rect">
            <a:avLst/>
          </a:prstGeom>
        </p:spPr>
      </p:pic>
    </p:spTree>
    <p:extLst>
      <p:ext uri="{BB962C8B-B14F-4D97-AF65-F5344CB8AC3E}">
        <p14:creationId xmlns:p14="http://schemas.microsoft.com/office/powerpoint/2010/main" val="24409852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100" y="533400"/>
            <a:ext cx="8813100" cy="838200"/>
          </a:xfrm>
        </p:spPr>
        <p:txBody>
          <a:bodyPr>
            <a:noAutofit/>
          </a:bodyPr>
          <a:lstStyle/>
          <a:p>
            <a:r>
              <a:rPr lang="en-US" sz="3600" dirty="0"/>
              <a:t>Cultural Sensitivity &amp; Personal Preference</a:t>
            </a:r>
          </a:p>
        </p:txBody>
      </p:sp>
      <p:sp>
        <p:nvSpPr>
          <p:cNvPr id="3" name="Content Placeholder 2"/>
          <p:cNvSpPr>
            <a:spLocks noGrp="1"/>
          </p:cNvSpPr>
          <p:nvPr>
            <p:ph idx="1"/>
          </p:nvPr>
        </p:nvSpPr>
        <p:spPr>
          <a:xfrm>
            <a:off x="395285" y="2852737"/>
            <a:ext cx="8568883" cy="3700463"/>
          </a:xfrm>
          <a:prstGeom prst="rect">
            <a:avLst/>
          </a:prstGeom>
        </p:spPr>
        <p:txBody>
          <a:bodyPr>
            <a:normAutofit lnSpcReduction="10000"/>
          </a:bodyPr>
          <a:lstStyle/>
          <a:p>
            <a:pPr>
              <a:spcAft>
                <a:spcPts val="1800"/>
              </a:spcAft>
            </a:pPr>
            <a:r>
              <a:rPr lang="en-US" sz="2600" b="1" dirty="0"/>
              <a:t>Family roles/relationships </a:t>
            </a:r>
            <a:r>
              <a:rPr lang="en-US" dirty="0"/>
              <a:t>(decision making)</a:t>
            </a:r>
          </a:p>
          <a:p>
            <a:pPr>
              <a:spcAft>
                <a:spcPts val="1800"/>
              </a:spcAft>
            </a:pPr>
            <a:r>
              <a:rPr lang="en-US" sz="2600" b="1" dirty="0"/>
              <a:t>Communication</a:t>
            </a:r>
            <a:r>
              <a:rPr lang="en-US" dirty="0"/>
              <a:t> (verbal/non-verbal, meanings of words/phrases)</a:t>
            </a:r>
          </a:p>
          <a:p>
            <a:pPr>
              <a:spcAft>
                <a:spcPts val="1800"/>
              </a:spcAft>
            </a:pPr>
            <a:r>
              <a:rPr lang="en-US" sz="2600" b="1" dirty="0"/>
              <a:t>Beliefs</a:t>
            </a:r>
            <a:r>
              <a:rPr lang="en-US" dirty="0"/>
              <a:t> (miracles, death, fate)</a:t>
            </a:r>
          </a:p>
          <a:p>
            <a:pPr>
              <a:spcAft>
                <a:spcPts val="1800"/>
              </a:spcAft>
            </a:pPr>
            <a:r>
              <a:rPr lang="en-US" sz="2600" b="1" dirty="0"/>
              <a:t>History</a:t>
            </a:r>
            <a:r>
              <a:rPr lang="en-US" dirty="0"/>
              <a:t> (access, discrimination)</a:t>
            </a:r>
          </a:p>
          <a:p>
            <a:pPr>
              <a:spcAft>
                <a:spcPts val="1800"/>
              </a:spcAft>
            </a:pPr>
            <a:r>
              <a:rPr lang="en-US" sz="2600" b="1" dirty="0"/>
              <a:t>Health Care </a:t>
            </a:r>
            <a:r>
              <a:rPr lang="en-US" dirty="0"/>
              <a:t>(technology, authority)</a:t>
            </a:r>
          </a:p>
          <a:p>
            <a:endParaRPr lang="en-US" sz="3600" dirty="0"/>
          </a:p>
          <a:p>
            <a:pPr marL="0" indent="0">
              <a:buNone/>
            </a:pPr>
            <a:endParaRPr lang="en-US" sz="4000" dirty="0"/>
          </a:p>
          <a:p>
            <a:pPr marL="0" indent="0">
              <a:buNone/>
            </a:pPr>
            <a:endParaRPr lang="en-US" sz="2400" dirty="0"/>
          </a:p>
        </p:txBody>
      </p:sp>
      <p:sp>
        <p:nvSpPr>
          <p:cNvPr id="4" name="TextBox 3"/>
          <p:cNvSpPr txBox="1"/>
          <p:nvPr/>
        </p:nvSpPr>
        <p:spPr>
          <a:xfrm>
            <a:off x="395285" y="1371600"/>
            <a:ext cx="8374765" cy="1415772"/>
          </a:xfrm>
          <a:prstGeom prst="rect">
            <a:avLst/>
          </a:prstGeom>
          <a:noFill/>
        </p:spPr>
        <p:txBody>
          <a:bodyPr wrap="square" rtlCol="0">
            <a:spAutoFit/>
          </a:bodyPr>
          <a:lstStyle/>
          <a:p>
            <a:r>
              <a:rPr lang="en-US" sz="2200" i="1" dirty="0"/>
              <a:t>“When individuals lose control over main aspects of their lives due to illness, their basic core beliefs &amp; value systems are critical components of culture to which they can &amp; often do hold.”	</a:t>
            </a:r>
            <a:r>
              <a:rPr lang="en-US" sz="2000" i="1" dirty="0"/>
              <a:t>                       </a:t>
            </a:r>
          </a:p>
          <a:p>
            <a:r>
              <a:rPr lang="en-US" sz="2000" i="1" dirty="0"/>
              <a:t>                                                                                 -- </a:t>
            </a:r>
            <a:r>
              <a:rPr lang="en-US" i="1" dirty="0"/>
              <a:t>Norma Thomas, DSW</a:t>
            </a:r>
            <a:endParaRPr lang="en-US" sz="1600" dirty="0"/>
          </a:p>
        </p:txBody>
      </p:sp>
    </p:spTree>
    <p:extLst>
      <p:ext uri="{BB962C8B-B14F-4D97-AF65-F5344CB8AC3E}">
        <p14:creationId xmlns:p14="http://schemas.microsoft.com/office/powerpoint/2010/main" val="1445597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458200" cy="1143000"/>
          </a:xfrm>
        </p:spPr>
        <p:txBody>
          <a:bodyPr>
            <a:normAutofit/>
          </a:bodyPr>
          <a:lstStyle/>
          <a:p>
            <a:r>
              <a:rPr lang="en-US" dirty="0"/>
              <a:t>Eliciting, Exploring Values and Goals</a:t>
            </a:r>
            <a:endParaRPr lang="en-US" u="sng" dirty="0"/>
          </a:p>
        </p:txBody>
      </p:sp>
      <p:sp>
        <p:nvSpPr>
          <p:cNvPr id="3" name="Content Placeholder 2"/>
          <p:cNvSpPr>
            <a:spLocks noGrp="1"/>
          </p:cNvSpPr>
          <p:nvPr>
            <p:ph idx="1"/>
          </p:nvPr>
        </p:nvSpPr>
        <p:spPr>
          <a:xfrm>
            <a:off x="381000" y="1600200"/>
            <a:ext cx="8382000" cy="5105400"/>
          </a:xfrm>
        </p:spPr>
        <p:txBody>
          <a:bodyPr>
            <a:normAutofit fontScale="92500" lnSpcReduction="10000"/>
          </a:bodyPr>
          <a:lstStyle/>
          <a:p>
            <a:r>
              <a:rPr lang="en-US" sz="2800" b="1" dirty="0"/>
              <a:t>Start with a broad question about values</a:t>
            </a:r>
          </a:p>
          <a:p>
            <a:pPr marL="274320" lvl="1" indent="0">
              <a:buNone/>
            </a:pPr>
            <a:r>
              <a:rPr lang="en-US" sz="2600" i="1" dirty="0"/>
              <a:t>“What is important to you in your day to day life?”</a:t>
            </a:r>
          </a:p>
          <a:p>
            <a:pPr marL="274320" lvl="1" indent="0">
              <a:spcAft>
                <a:spcPts val="1200"/>
              </a:spcAft>
              <a:buNone/>
            </a:pPr>
            <a:r>
              <a:rPr lang="en-US" sz="2600" i="1" dirty="0"/>
              <a:t>“What else?”</a:t>
            </a:r>
          </a:p>
          <a:p>
            <a:r>
              <a:rPr lang="en-US" sz="2800" b="1" dirty="0"/>
              <a:t>Ask about goals</a:t>
            </a:r>
          </a:p>
          <a:p>
            <a:pPr marL="274320" lvl="1" indent="0">
              <a:spcAft>
                <a:spcPts val="1200"/>
              </a:spcAft>
              <a:buNone/>
            </a:pPr>
            <a:r>
              <a:rPr lang="en-US" sz="2600" i="1" dirty="0"/>
              <a:t>“What do you hope for with your medical care?”</a:t>
            </a:r>
          </a:p>
          <a:p>
            <a:r>
              <a:rPr lang="en-US" sz="2800" b="1" dirty="0"/>
              <a:t>Ask about fears/concerns</a:t>
            </a:r>
          </a:p>
          <a:p>
            <a:pPr marL="274320" lvl="1" indent="0">
              <a:spcAft>
                <a:spcPts val="2400"/>
              </a:spcAft>
              <a:buNone/>
            </a:pPr>
            <a:r>
              <a:rPr lang="en-US" sz="2600" i="1" dirty="0"/>
              <a:t>“Is there anything you’re worried about as you think about the future with your illness?”</a:t>
            </a:r>
          </a:p>
          <a:p>
            <a:pPr marL="0" indent="0" algn="ctr">
              <a:buNone/>
            </a:pPr>
            <a:r>
              <a:rPr lang="en-US" sz="2600" b="1" dirty="0"/>
              <a:t>Throughout, explore to fully understand:</a:t>
            </a:r>
          </a:p>
          <a:p>
            <a:pPr marL="0" indent="0" algn="ctr">
              <a:buNone/>
            </a:pPr>
            <a:r>
              <a:rPr lang="en-US" sz="2600" dirty="0">
                <a:solidFill>
                  <a:schemeClr val="accent1">
                    <a:lumMod val="75000"/>
                  </a:schemeClr>
                </a:solidFill>
              </a:rPr>
              <a:t>“You mentioned ‘quality of life’, tell me what                   ‘quality of life’ means to you.”</a:t>
            </a:r>
            <a:endParaRPr lang="en-US" sz="2600" dirty="0"/>
          </a:p>
        </p:txBody>
      </p:sp>
    </p:spTree>
    <p:extLst>
      <p:ext uri="{BB962C8B-B14F-4D97-AF65-F5344CB8AC3E}">
        <p14:creationId xmlns:p14="http://schemas.microsoft.com/office/powerpoint/2010/main" val="226570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Autofit/>
          </a:bodyPr>
          <a:lstStyle/>
          <a:p>
            <a:r>
              <a:rPr lang="en-US" dirty="0"/>
              <a:t>Eliciting, Exploring Values and Goals</a:t>
            </a:r>
          </a:p>
        </p:txBody>
      </p:sp>
      <p:sp>
        <p:nvSpPr>
          <p:cNvPr id="3" name="Content Placeholder 2"/>
          <p:cNvSpPr>
            <a:spLocks noGrp="1"/>
          </p:cNvSpPr>
          <p:nvPr>
            <p:ph idx="1"/>
          </p:nvPr>
        </p:nvSpPr>
        <p:spPr>
          <a:xfrm>
            <a:off x="457200" y="1524000"/>
            <a:ext cx="8229600" cy="4876800"/>
          </a:xfrm>
        </p:spPr>
        <p:txBody>
          <a:bodyPr>
            <a:normAutofit/>
          </a:bodyPr>
          <a:lstStyle/>
          <a:p>
            <a:pPr lvl="0">
              <a:buClr>
                <a:srgbClr val="0F6FC6"/>
              </a:buClr>
            </a:pPr>
            <a:r>
              <a:rPr lang="en-US" sz="2800" b="1" dirty="0">
                <a:solidFill>
                  <a:prstClr val="black"/>
                </a:solidFill>
              </a:rPr>
              <a:t>Summarize and check for accuracy</a:t>
            </a:r>
          </a:p>
          <a:p>
            <a:pPr lvl="2">
              <a:buClr>
                <a:srgbClr val="0F6FC6"/>
              </a:buClr>
            </a:pPr>
            <a:r>
              <a:rPr lang="en-US" sz="2800" dirty="0">
                <a:solidFill>
                  <a:prstClr val="black"/>
                </a:solidFill>
              </a:rPr>
              <a:t>Patient’s understanding of medical condition(s)</a:t>
            </a:r>
          </a:p>
          <a:p>
            <a:pPr lvl="2">
              <a:buClr>
                <a:srgbClr val="0F6FC6"/>
              </a:buClr>
            </a:pPr>
            <a:r>
              <a:rPr lang="en-US" sz="2800" dirty="0">
                <a:solidFill>
                  <a:prstClr val="black"/>
                </a:solidFill>
              </a:rPr>
              <a:t>Goals</a:t>
            </a:r>
          </a:p>
          <a:p>
            <a:pPr lvl="2">
              <a:buClr>
                <a:srgbClr val="0F6FC6"/>
              </a:buClr>
            </a:pPr>
            <a:r>
              <a:rPr lang="en-US" sz="2800" dirty="0">
                <a:solidFill>
                  <a:prstClr val="black"/>
                </a:solidFill>
              </a:rPr>
              <a:t>Concerns</a:t>
            </a:r>
          </a:p>
          <a:p>
            <a:pPr marL="274320" lvl="1" indent="0">
              <a:buClr>
                <a:srgbClr val="0F6FC6"/>
              </a:buClr>
              <a:buNone/>
            </a:pPr>
            <a:endParaRPr lang="en-US" sz="1700" i="1" dirty="0">
              <a:solidFill>
                <a:prstClr val="black"/>
              </a:solidFill>
            </a:endParaRPr>
          </a:p>
          <a:p>
            <a:pPr marL="274320" lvl="1" indent="0">
              <a:buClr>
                <a:srgbClr val="0F6FC6"/>
              </a:buClr>
              <a:buNone/>
            </a:pPr>
            <a:endParaRPr lang="en-US" sz="1800" i="1" dirty="0">
              <a:solidFill>
                <a:prstClr val="black"/>
              </a:solidFill>
            </a:endParaRPr>
          </a:p>
        </p:txBody>
      </p:sp>
    </p:spTree>
    <p:extLst>
      <p:ext uri="{BB962C8B-B14F-4D97-AF65-F5344CB8AC3E}">
        <p14:creationId xmlns:p14="http://schemas.microsoft.com/office/powerpoint/2010/main" val="24108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4:  Elicit Values and Goals of Care</a:t>
            </a:r>
            <a:br>
              <a:rPr lang="en-US" dirty="0"/>
            </a:br>
            <a:r>
              <a:rPr lang="en-US" dirty="0"/>
              <a:t>Demonstration</a:t>
            </a:r>
          </a:p>
        </p:txBody>
      </p:sp>
      <p:pic>
        <p:nvPicPr>
          <p:cNvPr id="4" name="media4 open C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2286000"/>
            <a:ext cx="6944333" cy="3865241"/>
          </a:xfrm>
          <a:prstGeom prst="rect">
            <a:avLst/>
          </a:prstGeom>
        </p:spPr>
      </p:pic>
    </p:spTree>
    <p:extLst>
      <p:ext uri="{BB962C8B-B14F-4D97-AF65-F5344CB8AC3E}">
        <p14:creationId xmlns:p14="http://schemas.microsoft.com/office/powerpoint/2010/main" val="14178251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4:  Elicit Values and Goals</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3600" dirty="0"/>
              <a:t>What did you see the clinician do        that you liked?</a:t>
            </a:r>
          </a:p>
        </p:txBody>
      </p:sp>
    </p:spTree>
    <p:extLst>
      <p:ext uri="{BB962C8B-B14F-4D97-AF65-F5344CB8AC3E}">
        <p14:creationId xmlns:p14="http://schemas.microsoft.com/office/powerpoint/2010/main" val="3832886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Steps 1 – 4 </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4000" dirty="0"/>
              <a:t>Now we’re going to practice!</a:t>
            </a:r>
          </a:p>
        </p:txBody>
      </p:sp>
    </p:spTree>
    <p:extLst>
      <p:ext uri="{BB962C8B-B14F-4D97-AF65-F5344CB8AC3E}">
        <p14:creationId xmlns:p14="http://schemas.microsoft.com/office/powerpoint/2010/main" val="29891682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077200" cy="1143000"/>
          </a:xfrm>
        </p:spPr>
        <p:txBody>
          <a:bodyPr>
            <a:normAutofit fontScale="90000"/>
          </a:bodyPr>
          <a:lstStyle/>
          <a:p>
            <a:r>
              <a:rPr lang="en-US" dirty="0"/>
              <a:t>After Each Practice:</a:t>
            </a:r>
            <a:br>
              <a:rPr lang="en-US" dirty="0"/>
            </a:br>
            <a:r>
              <a:rPr lang="en-US" dirty="0"/>
              <a:t>Self-Reflection and Partner Feedback</a:t>
            </a:r>
          </a:p>
        </p:txBody>
      </p:sp>
      <p:sp>
        <p:nvSpPr>
          <p:cNvPr id="3" name="Content Placeholder 2"/>
          <p:cNvSpPr>
            <a:spLocks noGrp="1"/>
          </p:cNvSpPr>
          <p:nvPr>
            <p:ph sz="half" idx="1"/>
          </p:nvPr>
        </p:nvSpPr>
        <p:spPr>
          <a:xfrm>
            <a:off x="457200" y="1905000"/>
            <a:ext cx="7696200" cy="3810000"/>
          </a:xfrm>
          <a:ln>
            <a:noFill/>
          </a:ln>
        </p:spPr>
        <p:txBody>
          <a:bodyPr>
            <a:normAutofit/>
          </a:bodyPr>
          <a:lstStyle/>
          <a:p>
            <a:r>
              <a:rPr lang="en-US" i="1" dirty="0"/>
              <a:t>“One thing that went well that I (or you) should continue doing is..”</a:t>
            </a:r>
          </a:p>
          <a:p>
            <a:endParaRPr lang="en-US" i="1" dirty="0"/>
          </a:p>
          <a:p>
            <a:r>
              <a:rPr lang="en-US" i="1" dirty="0"/>
              <a:t>“One thing that I (or you) may want to do differently in the future is…”</a:t>
            </a:r>
          </a:p>
        </p:txBody>
      </p:sp>
    </p:spTree>
    <p:extLst>
      <p:ext uri="{BB962C8B-B14F-4D97-AF65-F5344CB8AC3E}">
        <p14:creationId xmlns:p14="http://schemas.microsoft.com/office/powerpoint/2010/main" val="1772654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212"/>
            <a:ext cx="7467600" cy="1011536"/>
          </a:xfrm>
        </p:spPr>
        <p:txBody>
          <a:bodyPr>
            <a:normAutofit/>
          </a:bodyPr>
          <a:lstStyle/>
          <a:p>
            <a:r>
              <a:rPr lang="en-US" sz="4000" dirty="0"/>
              <a:t>Practice Instructions</a:t>
            </a:r>
            <a:r>
              <a:rPr lang="en-US" dirty="0"/>
              <a:t> </a:t>
            </a:r>
            <a:endParaRPr lang="en-US" sz="3100" b="1" dirty="0"/>
          </a:p>
        </p:txBody>
      </p:sp>
      <p:sp>
        <p:nvSpPr>
          <p:cNvPr id="3" name="Content Placeholder 2"/>
          <p:cNvSpPr>
            <a:spLocks noGrp="1"/>
          </p:cNvSpPr>
          <p:nvPr>
            <p:ph idx="1"/>
          </p:nvPr>
        </p:nvSpPr>
        <p:spPr>
          <a:xfrm>
            <a:off x="609600" y="1524000"/>
            <a:ext cx="6714892" cy="4648200"/>
          </a:xfrm>
        </p:spPr>
        <p:txBody>
          <a:bodyPr>
            <a:noAutofit/>
          </a:bodyPr>
          <a:lstStyle/>
          <a:p>
            <a:pPr>
              <a:spcAft>
                <a:spcPts val="1200"/>
              </a:spcAft>
            </a:pPr>
            <a:r>
              <a:rPr lang="en-US" sz="2800" dirty="0"/>
              <a:t>Find a partner</a:t>
            </a:r>
          </a:p>
          <a:p>
            <a:pPr>
              <a:spcAft>
                <a:spcPts val="1200"/>
              </a:spcAft>
            </a:pPr>
            <a:r>
              <a:rPr lang="en-US" sz="2800" dirty="0"/>
              <a:t>Determine who is the clinician &amp; patient</a:t>
            </a:r>
          </a:p>
          <a:p>
            <a:pPr>
              <a:spcAft>
                <a:spcPts val="1200"/>
              </a:spcAft>
            </a:pPr>
            <a:r>
              <a:rPr lang="en-US" sz="2800" dirty="0"/>
              <a:t>Practice Steps 1-4 using the Talking Map</a:t>
            </a:r>
          </a:p>
          <a:p>
            <a:pPr>
              <a:spcAft>
                <a:spcPts val="1200"/>
              </a:spcAft>
            </a:pPr>
            <a:r>
              <a:rPr lang="en-US" sz="2800" dirty="0"/>
              <a:t>Self-reflection and partner feedback</a:t>
            </a:r>
          </a:p>
          <a:p>
            <a:pPr>
              <a:spcAft>
                <a:spcPts val="1200"/>
              </a:spcAft>
            </a:pPr>
            <a:r>
              <a:rPr lang="en-US" sz="2800" dirty="0"/>
              <a:t>Switch roles</a:t>
            </a:r>
          </a:p>
          <a:p>
            <a:pPr>
              <a:spcAft>
                <a:spcPts val="1200"/>
              </a:spcAft>
            </a:pPr>
            <a:r>
              <a:rPr lang="en-US" sz="2800" dirty="0"/>
              <a:t>Repeat</a:t>
            </a:r>
          </a:p>
        </p:txBody>
      </p:sp>
      <p:pic>
        <p:nvPicPr>
          <p:cNvPr id="4"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5" name="Picture 4"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Tree>
    <p:extLst>
      <p:ext uri="{BB962C8B-B14F-4D97-AF65-F5344CB8AC3E}">
        <p14:creationId xmlns:p14="http://schemas.microsoft.com/office/powerpoint/2010/main" val="4619658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Large Group Debriefing</a:t>
            </a:r>
          </a:p>
        </p:txBody>
      </p:sp>
      <p:sp>
        <p:nvSpPr>
          <p:cNvPr id="3" name="Content Placeholder 2"/>
          <p:cNvSpPr>
            <a:spLocks noGrp="1"/>
          </p:cNvSpPr>
          <p:nvPr>
            <p:ph idx="1"/>
          </p:nvPr>
        </p:nvSpPr>
        <p:spPr>
          <a:xfrm>
            <a:off x="609600" y="1600200"/>
            <a:ext cx="8305800" cy="4419600"/>
          </a:xfrm>
        </p:spPr>
        <p:txBody>
          <a:bodyPr>
            <a:normAutofit/>
          </a:bodyPr>
          <a:lstStyle/>
          <a:p>
            <a:pPr>
              <a:spcAft>
                <a:spcPts val="1800"/>
              </a:spcAft>
            </a:pPr>
            <a:r>
              <a:rPr lang="en-US" sz="2800" dirty="0"/>
              <a:t>What’s one thing you noticed as the clinician?</a:t>
            </a:r>
          </a:p>
          <a:p>
            <a:pPr>
              <a:spcAft>
                <a:spcPts val="1800"/>
              </a:spcAft>
            </a:pPr>
            <a:r>
              <a:rPr lang="en-US" sz="2800" dirty="0"/>
              <a:t>What’s one thing you noticed as the patient?</a:t>
            </a:r>
          </a:p>
          <a:p>
            <a:pPr marL="0" indent="0">
              <a:buNone/>
            </a:pPr>
            <a:endParaRPr lang="en-US" sz="3200" dirty="0"/>
          </a:p>
        </p:txBody>
      </p:sp>
    </p:spTree>
    <p:extLst>
      <p:ext uri="{BB962C8B-B14F-4D97-AF65-F5344CB8AC3E}">
        <p14:creationId xmlns:p14="http://schemas.microsoft.com/office/powerpoint/2010/main" val="999718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Writing Exercise – Part 1</a:t>
            </a:r>
          </a:p>
        </p:txBody>
      </p:sp>
      <p:sp>
        <p:nvSpPr>
          <p:cNvPr id="3" name="Content Placeholder 2"/>
          <p:cNvSpPr>
            <a:spLocks noGrp="1"/>
          </p:cNvSpPr>
          <p:nvPr>
            <p:ph idx="1"/>
          </p:nvPr>
        </p:nvSpPr>
        <p:spPr/>
        <p:txBody>
          <a:bodyPr>
            <a:normAutofit/>
          </a:bodyPr>
          <a:lstStyle/>
          <a:p>
            <a:pPr marL="0" indent="0" algn="ctr">
              <a:buNone/>
            </a:pPr>
            <a:endParaRPr lang="en-US" sz="6600"/>
          </a:p>
          <a:p>
            <a:pPr marL="0" indent="0" algn="ctr">
              <a:buNone/>
            </a:pPr>
            <a:r>
              <a:rPr lang="en-US" sz="3600"/>
              <a:t>What surprised you?</a:t>
            </a:r>
          </a:p>
          <a:p>
            <a:pPr marL="0" indent="0" algn="ctr">
              <a:buNone/>
            </a:pPr>
            <a:r>
              <a:rPr lang="en-US" sz="3600"/>
              <a:t>What do you want to take forward?</a:t>
            </a:r>
          </a:p>
          <a:p>
            <a:pPr marL="0" indent="0" algn="ctr">
              <a:buNone/>
            </a:pPr>
            <a:r>
              <a:rPr lang="en-US" sz="3600"/>
              <a:t>Anywhere you might get stuck?</a:t>
            </a:r>
            <a:endParaRPr lang="en-US" sz="3600" dirty="0"/>
          </a:p>
        </p:txBody>
      </p:sp>
      <p:pic>
        <p:nvPicPr>
          <p:cNvPr id="1030" name="Picture 6" title="clip art pe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31478">
            <a:off x="3799243" y="787626"/>
            <a:ext cx="1172048" cy="178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899205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Break</a:t>
            </a:r>
          </a:p>
        </p:txBody>
      </p:sp>
      <p:sp>
        <p:nvSpPr>
          <p:cNvPr id="3" name="Content Placeholder 2"/>
          <p:cNvSpPr>
            <a:spLocks noGrp="1"/>
          </p:cNvSpPr>
          <p:nvPr>
            <p:ph idx="1"/>
          </p:nvPr>
        </p:nvSpPr>
        <p:spPr/>
        <p:txBody>
          <a:bodyPr>
            <a:normAutofit/>
          </a:bodyPr>
          <a:lstStyle/>
          <a:p>
            <a:pPr marL="0" indent="0" algn="ctr">
              <a:buNone/>
            </a:pPr>
            <a:endParaRPr lang="en-US" sz="4800" dirty="0"/>
          </a:p>
          <a:p>
            <a:pPr marL="0" indent="0" algn="ctr">
              <a:buNone/>
            </a:pPr>
            <a:r>
              <a:rPr lang="en-US" sz="4800" dirty="0"/>
              <a:t>Break</a:t>
            </a:r>
          </a:p>
        </p:txBody>
      </p:sp>
    </p:spTree>
    <p:extLst>
      <p:ext uri="{BB962C8B-B14F-4D97-AF65-F5344CB8AC3E}">
        <p14:creationId xmlns:p14="http://schemas.microsoft.com/office/powerpoint/2010/main" val="7371368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Talking Map – Step 5</a:t>
            </a:r>
          </a:p>
        </p:txBody>
      </p:sp>
      <p:graphicFrame>
        <p:nvGraphicFramePr>
          <p:cNvPr id="4" name="Content Placeholder 3" title="Goals of Care Talking Map"/>
          <p:cNvGraphicFramePr>
            <a:graphicFrameLocks noGrp="1"/>
          </p:cNvGraphicFramePr>
          <p:nvPr>
            <p:ph idx="1"/>
            <p:extLst>
              <p:ext uri="{D42A27DB-BD31-4B8C-83A1-F6EECF244321}">
                <p14:modId xmlns:p14="http://schemas.microsoft.com/office/powerpoint/2010/main" val="2710729209"/>
              </p:ext>
            </p:extLst>
          </p:nvPr>
        </p:nvGraphicFramePr>
        <p:xfrm>
          <a:off x="609600" y="533400"/>
          <a:ext cx="8077200" cy="6172200"/>
        </p:xfrm>
        <a:graphic>
          <a:graphicData uri="http://schemas.openxmlformats.org/drawingml/2006/table">
            <a:tbl>
              <a:tblPr firstRow="1" bandRow="1">
                <a:tableStyleId>{5C22544A-7EE6-4342-B048-85BDC9FD1C3A}</a:tableStyleId>
              </a:tblPr>
              <a:tblGrid>
                <a:gridCol w="8077200">
                  <a:extLst>
                    <a:ext uri="{9D8B030D-6E8A-4147-A177-3AD203B41FA5}">
                      <a16:colId xmlns="" xmlns:a16="http://schemas.microsoft.com/office/drawing/2014/main" val="20000"/>
                    </a:ext>
                  </a:extLst>
                </a:gridCol>
              </a:tblGrid>
              <a:tr h="589480">
                <a:tc>
                  <a:txBody>
                    <a:bodyPr/>
                    <a:lstStyle/>
                    <a:p>
                      <a:pPr algn="ctr"/>
                      <a:r>
                        <a:rPr lang="en-US" sz="3200" dirty="0"/>
                        <a:t>Talking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000"/>
                  </a:ext>
                </a:extLst>
              </a:tr>
              <a:tr h="866882">
                <a:tc>
                  <a:txBody>
                    <a:bodyPr/>
                    <a:lstStyle/>
                    <a:p>
                      <a:pPr algn="ctr"/>
                      <a:r>
                        <a:rPr lang="en-US" sz="2400" b="1" dirty="0"/>
                        <a:t>Step 1</a:t>
                      </a:r>
                    </a:p>
                    <a:p>
                      <a:pPr algn="ctr"/>
                      <a:r>
                        <a:rPr lang="en-US" sz="2400" i="1" dirty="0"/>
                        <a:t>Introduce Conversation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1"/>
                  </a:ext>
                </a:extLst>
              </a:tr>
              <a:tr h="866882">
                <a:tc>
                  <a:txBody>
                    <a:bodyPr/>
                    <a:lstStyle/>
                    <a:p>
                      <a:pPr algn="ctr"/>
                      <a:r>
                        <a:rPr lang="en-US" sz="2400" b="1" dirty="0"/>
                        <a:t>Step  2</a:t>
                      </a:r>
                    </a:p>
                    <a:p>
                      <a:pPr algn="ctr"/>
                      <a:r>
                        <a:rPr lang="en-US" sz="2400" i="1" dirty="0"/>
                        <a:t>Identify Authorized Surrogate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2"/>
                  </a:ext>
                </a:extLst>
              </a:tr>
              <a:tr h="866882">
                <a:tc>
                  <a:txBody>
                    <a:bodyPr/>
                    <a:lstStyle/>
                    <a:p>
                      <a:pPr algn="ctr"/>
                      <a:r>
                        <a:rPr lang="en-US" sz="2400" b="1" dirty="0"/>
                        <a:t>Step 3</a:t>
                      </a:r>
                    </a:p>
                    <a:p>
                      <a:pPr algn="ctr"/>
                      <a:r>
                        <a:rPr lang="en-US" sz="2400" i="1" dirty="0"/>
                        <a:t>Assess Understanding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3"/>
                  </a:ext>
                </a:extLst>
              </a:tr>
              <a:tr h="866882">
                <a:tc>
                  <a:txBody>
                    <a:bodyPr/>
                    <a:lstStyle/>
                    <a:p>
                      <a:pPr algn="ctr"/>
                      <a:r>
                        <a:rPr lang="en-US" sz="2400" b="1" dirty="0"/>
                        <a:t>Step 4</a:t>
                      </a:r>
                    </a:p>
                    <a:p>
                      <a:pPr algn="ctr"/>
                      <a:r>
                        <a:rPr lang="en-US" sz="2400" i="1" dirty="0"/>
                        <a:t>Elicit Values &amp;</a:t>
                      </a:r>
                      <a:r>
                        <a:rPr lang="en-US" sz="2400" i="1" baseline="0" dirty="0"/>
                        <a:t> </a:t>
                      </a:r>
                      <a:r>
                        <a:rPr lang="en-US" sz="2400" i="1" dirty="0"/>
                        <a:t>Goals of Care</a:t>
                      </a:r>
                      <a:endParaRPr lang="en-US" sz="2400" i="1"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4"/>
                  </a:ext>
                </a:extLst>
              </a:tr>
              <a:tr h="1248310">
                <a:tc>
                  <a:txBody>
                    <a:bodyPr/>
                    <a:lstStyle/>
                    <a:p>
                      <a:pPr algn="ctr"/>
                      <a:r>
                        <a:rPr lang="en-US" sz="2400" b="1" dirty="0"/>
                        <a:t>Step 5</a:t>
                      </a:r>
                    </a:p>
                    <a:p>
                      <a:pPr algn="ctr"/>
                      <a:r>
                        <a:rPr lang="en-US" sz="2400" i="1" dirty="0"/>
                        <a:t>Support Patient’s Goals:</a:t>
                      </a:r>
                    </a:p>
                    <a:p>
                      <a:pPr algn="ctr"/>
                      <a:r>
                        <a:rPr lang="en-US" sz="2400" i="1" dirty="0"/>
                        <a:t>Discuss Services</a:t>
                      </a:r>
                      <a:r>
                        <a:rPr lang="en-US" sz="2400" i="1" baseline="0" dirty="0"/>
                        <a:t> and Life-Sustaining Treatments</a:t>
                      </a:r>
                      <a:endParaRPr lang="en-US" sz="2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5"/>
                  </a:ext>
                </a:extLst>
              </a:tr>
              <a:tr h="866882">
                <a:tc>
                  <a:txBody>
                    <a:bodyPr/>
                    <a:lstStyle/>
                    <a:p>
                      <a:pPr algn="ctr"/>
                      <a:r>
                        <a:rPr lang="en-US" sz="2400" b="1" i="0" dirty="0"/>
                        <a:t>Step 6</a:t>
                      </a:r>
                    </a:p>
                    <a:p>
                      <a:pPr algn="ctr"/>
                      <a:r>
                        <a:rPr lang="en-US" sz="2400" b="0" i="1" dirty="0"/>
                        <a:t>Summarize and Discuss Next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3" name="Rectangle 2" title="red box around Step 5"/>
          <p:cNvSpPr/>
          <p:nvPr/>
        </p:nvSpPr>
        <p:spPr>
          <a:xfrm>
            <a:off x="609600" y="4572000"/>
            <a:ext cx="8077200" cy="1219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374160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458200" cy="914400"/>
          </a:xfrm>
        </p:spPr>
        <p:txBody>
          <a:bodyPr>
            <a:normAutofit fontScale="90000"/>
          </a:bodyPr>
          <a:lstStyle/>
          <a:p>
            <a:r>
              <a:rPr lang="en-US" dirty="0"/>
              <a:t>Guidelines for Discussing Services          and LSTs</a:t>
            </a:r>
          </a:p>
        </p:txBody>
      </p:sp>
      <p:sp>
        <p:nvSpPr>
          <p:cNvPr id="3" name="Content Placeholder 2"/>
          <p:cNvSpPr>
            <a:spLocks noGrp="1"/>
          </p:cNvSpPr>
          <p:nvPr>
            <p:ph idx="1"/>
          </p:nvPr>
        </p:nvSpPr>
        <p:spPr>
          <a:xfrm>
            <a:off x="457200" y="1828800"/>
            <a:ext cx="7848600" cy="3962400"/>
          </a:xfrm>
        </p:spPr>
        <p:txBody>
          <a:bodyPr>
            <a:normAutofit/>
          </a:bodyPr>
          <a:lstStyle/>
          <a:p>
            <a:pPr>
              <a:spcAft>
                <a:spcPts val="1200"/>
              </a:spcAft>
            </a:pPr>
            <a:r>
              <a:rPr lang="en-US" sz="2800" dirty="0"/>
              <a:t>Tailor to patient’s goals and concerns</a:t>
            </a:r>
          </a:p>
          <a:p>
            <a:pPr>
              <a:spcAft>
                <a:spcPts val="1200"/>
              </a:spcAft>
            </a:pPr>
            <a:r>
              <a:rPr lang="en-US" sz="2800" dirty="0"/>
              <a:t>Start with the topic that is most significant to the patient</a:t>
            </a:r>
          </a:p>
          <a:p>
            <a:pPr>
              <a:spcAft>
                <a:spcPts val="1200"/>
              </a:spcAft>
            </a:pPr>
            <a:r>
              <a:rPr lang="en-US" sz="2800" dirty="0"/>
              <a:t>Use patient’s own words</a:t>
            </a:r>
          </a:p>
          <a:p>
            <a:pPr>
              <a:spcAft>
                <a:spcPts val="1200"/>
              </a:spcAft>
            </a:pPr>
            <a:r>
              <a:rPr lang="en-US" sz="2800" dirty="0"/>
              <a:t>Your values, goals, and preferences may be different than the patient’s – </a:t>
            </a:r>
            <a:r>
              <a:rPr lang="en-US" sz="2800" b="1" dirty="0"/>
              <a:t>avoid bias </a:t>
            </a:r>
            <a:r>
              <a:rPr lang="en-US" sz="2800" dirty="0"/>
              <a:t>in your approach</a:t>
            </a:r>
            <a:endParaRPr lang="en-US" dirty="0"/>
          </a:p>
        </p:txBody>
      </p:sp>
    </p:spTree>
    <p:extLst>
      <p:ext uri="{BB962C8B-B14F-4D97-AF65-F5344CB8AC3E}">
        <p14:creationId xmlns:p14="http://schemas.microsoft.com/office/powerpoint/2010/main" val="26225393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5:  Support Goals</a:t>
            </a:r>
            <a:br>
              <a:rPr lang="en-US" dirty="0"/>
            </a:br>
            <a:r>
              <a:rPr lang="en-US" dirty="0"/>
              <a:t>Discussion Framework</a:t>
            </a:r>
          </a:p>
        </p:txBody>
      </p:sp>
      <p:graphicFrame>
        <p:nvGraphicFramePr>
          <p:cNvPr id="5" name="Content Placeholder 4" descr="assess understanding of treatment, provide information, identify next steps" title="graphic"/>
          <p:cNvGraphicFramePr>
            <a:graphicFrameLocks noGrp="1"/>
          </p:cNvGraphicFramePr>
          <p:nvPr>
            <p:ph idx="1"/>
            <p:extLst>
              <p:ext uri="{D42A27DB-BD31-4B8C-83A1-F6EECF244321}">
                <p14:modId xmlns:p14="http://schemas.microsoft.com/office/powerpoint/2010/main" val="3970968855"/>
              </p:ext>
            </p:extLst>
          </p:nvPr>
        </p:nvGraphicFramePr>
        <p:xfrm>
          <a:off x="457200" y="1600200"/>
          <a:ext cx="8229600" cy="4876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374180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458200" cy="990600"/>
          </a:xfrm>
        </p:spPr>
        <p:txBody>
          <a:bodyPr>
            <a:noAutofit/>
          </a:bodyPr>
          <a:lstStyle/>
          <a:p>
            <a:r>
              <a:rPr lang="en-US" sz="3600" dirty="0"/>
              <a:t>What services might support goals of patients with serious illness?</a:t>
            </a:r>
            <a:endParaRPr lang="en-US" sz="3600" dirty="0">
              <a:solidFill>
                <a:schemeClr val="tx1"/>
              </a:solidFill>
            </a:endParaRPr>
          </a:p>
        </p:txBody>
      </p:sp>
      <p:sp>
        <p:nvSpPr>
          <p:cNvPr id="3" name="Content Placeholder 2"/>
          <p:cNvSpPr>
            <a:spLocks noGrp="1"/>
          </p:cNvSpPr>
          <p:nvPr>
            <p:ph sz="half" idx="1"/>
          </p:nvPr>
        </p:nvSpPr>
        <p:spPr>
          <a:xfrm>
            <a:off x="457200" y="1752600"/>
            <a:ext cx="5105400" cy="4038600"/>
          </a:xfrm>
        </p:spPr>
        <p:txBody>
          <a:bodyPr>
            <a:normAutofit/>
          </a:bodyPr>
          <a:lstStyle/>
          <a:p>
            <a:r>
              <a:rPr lang="en-US" sz="2400" dirty="0"/>
              <a:t>Home Based Primary Care</a:t>
            </a:r>
          </a:p>
          <a:p>
            <a:r>
              <a:rPr lang="en-US" sz="2400" dirty="0"/>
              <a:t>Home Telehealth</a:t>
            </a:r>
          </a:p>
          <a:p>
            <a:r>
              <a:rPr lang="en-US" sz="2400" dirty="0"/>
              <a:t>Mental Health Services</a:t>
            </a:r>
          </a:p>
          <a:p>
            <a:r>
              <a:rPr lang="en-US" sz="2400" dirty="0"/>
              <a:t>Chaplain Services</a:t>
            </a:r>
          </a:p>
          <a:p>
            <a:r>
              <a:rPr lang="en-US" sz="2400" dirty="0"/>
              <a:t>Homemaker Support</a:t>
            </a:r>
          </a:p>
          <a:p>
            <a:r>
              <a:rPr lang="en-US" sz="2400" dirty="0"/>
              <a:t>Home Health Care</a:t>
            </a:r>
          </a:p>
          <a:p>
            <a:pPr marL="0" indent="0">
              <a:buNone/>
            </a:pPr>
            <a:endParaRPr lang="en-US" sz="2400" dirty="0"/>
          </a:p>
          <a:p>
            <a:endParaRPr lang="en-US" sz="2400" dirty="0"/>
          </a:p>
          <a:p>
            <a:endParaRPr lang="en-US" dirty="0"/>
          </a:p>
        </p:txBody>
      </p:sp>
      <p:sp>
        <p:nvSpPr>
          <p:cNvPr id="6" name="Content Placeholder 5"/>
          <p:cNvSpPr>
            <a:spLocks noGrp="1"/>
          </p:cNvSpPr>
          <p:nvPr>
            <p:ph sz="half" idx="2"/>
          </p:nvPr>
        </p:nvSpPr>
        <p:spPr>
          <a:xfrm>
            <a:off x="4876800" y="1752600"/>
            <a:ext cx="4038600" cy="4419600"/>
          </a:xfrm>
        </p:spPr>
        <p:txBody>
          <a:bodyPr>
            <a:normAutofit/>
          </a:bodyPr>
          <a:lstStyle/>
          <a:p>
            <a:r>
              <a:rPr lang="en-US" sz="2400" dirty="0"/>
              <a:t>Caregiver Support</a:t>
            </a:r>
          </a:p>
          <a:p>
            <a:r>
              <a:rPr lang="en-US" sz="2400" dirty="0"/>
              <a:t>Palliative Care</a:t>
            </a:r>
          </a:p>
          <a:p>
            <a:r>
              <a:rPr lang="en-US" sz="2400" dirty="0"/>
              <a:t>Respite Care</a:t>
            </a:r>
          </a:p>
          <a:p>
            <a:r>
              <a:rPr lang="en-US" sz="2400" dirty="0"/>
              <a:t>Hospice Care</a:t>
            </a:r>
          </a:p>
          <a:p>
            <a:r>
              <a:rPr lang="en-US" sz="2400" dirty="0"/>
              <a:t>Medical Foster Home </a:t>
            </a:r>
          </a:p>
          <a:p>
            <a:r>
              <a:rPr lang="en-US" sz="2400" dirty="0"/>
              <a:t>Residential Care</a:t>
            </a:r>
          </a:p>
          <a:p>
            <a:pPr lvl="1"/>
            <a:r>
              <a:rPr lang="en-US" sz="2000" dirty="0"/>
              <a:t>Medical Foster Homes</a:t>
            </a:r>
          </a:p>
          <a:p>
            <a:pPr lvl="1"/>
            <a:r>
              <a:rPr lang="en-US" sz="2000" dirty="0"/>
              <a:t>VA CLC </a:t>
            </a:r>
          </a:p>
          <a:p>
            <a:pPr lvl="1"/>
            <a:r>
              <a:rPr lang="en-US" sz="2000" dirty="0"/>
              <a:t>Assisted Living or Nursing Homes</a:t>
            </a:r>
          </a:p>
          <a:p>
            <a:pPr lvl="1"/>
            <a:r>
              <a:rPr lang="en-US" sz="2000" dirty="0"/>
              <a:t>State Veterans Homes</a:t>
            </a:r>
          </a:p>
          <a:p>
            <a:pPr marL="0" indent="0">
              <a:buNone/>
            </a:pPr>
            <a:endParaRPr lang="en-US" dirty="0"/>
          </a:p>
        </p:txBody>
      </p:sp>
      <p:sp>
        <p:nvSpPr>
          <p:cNvPr id="5" name="12-Point Star 4" descr="&quot;see handout&quot;" title="graphic"/>
          <p:cNvSpPr/>
          <p:nvPr/>
        </p:nvSpPr>
        <p:spPr>
          <a:xfrm>
            <a:off x="1143000" y="4546209"/>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1560513" y="51816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2273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1000"/>
                                        <p:tgtEl>
                                          <p:spTgt spid="3">
                                            <p:txEl>
                                              <p:pRg st="2" end="2"/>
                                            </p:txEl>
                                          </p:spTgt>
                                        </p:tgtEl>
                                      </p:cBhvr>
                                    </p:animEffect>
                                    <p:anim calcmode="lin" valueType="num">
                                      <p:cBhvr>
                                        <p:cTn id="1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1000"/>
                                        <p:tgtEl>
                                          <p:spTgt spid="3">
                                            <p:txEl>
                                              <p:pRg st="3" end="3"/>
                                            </p:txEl>
                                          </p:spTgt>
                                        </p:tgtEl>
                                      </p:cBhvr>
                                    </p:animEffect>
                                    <p:anim calcmode="lin" valueType="num">
                                      <p:cBhvr>
                                        <p:cTn id="23"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3">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1000"/>
                                        <p:tgtEl>
                                          <p:spTgt spid="3">
                                            <p:txEl>
                                              <p:pRg st="4" end="4"/>
                                            </p:txEl>
                                          </p:spTgt>
                                        </p:tgtEl>
                                      </p:cBhvr>
                                    </p:animEffect>
                                    <p:anim calcmode="lin" valueType="num">
                                      <p:cBhvr>
                                        <p:cTn id="2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1000"/>
                                        <p:tgtEl>
                                          <p:spTgt spid="3">
                                            <p:txEl>
                                              <p:pRg st="5" end="5"/>
                                            </p:txEl>
                                          </p:spTgt>
                                        </p:tgtEl>
                                      </p:cBhvr>
                                    </p:animEffect>
                                    <p:anim calcmode="lin" valueType="num">
                                      <p:cBhvr>
                                        <p:cTn id="33"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6">
                                            <p:txEl>
                                              <p:pRg st="0" end="0"/>
                                            </p:txEl>
                                          </p:spTgt>
                                        </p:tgtEl>
                                        <p:attrNameLst>
                                          <p:attrName>style.visibility</p:attrName>
                                        </p:attrNameLst>
                                      </p:cBhvr>
                                      <p:to>
                                        <p:strVal val="visible"/>
                                      </p:to>
                                    </p:set>
                                    <p:animEffect transition="in" filter="fade">
                                      <p:cBhvr>
                                        <p:cTn id="38" dur="1000"/>
                                        <p:tgtEl>
                                          <p:spTgt spid="6">
                                            <p:txEl>
                                              <p:pRg st="0" end="0"/>
                                            </p:txEl>
                                          </p:spTgt>
                                        </p:tgtEl>
                                      </p:cBhvr>
                                    </p:animEffect>
                                    <p:anim calcmode="lin" valueType="num">
                                      <p:cBhvr>
                                        <p:cTn id="39"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40" dur="1000" fill="hold"/>
                                        <p:tgtEl>
                                          <p:spTgt spid="6">
                                            <p:txEl>
                                              <p:pRg st="0" end="0"/>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Effect transition="in" filter="fade">
                                      <p:cBhvr>
                                        <p:cTn id="43" dur="1000"/>
                                        <p:tgtEl>
                                          <p:spTgt spid="6">
                                            <p:txEl>
                                              <p:pRg st="1" end="1"/>
                                            </p:txEl>
                                          </p:spTgt>
                                        </p:tgtEl>
                                      </p:cBhvr>
                                    </p:animEffect>
                                    <p:anim calcmode="lin" valueType="num">
                                      <p:cBhvr>
                                        <p:cTn id="4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45" dur="1000" fill="hold"/>
                                        <p:tgtEl>
                                          <p:spTgt spid="6">
                                            <p:txEl>
                                              <p:pRg st="1" end="1"/>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6">
                                            <p:txEl>
                                              <p:pRg st="2" end="2"/>
                                            </p:txEl>
                                          </p:spTgt>
                                        </p:tgtEl>
                                        <p:attrNameLst>
                                          <p:attrName>style.visibility</p:attrName>
                                        </p:attrNameLst>
                                      </p:cBhvr>
                                      <p:to>
                                        <p:strVal val="visible"/>
                                      </p:to>
                                    </p:set>
                                    <p:animEffect transition="in" filter="fade">
                                      <p:cBhvr>
                                        <p:cTn id="48" dur="1000"/>
                                        <p:tgtEl>
                                          <p:spTgt spid="6">
                                            <p:txEl>
                                              <p:pRg st="2" end="2"/>
                                            </p:txEl>
                                          </p:spTgt>
                                        </p:tgtEl>
                                      </p:cBhvr>
                                    </p:animEffect>
                                    <p:anim calcmode="lin" valueType="num">
                                      <p:cBhvr>
                                        <p:cTn id="49"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50" dur="1000" fill="hold"/>
                                        <p:tgtEl>
                                          <p:spTgt spid="6">
                                            <p:txEl>
                                              <p:pRg st="2" end="2"/>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6">
                                            <p:txEl>
                                              <p:pRg st="3" end="3"/>
                                            </p:txEl>
                                          </p:spTgt>
                                        </p:tgtEl>
                                        <p:attrNameLst>
                                          <p:attrName>style.visibility</p:attrName>
                                        </p:attrNameLst>
                                      </p:cBhvr>
                                      <p:to>
                                        <p:strVal val="visible"/>
                                      </p:to>
                                    </p:set>
                                    <p:animEffect transition="in" filter="fade">
                                      <p:cBhvr>
                                        <p:cTn id="53" dur="1000"/>
                                        <p:tgtEl>
                                          <p:spTgt spid="6">
                                            <p:txEl>
                                              <p:pRg st="3" end="3"/>
                                            </p:txEl>
                                          </p:spTgt>
                                        </p:tgtEl>
                                      </p:cBhvr>
                                    </p:animEffect>
                                    <p:anim calcmode="lin" valueType="num">
                                      <p:cBhvr>
                                        <p:cTn id="54" dur="1000" fill="hold"/>
                                        <p:tgtEl>
                                          <p:spTgt spid="6">
                                            <p:txEl>
                                              <p:pRg st="3" end="3"/>
                                            </p:txEl>
                                          </p:spTgt>
                                        </p:tgtEl>
                                        <p:attrNameLst>
                                          <p:attrName>ppt_x</p:attrName>
                                        </p:attrNameLst>
                                      </p:cBhvr>
                                      <p:tavLst>
                                        <p:tav tm="0">
                                          <p:val>
                                            <p:strVal val="#ppt_x"/>
                                          </p:val>
                                        </p:tav>
                                        <p:tav tm="100000">
                                          <p:val>
                                            <p:strVal val="#ppt_x"/>
                                          </p:val>
                                        </p:tav>
                                      </p:tavLst>
                                    </p:anim>
                                    <p:anim calcmode="lin" valueType="num">
                                      <p:cBhvr>
                                        <p:cTn id="55" dur="1000" fill="hold"/>
                                        <p:tgtEl>
                                          <p:spTgt spid="6">
                                            <p:txEl>
                                              <p:pRg st="3" end="3"/>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6">
                                            <p:txEl>
                                              <p:pRg st="4" end="4"/>
                                            </p:txEl>
                                          </p:spTgt>
                                        </p:tgtEl>
                                        <p:attrNameLst>
                                          <p:attrName>style.visibility</p:attrName>
                                        </p:attrNameLst>
                                      </p:cBhvr>
                                      <p:to>
                                        <p:strVal val="visible"/>
                                      </p:to>
                                    </p:set>
                                    <p:animEffect transition="in" filter="fade">
                                      <p:cBhvr>
                                        <p:cTn id="58" dur="1000"/>
                                        <p:tgtEl>
                                          <p:spTgt spid="6">
                                            <p:txEl>
                                              <p:pRg st="4" end="4"/>
                                            </p:txEl>
                                          </p:spTgt>
                                        </p:tgtEl>
                                      </p:cBhvr>
                                    </p:animEffect>
                                    <p:anim calcmode="lin" valueType="num">
                                      <p:cBhvr>
                                        <p:cTn id="59"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60" dur="1000" fill="hold"/>
                                        <p:tgtEl>
                                          <p:spTgt spid="6">
                                            <p:txEl>
                                              <p:pRg st="4" end="4"/>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6">
                                            <p:txEl>
                                              <p:pRg st="5" end="5"/>
                                            </p:txEl>
                                          </p:spTgt>
                                        </p:tgtEl>
                                        <p:attrNameLst>
                                          <p:attrName>style.visibility</p:attrName>
                                        </p:attrNameLst>
                                      </p:cBhvr>
                                      <p:to>
                                        <p:strVal val="visible"/>
                                      </p:to>
                                    </p:set>
                                    <p:animEffect transition="in" filter="fade">
                                      <p:cBhvr>
                                        <p:cTn id="63" dur="1000"/>
                                        <p:tgtEl>
                                          <p:spTgt spid="6">
                                            <p:txEl>
                                              <p:pRg st="5" end="5"/>
                                            </p:txEl>
                                          </p:spTgt>
                                        </p:tgtEl>
                                      </p:cBhvr>
                                    </p:animEffect>
                                    <p:anim calcmode="lin" valueType="num">
                                      <p:cBhvr>
                                        <p:cTn id="64"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65" dur="1000" fill="hold"/>
                                        <p:tgtEl>
                                          <p:spTgt spid="6">
                                            <p:txEl>
                                              <p:pRg st="5" end="5"/>
                                            </p:txEl>
                                          </p:spTgt>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6">
                                            <p:txEl>
                                              <p:pRg st="6" end="6"/>
                                            </p:txEl>
                                          </p:spTgt>
                                        </p:tgtEl>
                                        <p:attrNameLst>
                                          <p:attrName>style.visibility</p:attrName>
                                        </p:attrNameLst>
                                      </p:cBhvr>
                                      <p:to>
                                        <p:strVal val="visible"/>
                                      </p:to>
                                    </p:set>
                                    <p:animEffect transition="in" filter="fade">
                                      <p:cBhvr>
                                        <p:cTn id="68" dur="1000"/>
                                        <p:tgtEl>
                                          <p:spTgt spid="6">
                                            <p:txEl>
                                              <p:pRg st="6" end="6"/>
                                            </p:txEl>
                                          </p:spTgt>
                                        </p:tgtEl>
                                      </p:cBhvr>
                                    </p:animEffect>
                                    <p:anim calcmode="lin" valueType="num">
                                      <p:cBhvr>
                                        <p:cTn id="69"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70" dur="1000" fill="hold"/>
                                        <p:tgtEl>
                                          <p:spTgt spid="6">
                                            <p:txEl>
                                              <p:pRg st="6" end="6"/>
                                            </p:txEl>
                                          </p:spTgt>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6">
                                            <p:txEl>
                                              <p:pRg st="7" end="7"/>
                                            </p:txEl>
                                          </p:spTgt>
                                        </p:tgtEl>
                                        <p:attrNameLst>
                                          <p:attrName>style.visibility</p:attrName>
                                        </p:attrNameLst>
                                      </p:cBhvr>
                                      <p:to>
                                        <p:strVal val="visible"/>
                                      </p:to>
                                    </p:set>
                                    <p:animEffect transition="in" filter="fade">
                                      <p:cBhvr>
                                        <p:cTn id="73" dur="1000"/>
                                        <p:tgtEl>
                                          <p:spTgt spid="6">
                                            <p:txEl>
                                              <p:pRg st="7" end="7"/>
                                            </p:txEl>
                                          </p:spTgt>
                                        </p:tgtEl>
                                      </p:cBhvr>
                                    </p:animEffect>
                                    <p:anim calcmode="lin" valueType="num">
                                      <p:cBhvr>
                                        <p:cTn id="74"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75" dur="1000" fill="hold"/>
                                        <p:tgtEl>
                                          <p:spTgt spid="6">
                                            <p:txEl>
                                              <p:pRg st="7" end="7"/>
                                            </p:txEl>
                                          </p:spTgt>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6">
                                            <p:txEl>
                                              <p:pRg st="8" end="8"/>
                                            </p:txEl>
                                          </p:spTgt>
                                        </p:tgtEl>
                                        <p:attrNameLst>
                                          <p:attrName>style.visibility</p:attrName>
                                        </p:attrNameLst>
                                      </p:cBhvr>
                                      <p:to>
                                        <p:strVal val="visible"/>
                                      </p:to>
                                    </p:set>
                                    <p:animEffect transition="in" filter="fade">
                                      <p:cBhvr>
                                        <p:cTn id="78" dur="1000"/>
                                        <p:tgtEl>
                                          <p:spTgt spid="6">
                                            <p:txEl>
                                              <p:pRg st="8" end="8"/>
                                            </p:txEl>
                                          </p:spTgt>
                                        </p:tgtEl>
                                      </p:cBhvr>
                                    </p:animEffect>
                                    <p:anim calcmode="lin" valueType="num">
                                      <p:cBhvr>
                                        <p:cTn id="79" dur="1000" fill="hold"/>
                                        <p:tgtEl>
                                          <p:spTgt spid="6">
                                            <p:txEl>
                                              <p:pRg st="8" end="8"/>
                                            </p:txEl>
                                          </p:spTgt>
                                        </p:tgtEl>
                                        <p:attrNameLst>
                                          <p:attrName>ppt_x</p:attrName>
                                        </p:attrNameLst>
                                      </p:cBhvr>
                                      <p:tavLst>
                                        <p:tav tm="0">
                                          <p:val>
                                            <p:strVal val="#ppt_x"/>
                                          </p:val>
                                        </p:tav>
                                        <p:tav tm="100000">
                                          <p:val>
                                            <p:strVal val="#ppt_x"/>
                                          </p:val>
                                        </p:tav>
                                      </p:tavLst>
                                    </p:anim>
                                    <p:anim calcmode="lin" valueType="num">
                                      <p:cBhvr>
                                        <p:cTn id="80" dur="1000" fill="hold"/>
                                        <p:tgtEl>
                                          <p:spTgt spid="6">
                                            <p:txEl>
                                              <p:pRg st="8" end="8"/>
                                            </p:txEl>
                                          </p:spTgt>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6">
                                            <p:txEl>
                                              <p:pRg st="9" end="9"/>
                                            </p:txEl>
                                          </p:spTgt>
                                        </p:tgtEl>
                                        <p:attrNameLst>
                                          <p:attrName>style.visibility</p:attrName>
                                        </p:attrNameLst>
                                      </p:cBhvr>
                                      <p:to>
                                        <p:strVal val="visible"/>
                                      </p:to>
                                    </p:set>
                                    <p:animEffect transition="in" filter="fade">
                                      <p:cBhvr>
                                        <p:cTn id="83" dur="1000"/>
                                        <p:tgtEl>
                                          <p:spTgt spid="6">
                                            <p:txEl>
                                              <p:pRg st="9" end="9"/>
                                            </p:txEl>
                                          </p:spTgt>
                                        </p:tgtEl>
                                      </p:cBhvr>
                                    </p:animEffect>
                                    <p:anim calcmode="lin" valueType="num">
                                      <p:cBhvr>
                                        <p:cTn id="84" dur="1000" fill="hold"/>
                                        <p:tgtEl>
                                          <p:spTgt spid="6">
                                            <p:txEl>
                                              <p:pRg st="9" end="9"/>
                                            </p:txEl>
                                          </p:spTgt>
                                        </p:tgtEl>
                                        <p:attrNameLst>
                                          <p:attrName>ppt_x</p:attrName>
                                        </p:attrNameLst>
                                      </p:cBhvr>
                                      <p:tavLst>
                                        <p:tav tm="0">
                                          <p:val>
                                            <p:strVal val="#ppt_x"/>
                                          </p:val>
                                        </p:tav>
                                        <p:tav tm="100000">
                                          <p:val>
                                            <p:strVal val="#ppt_x"/>
                                          </p:val>
                                        </p:tav>
                                      </p:tavLst>
                                    </p:anim>
                                    <p:anim calcmode="lin" valueType="num">
                                      <p:cBhvr>
                                        <p:cTn id="85" dur="1000" fill="hold"/>
                                        <p:tgtEl>
                                          <p:spTgt spid="6">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458200" cy="990600"/>
          </a:xfrm>
        </p:spPr>
        <p:txBody>
          <a:bodyPr>
            <a:normAutofit fontScale="90000"/>
          </a:bodyPr>
          <a:lstStyle/>
          <a:p>
            <a:r>
              <a:rPr lang="en-US" dirty="0"/>
              <a:t>Step 5: Support Goals – Discuss </a:t>
            </a:r>
            <a:r>
              <a:rPr lang="en-US" b="1" u="sng" dirty="0"/>
              <a:t>Services</a:t>
            </a:r>
            <a:r>
              <a:rPr lang="en-US" dirty="0"/>
              <a:t/>
            </a:r>
            <a:br>
              <a:rPr lang="en-US" dirty="0"/>
            </a:br>
            <a:r>
              <a:rPr lang="en-US" dirty="0"/>
              <a:t>Demonstration</a:t>
            </a:r>
          </a:p>
        </p:txBody>
      </p:sp>
      <p:pic>
        <p:nvPicPr>
          <p:cNvPr id="4" name="media5 open C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2286000"/>
            <a:ext cx="6981986" cy="3886200"/>
          </a:xfrm>
          <a:prstGeom prst="rect">
            <a:avLst/>
          </a:prstGeom>
        </p:spPr>
      </p:pic>
    </p:spTree>
    <p:extLst>
      <p:ext uri="{BB962C8B-B14F-4D97-AF65-F5344CB8AC3E}">
        <p14:creationId xmlns:p14="http://schemas.microsoft.com/office/powerpoint/2010/main" val="8906408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686800" cy="990600"/>
          </a:xfrm>
        </p:spPr>
        <p:txBody>
          <a:bodyPr>
            <a:normAutofit fontScale="90000"/>
          </a:bodyPr>
          <a:lstStyle/>
          <a:p>
            <a:r>
              <a:rPr lang="en-US" dirty="0"/>
              <a:t>Step 5: Support Goals – Discuss </a:t>
            </a:r>
            <a:r>
              <a:rPr lang="en-US" b="1" u="sng" dirty="0"/>
              <a:t>Services</a:t>
            </a:r>
            <a:r>
              <a:rPr lang="en-US" dirty="0"/>
              <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23197442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1143000"/>
          </a:xfrm>
        </p:spPr>
        <p:txBody>
          <a:bodyPr>
            <a:normAutofit/>
          </a:bodyPr>
          <a:lstStyle/>
          <a:p>
            <a:r>
              <a:rPr lang="en-US" sz="3600" dirty="0"/>
              <a:t>What is a life-sustaining treatment?</a:t>
            </a:r>
            <a:endParaRPr lang="en-US" sz="3600" dirty="0">
              <a:solidFill>
                <a:schemeClr val="tx1"/>
              </a:solidFill>
            </a:endParaRPr>
          </a:p>
        </p:txBody>
      </p:sp>
      <p:sp>
        <p:nvSpPr>
          <p:cNvPr id="3" name="Content Placeholder 2"/>
          <p:cNvSpPr>
            <a:spLocks noGrp="1"/>
          </p:cNvSpPr>
          <p:nvPr>
            <p:ph idx="1"/>
          </p:nvPr>
        </p:nvSpPr>
        <p:spPr>
          <a:xfrm>
            <a:off x="536904" y="1600200"/>
            <a:ext cx="7924800" cy="4038600"/>
          </a:xfrm>
        </p:spPr>
        <p:txBody>
          <a:bodyPr>
            <a:normAutofit lnSpcReduction="10000"/>
          </a:bodyPr>
          <a:lstStyle/>
          <a:p>
            <a:r>
              <a:rPr lang="en-US" sz="2800" dirty="0"/>
              <a:t>A medical treatment intended to prolong life for a patient who would be expected to die soon without it</a:t>
            </a:r>
          </a:p>
          <a:p>
            <a:pPr marL="36576" indent="0">
              <a:buNone/>
            </a:pPr>
            <a:endParaRPr lang="en-US" dirty="0"/>
          </a:p>
          <a:p>
            <a:r>
              <a:rPr lang="en-US" sz="2800" dirty="0"/>
              <a:t>Examples</a:t>
            </a:r>
          </a:p>
          <a:p>
            <a:pPr lvl="1"/>
            <a:r>
              <a:rPr lang="en-US" sz="2400" dirty="0"/>
              <a:t>Feeding Tubes</a:t>
            </a:r>
          </a:p>
          <a:p>
            <a:pPr lvl="1"/>
            <a:r>
              <a:rPr lang="en-US" sz="2400" dirty="0"/>
              <a:t>Dialysis</a:t>
            </a:r>
          </a:p>
          <a:p>
            <a:pPr lvl="1"/>
            <a:r>
              <a:rPr lang="en-US" sz="2400" dirty="0"/>
              <a:t>Mechanical Ventilation</a:t>
            </a:r>
          </a:p>
          <a:p>
            <a:pPr lvl="1"/>
            <a:r>
              <a:rPr lang="en-US" sz="2400" dirty="0"/>
              <a:t>CPR</a:t>
            </a:r>
          </a:p>
          <a:p>
            <a:pPr lvl="1"/>
            <a:endParaRPr lang="en-US" dirty="0"/>
          </a:p>
        </p:txBody>
      </p:sp>
    </p:spTree>
    <p:extLst>
      <p:ext uri="{BB962C8B-B14F-4D97-AF65-F5344CB8AC3E}">
        <p14:creationId xmlns:p14="http://schemas.microsoft.com/office/powerpoint/2010/main" val="40951658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Use Patient Education Materials to:</a:t>
            </a:r>
          </a:p>
        </p:txBody>
      </p:sp>
      <p:sp>
        <p:nvSpPr>
          <p:cNvPr id="3" name="Content Placeholder 2"/>
          <p:cNvSpPr>
            <a:spLocks noGrp="1"/>
          </p:cNvSpPr>
          <p:nvPr>
            <p:ph idx="1"/>
          </p:nvPr>
        </p:nvSpPr>
        <p:spPr/>
        <p:txBody>
          <a:bodyPr>
            <a:normAutofit/>
          </a:bodyPr>
          <a:lstStyle/>
          <a:p>
            <a:r>
              <a:rPr lang="en-US" sz="2800" dirty="0"/>
              <a:t>Learn about LSTs yourself</a:t>
            </a:r>
          </a:p>
          <a:p>
            <a:r>
              <a:rPr lang="en-US" sz="2800" dirty="0"/>
              <a:t>Learn how to talk about LSTs with patients</a:t>
            </a:r>
          </a:p>
          <a:p>
            <a:pPr lvl="1"/>
            <a:r>
              <a:rPr lang="en-US" sz="2400" dirty="0"/>
              <a:t>Accurately</a:t>
            </a:r>
          </a:p>
          <a:p>
            <a:pPr lvl="1"/>
            <a:r>
              <a:rPr lang="en-US" sz="2400" dirty="0"/>
              <a:t>Without jargon</a:t>
            </a:r>
          </a:p>
          <a:p>
            <a:pPr lvl="1"/>
            <a:r>
              <a:rPr lang="en-US" sz="2400" dirty="0"/>
              <a:t>At a level most patients will understand</a:t>
            </a:r>
          </a:p>
          <a:p>
            <a:pPr marL="274320" lvl="1" indent="0">
              <a:buNone/>
            </a:pPr>
            <a:endParaRPr lang="en-US" dirty="0"/>
          </a:p>
          <a:p>
            <a:pPr marL="0" indent="0">
              <a:buNone/>
            </a:pPr>
            <a:endParaRPr lang="en-US" dirty="0"/>
          </a:p>
        </p:txBody>
      </p:sp>
      <p:sp>
        <p:nvSpPr>
          <p:cNvPr id="5" name="TextBox 4"/>
          <p:cNvSpPr txBox="1"/>
          <p:nvPr/>
        </p:nvSpPr>
        <p:spPr>
          <a:xfrm>
            <a:off x="685800" y="4309408"/>
            <a:ext cx="4419600" cy="1938992"/>
          </a:xfrm>
          <a:prstGeom prst="rect">
            <a:avLst/>
          </a:prstGeom>
          <a:solidFill>
            <a:schemeClr val="accent1">
              <a:lumMod val="20000"/>
              <a:lumOff val="80000"/>
            </a:schemeClr>
          </a:solidFill>
        </p:spPr>
        <p:txBody>
          <a:bodyPr wrap="square" rtlCol="0">
            <a:spAutoFit/>
          </a:bodyPr>
          <a:lstStyle/>
          <a:p>
            <a:pPr algn="ctr"/>
            <a:r>
              <a:rPr lang="en-US" sz="2000" b="1" dirty="0"/>
              <a:t>Setting Health Care Goals: A Guide for People with Health Problems </a:t>
            </a:r>
            <a:r>
              <a:rPr lang="en-US" sz="2000" dirty="0"/>
              <a:t>can be downloaded or ordered free of charge by VA staff through </a:t>
            </a:r>
            <a:r>
              <a:rPr lang="en-US" sz="2000" dirty="0">
                <a:solidFill>
                  <a:srgbClr val="C00000"/>
                </a:solidFill>
              </a:rPr>
              <a:t>vaww.ethics.va.gov/LST/ClinicalStaffResources.asp</a:t>
            </a:r>
          </a:p>
        </p:txBody>
      </p:sp>
      <p:sp>
        <p:nvSpPr>
          <p:cNvPr id="6" name="12-Point Star 5" descr="&quot;see handout&quot;" title="graphic"/>
          <p:cNvSpPr/>
          <p:nvPr/>
        </p:nvSpPr>
        <p:spPr>
          <a:xfrm>
            <a:off x="6324600" y="4191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 name="TextBox 7"/>
          <p:cNvSpPr txBox="1"/>
          <p:nvPr/>
        </p:nvSpPr>
        <p:spPr>
          <a:xfrm>
            <a:off x="6781800" y="48693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31496003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Information Gaps</a:t>
            </a:r>
          </a:p>
        </p:txBody>
      </p:sp>
      <p:sp>
        <p:nvSpPr>
          <p:cNvPr id="3" name="Content Placeholder 2"/>
          <p:cNvSpPr>
            <a:spLocks noGrp="1"/>
          </p:cNvSpPr>
          <p:nvPr>
            <p:ph idx="1"/>
          </p:nvPr>
        </p:nvSpPr>
        <p:spPr/>
        <p:txBody>
          <a:bodyPr/>
          <a:lstStyle/>
          <a:p>
            <a:pPr>
              <a:spcAft>
                <a:spcPts val="1800"/>
              </a:spcAft>
            </a:pPr>
            <a:r>
              <a:rPr lang="en-US" sz="2800" dirty="0"/>
              <a:t>Many patients do not know basic information about the nature or purpose of LSTs</a:t>
            </a:r>
          </a:p>
          <a:p>
            <a:pPr>
              <a:spcAft>
                <a:spcPts val="1800"/>
              </a:spcAft>
            </a:pPr>
            <a:r>
              <a:rPr lang="en-US" sz="2800" dirty="0"/>
              <a:t>Many patients over-estimate positive outcomes</a:t>
            </a:r>
          </a:p>
          <a:p>
            <a:r>
              <a:rPr lang="en-US" sz="2800" dirty="0"/>
              <a:t>Some may not know that life-sustaining treatment does not treat the underlying condition that caused the problem in the first place</a:t>
            </a:r>
          </a:p>
          <a:p>
            <a:endParaRPr lang="en-US" sz="2800" dirty="0"/>
          </a:p>
          <a:p>
            <a:r>
              <a:rPr lang="en-US" sz="2800" dirty="0"/>
              <a:t>For your reference :  CPR Outcomes</a:t>
            </a:r>
          </a:p>
          <a:p>
            <a:pPr marL="0" indent="0">
              <a:buNone/>
            </a:pPr>
            <a:endParaRPr lang="en-US" dirty="0"/>
          </a:p>
        </p:txBody>
      </p:sp>
      <p:sp>
        <p:nvSpPr>
          <p:cNvPr id="4" name="12-Point Star 3" descr="&quot;see handout&quot;" title="graphic"/>
          <p:cNvSpPr/>
          <p:nvPr/>
        </p:nvSpPr>
        <p:spPr>
          <a:xfrm>
            <a:off x="6705600" y="44958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 name="TextBox 5"/>
          <p:cNvSpPr txBox="1"/>
          <p:nvPr/>
        </p:nvSpPr>
        <p:spPr>
          <a:xfrm>
            <a:off x="7123113" y="5181600"/>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33540386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686800" cy="990600"/>
          </a:xfrm>
        </p:spPr>
        <p:txBody>
          <a:bodyPr>
            <a:normAutofit fontScale="90000"/>
          </a:bodyPr>
          <a:lstStyle/>
          <a:p>
            <a:r>
              <a:rPr lang="en-US" dirty="0"/>
              <a:t>Information and Decisions Beyond Scope</a:t>
            </a:r>
          </a:p>
        </p:txBody>
      </p:sp>
      <p:sp>
        <p:nvSpPr>
          <p:cNvPr id="3" name="Content Placeholder 2"/>
          <p:cNvSpPr>
            <a:spLocks noGrp="1"/>
          </p:cNvSpPr>
          <p:nvPr>
            <p:ph idx="1"/>
          </p:nvPr>
        </p:nvSpPr>
        <p:spPr>
          <a:xfrm>
            <a:off x="457200" y="1447800"/>
            <a:ext cx="8305800" cy="5257800"/>
          </a:xfrm>
        </p:spPr>
        <p:txBody>
          <a:bodyPr>
            <a:normAutofit fontScale="62500" lnSpcReduction="20000"/>
          </a:bodyPr>
          <a:lstStyle/>
          <a:p>
            <a:pPr marL="0" indent="0">
              <a:buNone/>
            </a:pPr>
            <a:r>
              <a:rPr lang="en-US" sz="4200" b="1" dirty="0"/>
              <a:t>The patient may ask questions beyond your scope</a:t>
            </a:r>
            <a:endParaRPr lang="en-US" sz="4200" dirty="0"/>
          </a:p>
          <a:p>
            <a:pPr>
              <a:lnSpc>
                <a:spcPct val="120000"/>
              </a:lnSpc>
            </a:pPr>
            <a:r>
              <a:rPr lang="en-US" sz="3800" dirty="0"/>
              <a:t>Do I qualify for hospice right now?</a:t>
            </a:r>
          </a:p>
          <a:p>
            <a:pPr>
              <a:lnSpc>
                <a:spcPct val="120000"/>
              </a:lnSpc>
            </a:pPr>
            <a:r>
              <a:rPr lang="en-US" sz="3800" dirty="0"/>
              <a:t>Can I get help with chores in my home?</a:t>
            </a:r>
          </a:p>
          <a:p>
            <a:pPr>
              <a:lnSpc>
                <a:spcPct val="120000"/>
              </a:lnSpc>
              <a:spcAft>
                <a:spcPts val="1800"/>
              </a:spcAft>
            </a:pPr>
            <a:r>
              <a:rPr lang="en-US" sz="3800" dirty="0"/>
              <a:t>What are my chances of surviving if I get CPR?</a:t>
            </a:r>
            <a:endParaRPr lang="en-US" sz="3800" b="1" dirty="0"/>
          </a:p>
          <a:p>
            <a:pPr marL="0" indent="0">
              <a:buNone/>
            </a:pPr>
            <a:r>
              <a:rPr lang="en-US" sz="4200" b="1" dirty="0"/>
              <a:t>Your role</a:t>
            </a:r>
            <a:endParaRPr lang="en-US" sz="4200" dirty="0"/>
          </a:p>
          <a:p>
            <a:pPr>
              <a:lnSpc>
                <a:spcPct val="120000"/>
              </a:lnSpc>
            </a:pPr>
            <a:r>
              <a:rPr lang="en-US" sz="3800" dirty="0"/>
              <a:t>Provide basic information</a:t>
            </a:r>
          </a:p>
          <a:p>
            <a:pPr>
              <a:lnSpc>
                <a:spcPct val="120000"/>
              </a:lnSpc>
            </a:pPr>
            <a:r>
              <a:rPr lang="en-US" sz="3800" dirty="0"/>
              <a:t>Help the patient write down questions</a:t>
            </a:r>
          </a:p>
          <a:p>
            <a:pPr>
              <a:lnSpc>
                <a:spcPct val="120000"/>
              </a:lnSpc>
              <a:spcAft>
                <a:spcPts val="1800"/>
              </a:spcAft>
            </a:pPr>
            <a:r>
              <a:rPr lang="en-US" sz="3800" dirty="0"/>
              <a:t>Link the patient with appropriate team members</a:t>
            </a:r>
          </a:p>
          <a:p>
            <a:pPr marL="0" indent="0">
              <a:buNone/>
            </a:pPr>
            <a:r>
              <a:rPr lang="en-US" sz="4200" b="1" dirty="0"/>
              <a:t>NOT your role</a:t>
            </a:r>
          </a:p>
          <a:p>
            <a:pPr>
              <a:lnSpc>
                <a:spcPct val="120000"/>
              </a:lnSpc>
            </a:pPr>
            <a:r>
              <a:rPr lang="en-US" sz="3800" dirty="0"/>
              <a:t>Providing patient-specific expected outcomes of LSTs </a:t>
            </a:r>
          </a:p>
          <a:p>
            <a:pPr>
              <a:lnSpc>
                <a:spcPct val="120000"/>
              </a:lnSpc>
            </a:pPr>
            <a:r>
              <a:rPr lang="en-US" sz="3800" dirty="0"/>
              <a:t>Making shared decisions with patients about LSTs</a:t>
            </a:r>
            <a:endParaRPr lang="en-US" b="1" dirty="0"/>
          </a:p>
          <a:p>
            <a:pPr marL="274320" lvl="1" indent="0">
              <a:buNone/>
            </a:pPr>
            <a:endParaRPr lang="en-US" dirty="0"/>
          </a:p>
          <a:p>
            <a:pPr lvl="1"/>
            <a:endParaRPr lang="en-US" dirty="0"/>
          </a:p>
        </p:txBody>
      </p:sp>
    </p:spTree>
    <p:extLst>
      <p:ext uri="{BB962C8B-B14F-4D97-AF65-F5344CB8AC3E}">
        <p14:creationId xmlns:p14="http://schemas.microsoft.com/office/powerpoint/2010/main" val="29974273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Step </a:t>
            </a:r>
            <a:r>
              <a:rPr lang="en-US" smtClean="0"/>
              <a:t>5: </a:t>
            </a:r>
            <a:r>
              <a:rPr lang="en-US" dirty="0"/>
              <a:t>Support Goals – Discuss </a:t>
            </a:r>
            <a:r>
              <a:rPr lang="en-US" b="1" u="sng" dirty="0"/>
              <a:t>LST</a:t>
            </a:r>
            <a:r>
              <a:rPr lang="en-US" dirty="0"/>
              <a:t/>
            </a:r>
            <a:br>
              <a:rPr lang="en-US" dirty="0"/>
            </a:br>
            <a:r>
              <a:rPr lang="en-US" dirty="0"/>
              <a:t>Demonstration</a:t>
            </a:r>
          </a:p>
        </p:txBody>
      </p:sp>
      <p:pic>
        <p:nvPicPr>
          <p:cNvPr id="4" name="media6 open CC.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066800" y="2286000"/>
            <a:ext cx="6981986" cy="3886200"/>
          </a:xfrm>
          <a:prstGeom prst="rect">
            <a:avLst/>
          </a:prstGeom>
        </p:spPr>
      </p:pic>
    </p:spTree>
    <p:extLst>
      <p:ext uri="{BB962C8B-B14F-4D97-AF65-F5344CB8AC3E}">
        <p14:creationId xmlns:p14="http://schemas.microsoft.com/office/powerpoint/2010/main" val="367726866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Step </a:t>
            </a:r>
            <a:r>
              <a:rPr lang="en-US" smtClean="0"/>
              <a:t>5: </a:t>
            </a:r>
            <a:r>
              <a:rPr lang="en-US" dirty="0"/>
              <a:t>Support Goals – Discuss </a:t>
            </a:r>
            <a:r>
              <a:rPr lang="en-US" b="1" u="sng" dirty="0"/>
              <a:t>LST</a:t>
            </a:r>
            <a:r>
              <a:rPr lang="en-US" dirty="0"/>
              <a:t/>
            </a:r>
            <a:br>
              <a:rPr lang="en-US" dirty="0"/>
            </a:br>
            <a:r>
              <a:rPr lang="en-US" dirty="0"/>
              <a:t>Debriefing</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lvl="0" indent="0" algn="ctr">
              <a:buClr>
                <a:srgbClr val="0F6FC6"/>
              </a:buClr>
              <a:buNone/>
            </a:pPr>
            <a:r>
              <a:rPr lang="en-US" sz="3600" dirty="0">
                <a:solidFill>
                  <a:prstClr val="black"/>
                </a:solidFill>
              </a:rPr>
              <a:t>What did you see the clinician do              that you liked?</a:t>
            </a:r>
          </a:p>
        </p:txBody>
      </p:sp>
    </p:spTree>
    <p:extLst>
      <p:ext uri="{BB962C8B-B14F-4D97-AF65-F5344CB8AC3E}">
        <p14:creationId xmlns:p14="http://schemas.microsoft.com/office/powerpoint/2010/main" val="25908461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Step </a:t>
            </a:r>
            <a:r>
              <a:rPr lang="en-US" smtClean="0"/>
              <a:t>5: </a:t>
            </a:r>
            <a:r>
              <a:rPr lang="en-US" dirty="0"/>
              <a:t>Support Goals</a:t>
            </a:r>
          </a:p>
        </p:txBody>
      </p:sp>
      <p:sp>
        <p:nvSpPr>
          <p:cNvPr id="3" name="Content Placeholder 2"/>
          <p:cNvSpPr>
            <a:spLocks noGrp="1"/>
          </p:cNvSpPr>
          <p:nvPr>
            <p:ph idx="1"/>
          </p:nvPr>
        </p:nvSpPr>
        <p:spPr>
          <a:xfrm>
            <a:off x="1371600" y="1600200"/>
            <a:ext cx="6324600" cy="4267200"/>
          </a:xfrm>
        </p:spPr>
        <p:txBody>
          <a:bodyPr/>
          <a:lstStyle/>
          <a:p>
            <a:pPr marL="0" indent="0">
              <a:buNone/>
            </a:pPr>
            <a:endParaRPr lang="en-US" dirty="0"/>
          </a:p>
          <a:p>
            <a:pPr marL="0" indent="0">
              <a:buNone/>
            </a:pPr>
            <a:endParaRPr lang="en-US" dirty="0"/>
          </a:p>
          <a:p>
            <a:pPr marL="0" indent="0" algn="ctr">
              <a:buNone/>
            </a:pPr>
            <a:r>
              <a:rPr lang="en-US" sz="4000" dirty="0"/>
              <a:t>Now we’re going to practice discussing services and life-sustaining treatments</a:t>
            </a:r>
          </a:p>
        </p:txBody>
      </p:sp>
    </p:spTree>
    <p:extLst>
      <p:ext uri="{BB962C8B-B14F-4D97-AF65-F5344CB8AC3E}">
        <p14:creationId xmlns:p14="http://schemas.microsoft.com/office/powerpoint/2010/main" val="3498709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Practice Instructions</a:t>
            </a:r>
          </a:p>
        </p:txBody>
      </p:sp>
      <p:sp>
        <p:nvSpPr>
          <p:cNvPr id="3" name="Content Placeholder 2"/>
          <p:cNvSpPr>
            <a:spLocks noGrp="1"/>
          </p:cNvSpPr>
          <p:nvPr>
            <p:ph idx="1"/>
          </p:nvPr>
        </p:nvSpPr>
        <p:spPr/>
        <p:txBody>
          <a:bodyPr>
            <a:normAutofit/>
          </a:bodyPr>
          <a:lstStyle/>
          <a:p>
            <a:r>
              <a:rPr lang="en-US" sz="2800" dirty="0"/>
              <a:t>Divide into pairs</a:t>
            </a:r>
          </a:p>
          <a:p>
            <a:r>
              <a:rPr lang="en-US" sz="2800" dirty="0"/>
              <a:t>Decide who will be the clinician and who will be the patient</a:t>
            </a:r>
          </a:p>
          <a:p>
            <a:r>
              <a:rPr lang="en-US" sz="2800" dirty="0"/>
              <a:t>Practice Exercise A – Discussing Palliative Care</a:t>
            </a:r>
          </a:p>
          <a:p>
            <a:r>
              <a:rPr lang="en-US" sz="2800" dirty="0"/>
              <a:t>Debrief with one another: </a:t>
            </a:r>
          </a:p>
          <a:p>
            <a:pPr lvl="1"/>
            <a:r>
              <a:rPr lang="en-US" sz="2400" dirty="0"/>
              <a:t>How did it feel to say the words?</a:t>
            </a:r>
          </a:p>
          <a:p>
            <a:pPr lvl="1"/>
            <a:r>
              <a:rPr lang="en-US" sz="2400" dirty="0"/>
              <a:t>One thing clinician noticed</a:t>
            </a:r>
          </a:p>
          <a:p>
            <a:pPr lvl="1"/>
            <a:r>
              <a:rPr lang="en-US" sz="2400" dirty="0"/>
              <a:t>One thing patient noticed</a:t>
            </a:r>
            <a:endParaRPr lang="en-US" sz="2800" dirty="0"/>
          </a:p>
          <a:p>
            <a:r>
              <a:rPr lang="en-US" sz="2800" dirty="0"/>
              <a:t>Switch roles and repeat </a:t>
            </a:r>
          </a:p>
          <a:p>
            <a:r>
              <a:rPr lang="en-US" sz="2800" dirty="0"/>
              <a:t>Practice Exercise B – Discussing CPR</a:t>
            </a:r>
          </a:p>
          <a:p>
            <a:pPr lvl="1"/>
            <a:endParaRPr lang="en-US" dirty="0"/>
          </a:p>
          <a:p>
            <a:endParaRPr lang="en-US" dirty="0"/>
          </a:p>
        </p:txBody>
      </p:sp>
      <p:pic>
        <p:nvPicPr>
          <p:cNvPr id="5"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6" name="Picture 5"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
        <p:nvSpPr>
          <p:cNvPr id="10" name="12-Point Star 9" descr="&quot;see handout&quot;" title="graphic"/>
          <p:cNvSpPr/>
          <p:nvPr/>
        </p:nvSpPr>
        <p:spPr>
          <a:xfrm>
            <a:off x="6324600" y="3810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p:cNvSpPr txBox="1"/>
          <p:nvPr/>
        </p:nvSpPr>
        <p:spPr>
          <a:xfrm>
            <a:off x="6742113" y="44883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06243260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Debriefing</a:t>
            </a:r>
          </a:p>
        </p:txBody>
      </p:sp>
      <p:sp>
        <p:nvSpPr>
          <p:cNvPr id="3" name="Content Placeholder 2"/>
          <p:cNvSpPr>
            <a:spLocks noGrp="1"/>
          </p:cNvSpPr>
          <p:nvPr>
            <p:ph idx="1"/>
          </p:nvPr>
        </p:nvSpPr>
        <p:spPr>
          <a:xfrm>
            <a:off x="457200" y="1600200"/>
            <a:ext cx="8077200" cy="4419600"/>
          </a:xfrm>
        </p:spPr>
        <p:txBody>
          <a:bodyPr>
            <a:normAutofit/>
          </a:bodyPr>
          <a:lstStyle/>
          <a:p>
            <a:pPr>
              <a:spcAft>
                <a:spcPts val="1800"/>
              </a:spcAft>
            </a:pPr>
            <a:r>
              <a:rPr lang="en-US" sz="3200" dirty="0"/>
              <a:t>How did it feel to say the words?</a:t>
            </a:r>
          </a:p>
          <a:p>
            <a:pPr>
              <a:spcAft>
                <a:spcPts val="1800"/>
              </a:spcAft>
            </a:pPr>
            <a:r>
              <a:rPr lang="en-US" sz="3200" dirty="0"/>
              <a:t>What’s one thing you noticed as the clinician?</a:t>
            </a:r>
          </a:p>
          <a:p>
            <a:pPr>
              <a:spcAft>
                <a:spcPts val="1800"/>
              </a:spcAft>
            </a:pPr>
            <a:r>
              <a:rPr lang="en-US" sz="3200" dirty="0"/>
              <a:t>What’s one thing you noticed as the patient?</a:t>
            </a:r>
          </a:p>
          <a:p>
            <a:pPr marL="0" indent="0">
              <a:buNone/>
            </a:pPr>
            <a:endParaRPr lang="en-US" sz="3200" dirty="0"/>
          </a:p>
        </p:txBody>
      </p:sp>
    </p:spTree>
    <p:extLst>
      <p:ext uri="{BB962C8B-B14F-4D97-AF65-F5344CB8AC3E}">
        <p14:creationId xmlns:p14="http://schemas.microsoft.com/office/powerpoint/2010/main" val="7264187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10600" cy="1295400"/>
          </a:xfrm>
        </p:spPr>
        <p:txBody>
          <a:bodyPr>
            <a:normAutofit/>
          </a:bodyPr>
          <a:lstStyle/>
          <a:p>
            <a:r>
              <a:rPr lang="en-US" sz="3600" b="1" dirty="0"/>
              <a:t>Discussing LST </a:t>
            </a:r>
            <a:br>
              <a:rPr lang="en-US" sz="3600" b="1" dirty="0"/>
            </a:br>
            <a:r>
              <a:rPr lang="en-US" sz="3600" b="1" dirty="0">
                <a:solidFill>
                  <a:schemeClr val="tx1"/>
                </a:solidFill>
              </a:rPr>
              <a:t>Practice</a:t>
            </a:r>
          </a:p>
        </p:txBody>
      </p:sp>
      <p:sp>
        <p:nvSpPr>
          <p:cNvPr id="4" name="TextBox 3"/>
          <p:cNvSpPr txBox="1"/>
          <p:nvPr/>
        </p:nvSpPr>
        <p:spPr>
          <a:xfrm>
            <a:off x="737641" y="2133600"/>
            <a:ext cx="7568159" cy="1938992"/>
          </a:xfrm>
          <a:prstGeom prst="rect">
            <a:avLst/>
          </a:prstGeom>
          <a:noFill/>
        </p:spPr>
        <p:txBody>
          <a:bodyPr wrap="square" rtlCol="0">
            <a:spAutoFit/>
          </a:bodyPr>
          <a:lstStyle/>
          <a:p>
            <a:r>
              <a:rPr lang="en-US" sz="2400" dirty="0"/>
              <a:t>“After all of that information, I know for sure I don’t want CPR.”  </a:t>
            </a:r>
          </a:p>
          <a:p>
            <a:endParaRPr lang="en-US" sz="2400" dirty="0"/>
          </a:p>
          <a:p>
            <a:r>
              <a:rPr lang="en-US" sz="2400" i="1" dirty="0"/>
              <a:t>You are not authorized to write DNR orders.  What do you say?</a:t>
            </a:r>
          </a:p>
        </p:txBody>
      </p:sp>
      <p:sp>
        <p:nvSpPr>
          <p:cNvPr id="6" name="TextBox 5"/>
          <p:cNvSpPr txBox="1"/>
          <p:nvPr/>
        </p:nvSpPr>
        <p:spPr>
          <a:xfrm>
            <a:off x="813841" y="4191000"/>
            <a:ext cx="7720559" cy="1569660"/>
          </a:xfrm>
          <a:prstGeom prst="rect">
            <a:avLst/>
          </a:prstGeom>
          <a:noFill/>
        </p:spPr>
        <p:txBody>
          <a:bodyPr wrap="square" rtlCol="0">
            <a:spAutoFit/>
          </a:bodyPr>
          <a:lstStyle/>
          <a:p>
            <a:r>
              <a:rPr lang="en-US" sz="2400" dirty="0">
                <a:solidFill>
                  <a:schemeClr val="accent1">
                    <a:lumMod val="75000"/>
                  </a:schemeClr>
                </a:solidFill>
              </a:rPr>
              <a:t>“I hear you say you wouldn’t want CPR. I’ll set up a time for you to talk to Dr. Smith – he is authorized to write orders in your chart to make sure your decisions are honored.  Would that be ok?”</a:t>
            </a:r>
          </a:p>
        </p:txBody>
      </p:sp>
      <p:pic>
        <p:nvPicPr>
          <p:cNvPr id="9"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804" y="609600"/>
            <a:ext cx="1072895" cy="1054398"/>
          </a:xfrm>
          <a:prstGeom prst="rect">
            <a:avLst/>
          </a:prstGeom>
        </p:spPr>
      </p:pic>
      <p:pic>
        <p:nvPicPr>
          <p:cNvPr id="10" name="Picture 9"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700" y="609600"/>
            <a:ext cx="1081721" cy="1066800"/>
          </a:xfrm>
          <a:prstGeom prst="rect">
            <a:avLst/>
          </a:prstGeom>
        </p:spPr>
      </p:pic>
    </p:spTree>
    <p:extLst>
      <p:ext uri="{BB962C8B-B14F-4D97-AF65-F5344CB8AC3E}">
        <p14:creationId xmlns:p14="http://schemas.microsoft.com/office/powerpoint/2010/main" val="2187951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10600" cy="1295400"/>
          </a:xfrm>
        </p:spPr>
        <p:txBody>
          <a:bodyPr>
            <a:normAutofit/>
          </a:bodyPr>
          <a:lstStyle/>
          <a:p>
            <a:r>
              <a:rPr lang="en-US" sz="3600" b="1" dirty="0"/>
              <a:t>Discussing LST</a:t>
            </a:r>
            <a:r>
              <a:rPr lang="en-US" sz="3600" b="1" dirty="0">
                <a:solidFill>
                  <a:schemeClr val="tx1"/>
                </a:solidFill>
              </a:rPr>
              <a:t/>
            </a:r>
            <a:br>
              <a:rPr lang="en-US" sz="3600" b="1" dirty="0">
                <a:solidFill>
                  <a:schemeClr val="tx1"/>
                </a:solidFill>
              </a:rPr>
            </a:br>
            <a:r>
              <a:rPr lang="en-US" sz="3600" b="1" dirty="0">
                <a:solidFill>
                  <a:schemeClr val="tx1"/>
                </a:solidFill>
              </a:rPr>
              <a:t>Practice</a:t>
            </a:r>
          </a:p>
        </p:txBody>
      </p:sp>
      <p:sp>
        <p:nvSpPr>
          <p:cNvPr id="7" name="TextBox 6"/>
          <p:cNvSpPr txBox="1"/>
          <p:nvPr/>
        </p:nvSpPr>
        <p:spPr>
          <a:xfrm>
            <a:off x="780011" y="2286000"/>
            <a:ext cx="7297189" cy="830997"/>
          </a:xfrm>
          <a:prstGeom prst="rect">
            <a:avLst/>
          </a:prstGeom>
          <a:noFill/>
        </p:spPr>
        <p:txBody>
          <a:bodyPr wrap="square" rtlCol="0">
            <a:spAutoFit/>
          </a:bodyPr>
          <a:lstStyle/>
          <a:p>
            <a:r>
              <a:rPr lang="en-US" sz="2400" dirty="0"/>
              <a:t>“I would want to try CPR, but I don’t want a tube down my throat.”</a:t>
            </a:r>
          </a:p>
        </p:txBody>
      </p:sp>
      <p:sp>
        <p:nvSpPr>
          <p:cNvPr id="8" name="TextBox 7"/>
          <p:cNvSpPr txBox="1"/>
          <p:nvPr/>
        </p:nvSpPr>
        <p:spPr>
          <a:xfrm>
            <a:off x="838200" y="3752671"/>
            <a:ext cx="6934200" cy="1200329"/>
          </a:xfrm>
          <a:prstGeom prst="rect">
            <a:avLst/>
          </a:prstGeom>
          <a:noFill/>
        </p:spPr>
        <p:txBody>
          <a:bodyPr wrap="square" rtlCol="0">
            <a:spAutoFit/>
          </a:bodyPr>
          <a:lstStyle/>
          <a:p>
            <a:r>
              <a:rPr lang="en-US" sz="2400" dirty="0">
                <a:solidFill>
                  <a:schemeClr val="accent1">
                    <a:lumMod val="75000"/>
                  </a:schemeClr>
                </a:solidFill>
              </a:rPr>
              <a:t>“Tell me what worries you about a breathing tube.  I’ll write it down so Dr. Smith can talk with you about it.”</a:t>
            </a:r>
          </a:p>
        </p:txBody>
      </p:sp>
      <p:pic>
        <p:nvPicPr>
          <p:cNvPr id="9"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804" y="609600"/>
            <a:ext cx="1072895" cy="1054398"/>
          </a:xfrm>
          <a:prstGeom prst="rect">
            <a:avLst/>
          </a:prstGeom>
        </p:spPr>
      </p:pic>
      <p:pic>
        <p:nvPicPr>
          <p:cNvPr id="10" name="Picture 9"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700" y="609600"/>
            <a:ext cx="1081721" cy="1066800"/>
          </a:xfrm>
          <a:prstGeom prst="rect">
            <a:avLst/>
          </a:prstGeom>
        </p:spPr>
      </p:pic>
    </p:spTree>
    <p:extLst>
      <p:ext uri="{BB962C8B-B14F-4D97-AF65-F5344CB8AC3E}">
        <p14:creationId xmlns:p14="http://schemas.microsoft.com/office/powerpoint/2010/main" val="3781804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610600" cy="1295400"/>
          </a:xfrm>
        </p:spPr>
        <p:txBody>
          <a:bodyPr>
            <a:normAutofit/>
          </a:bodyPr>
          <a:lstStyle/>
          <a:p>
            <a:r>
              <a:rPr lang="en-US" sz="3600" b="1" dirty="0"/>
              <a:t>Discussing LST</a:t>
            </a:r>
            <a:br>
              <a:rPr lang="en-US" sz="3600" b="1" dirty="0"/>
            </a:br>
            <a:r>
              <a:rPr lang="en-US" sz="3600" b="1" dirty="0">
                <a:solidFill>
                  <a:schemeClr val="tx1"/>
                </a:solidFill>
              </a:rPr>
              <a:t>Practice</a:t>
            </a:r>
          </a:p>
        </p:txBody>
      </p:sp>
      <p:pic>
        <p:nvPicPr>
          <p:cNvPr id="9"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13804" y="609600"/>
            <a:ext cx="1072895" cy="1054398"/>
          </a:xfrm>
          <a:prstGeom prst="rect">
            <a:avLst/>
          </a:prstGeom>
        </p:spPr>
      </p:pic>
      <p:pic>
        <p:nvPicPr>
          <p:cNvPr id="10" name="Picture 9"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86700" y="609600"/>
            <a:ext cx="1081721" cy="1066800"/>
          </a:xfrm>
          <a:prstGeom prst="rect">
            <a:avLst/>
          </a:prstGeom>
        </p:spPr>
      </p:pic>
      <p:sp>
        <p:nvSpPr>
          <p:cNvPr id="3" name="TextBox 2"/>
          <p:cNvSpPr txBox="1"/>
          <p:nvPr/>
        </p:nvSpPr>
        <p:spPr>
          <a:xfrm>
            <a:off x="762000" y="2286000"/>
            <a:ext cx="7543800" cy="830997"/>
          </a:xfrm>
          <a:prstGeom prst="rect">
            <a:avLst/>
          </a:prstGeom>
          <a:noFill/>
        </p:spPr>
        <p:txBody>
          <a:bodyPr wrap="square" rtlCol="0">
            <a:spAutoFit/>
          </a:bodyPr>
          <a:lstStyle/>
          <a:p>
            <a:r>
              <a:rPr lang="en-US" sz="2400" dirty="0"/>
              <a:t>“I would want CPR as long as I won’t be a vegetable after.”</a:t>
            </a:r>
          </a:p>
        </p:txBody>
      </p:sp>
      <p:sp>
        <p:nvSpPr>
          <p:cNvPr id="5" name="TextBox 4"/>
          <p:cNvSpPr txBox="1"/>
          <p:nvPr/>
        </p:nvSpPr>
        <p:spPr>
          <a:xfrm>
            <a:off x="762000" y="3733800"/>
            <a:ext cx="7234768" cy="1200329"/>
          </a:xfrm>
          <a:prstGeom prst="rect">
            <a:avLst/>
          </a:prstGeom>
          <a:noFill/>
        </p:spPr>
        <p:txBody>
          <a:bodyPr wrap="square" rtlCol="0">
            <a:spAutoFit/>
          </a:bodyPr>
          <a:lstStyle/>
          <a:p>
            <a:r>
              <a:rPr lang="en-US" sz="2400" dirty="0">
                <a:solidFill>
                  <a:schemeClr val="accent1">
                    <a:lumMod val="75000"/>
                  </a:schemeClr>
                </a:solidFill>
              </a:rPr>
              <a:t>“You wouldn’t want your life to be worse after getting CPR.  I’ll write this down and Dr. Smith can talk with you about the chances that could happen.”</a:t>
            </a:r>
          </a:p>
        </p:txBody>
      </p:sp>
    </p:spTree>
    <p:extLst>
      <p:ext uri="{BB962C8B-B14F-4D97-AF65-F5344CB8AC3E}">
        <p14:creationId xmlns:p14="http://schemas.microsoft.com/office/powerpoint/2010/main" val="2475345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Break #2</a:t>
            </a:r>
          </a:p>
        </p:txBody>
      </p:sp>
      <p:sp>
        <p:nvSpPr>
          <p:cNvPr id="3" name="Content Placeholder 2"/>
          <p:cNvSpPr>
            <a:spLocks noGrp="1"/>
          </p:cNvSpPr>
          <p:nvPr>
            <p:ph idx="1"/>
          </p:nvPr>
        </p:nvSpPr>
        <p:spPr/>
        <p:txBody>
          <a:bodyPr>
            <a:normAutofit/>
          </a:bodyPr>
          <a:lstStyle/>
          <a:p>
            <a:pPr marL="0" indent="0" algn="ctr">
              <a:buNone/>
            </a:pPr>
            <a:endParaRPr lang="en-US" sz="4800" dirty="0"/>
          </a:p>
          <a:p>
            <a:pPr marL="0" indent="0" algn="ctr">
              <a:buNone/>
            </a:pPr>
            <a:r>
              <a:rPr lang="en-US" sz="4800" dirty="0"/>
              <a:t>Break</a:t>
            </a:r>
          </a:p>
        </p:txBody>
      </p:sp>
    </p:spTree>
    <p:extLst>
      <p:ext uri="{BB962C8B-B14F-4D97-AF65-F5344CB8AC3E}">
        <p14:creationId xmlns:p14="http://schemas.microsoft.com/office/powerpoint/2010/main" val="1115640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hidden="1"/>
          <p:cNvSpPr>
            <a:spLocks noGrp="1"/>
          </p:cNvSpPr>
          <p:nvPr>
            <p:ph type="title"/>
          </p:nvPr>
        </p:nvSpPr>
        <p:spPr/>
        <p:txBody>
          <a:bodyPr/>
          <a:lstStyle/>
          <a:p>
            <a:r>
              <a:rPr lang="en-US" dirty="0"/>
              <a:t>Talking Map – Step 6</a:t>
            </a:r>
          </a:p>
        </p:txBody>
      </p:sp>
      <p:graphicFrame>
        <p:nvGraphicFramePr>
          <p:cNvPr id="4" name="Content Placeholder 3" title="Goals of Care Talking Map"/>
          <p:cNvGraphicFramePr>
            <a:graphicFrameLocks noGrp="1"/>
          </p:cNvGraphicFramePr>
          <p:nvPr>
            <p:ph idx="1"/>
            <p:extLst>
              <p:ext uri="{D42A27DB-BD31-4B8C-83A1-F6EECF244321}">
                <p14:modId xmlns:p14="http://schemas.microsoft.com/office/powerpoint/2010/main" val="2178063667"/>
              </p:ext>
            </p:extLst>
          </p:nvPr>
        </p:nvGraphicFramePr>
        <p:xfrm>
          <a:off x="609600" y="533400"/>
          <a:ext cx="8077200" cy="6172200"/>
        </p:xfrm>
        <a:graphic>
          <a:graphicData uri="http://schemas.openxmlformats.org/drawingml/2006/table">
            <a:tbl>
              <a:tblPr firstRow="1" bandRow="1">
                <a:tableStyleId>{5C22544A-7EE6-4342-B048-85BDC9FD1C3A}</a:tableStyleId>
              </a:tblPr>
              <a:tblGrid>
                <a:gridCol w="8077200">
                  <a:extLst>
                    <a:ext uri="{9D8B030D-6E8A-4147-A177-3AD203B41FA5}">
                      <a16:colId xmlns="" xmlns:a16="http://schemas.microsoft.com/office/drawing/2014/main" val="20000"/>
                    </a:ext>
                  </a:extLst>
                </a:gridCol>
              </a:tblGrid>
              <a:tr h="589480">
                <a:tc>
                  <a:txBody>
                    <a:bodyPr/>
                    <a:lstStyle/>
                    <a:p>
                      <a:pPr algn="ctr"/>
                      <a:r>
                        <a:rPr lang="en-US" sz="3200" dirty="0"/>
                        <a:t>Talking Map</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 xmlns:a16="http://schemas.microsoft.com/office/drawing/2014/main" val="10000"/>
                  </a:ext>
                </a:extLst>
              </a:tr>
              <a:tr h="866882">
                <a:tc>
                  <a:txBody>
                    <a:bodyPr/>
                    <a:lstStyle/>
                    <a:p>
                      <a:pPr algn="ctr"/>
                      <a:r>
                        <a:rPr lang="en-US" sz="2400" b="1" dirty="0"/>
                        <a:t>Step 1</a:t>
                      </a:r>
                    </a:p>
                    <a:p>
                      <a:pPr algn="ctr"/>
                      <a:r>
                        <a:rPr lang="en-US" sz="2400" i="1" dirty="0"/>
                        <a:t>Introduce Conversation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1"/>
                  </a:ext>
                </a:extLst>
              </a:tr>
              <a:tr h="866882">
                <a:tc>
                  <a:txBody>
                    <a:bodyPr/>
                    <a:lstStyle/>
                    <a:p>
                      <a:pPr algn="ctr"/>
                      <a:r>
                        <a:rPr lang="en-US" sz="2400" b="1" dirty="0"/>
                        <a:t>Step  2</a:t>
                      </a:r>
                    </a:p>
                    <a:p>
                      <a:pPr algn="ctr"/>
                      <a:r>
                        <a:rPr lang="en-US" sz="2400" i="1" dirty="0"/>
                        <a:t>Identify Authorized Surrogate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2"/>
                  </a:ext>
                </a:extLst>
              </a:tr>
              <a:tr h="866882">
                <a:tc>
                  <a:txBody>
                    <a:bodyPr/>
                    <a:lstStyle/>
                    <a:p>
                      <a:pPr algn="ctr"/>
                      <a:r>
                        <a:rPr lang="en-US" sz="2400" b="1" dirty="0"/>
                        <a:t>Step 3</a:t>
                      </a:r>
                    </a:p>
                    <a:p>
                      <a:pPr algn="ctr"/>
                      <a:r>
                        <a:rPr lang="en-US" sz="2400" i="1" dirty="0"/>
                        <a:t>Assess Understanding of Health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3"/>
                  </a:ext>
                </a:extLst>
              </a:tr>
              <a:tr h="866882">
                <a:tc>
                  <a:txBody>
                    <a:bodyPr/>
                    <a:lstStyle/>
                    <a:p>
                      <a:pPr algn="ctr"/>
                      <a:r>
                        <a:rPr lang="en-US" sz="2400" b="1" dirty="0"/>
                        <a:t>Step 4</a:t>
                      </a:r>
                    </a:p>
                    <a:p>
                      <a:pPr algn="ctr"/>
                      <a:r>
                        <a:rPr lang="en-US" sz="2400" i="1" dirty="0"/>
                        <a:t>Elicit Values &amp;</a:t>
                      </a:r>
                      <a:r>
                        <a:rPr lang="en-US" sz="2400" i="1" baseline="0" dirty="0"/>
                        <a:t> </a:t>
                      </a:r>
                      <a:r>
                        <a:rPr lang="en-US" sz="2400" i="1" dirty="0"/>
                        <a:t>Goals of Care</a:t>
                      </a:r>
                      <a:endParaRPr lang="en-US" sz="2400" i="1" baseline="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4"/>
                  </a:ext>
                </a:extLst>
              </a:tr>
              <a:tr h="1248310">
                <a:tc>
                  <a:txBody>
                    <a:bodyPr/>
                    <a:lstStyle/>
                    <a:p>
                      <a:pPr algn="ctr"/>
                      <a:r>
                        <a:rPr lang="en-US" sz="2400" b="1" dirty="0"/>
                        <a:t>Step 5</a:t>
                      </a:r>
                    </a:p>
                    <a:p>
                      <a:pPr algn="ctr"/>
                      <a:r>
                        <a:rPr lang="en-US" sz="2400" i="1" dirty="0"/>
                        <a:t>Support Patient’s Goals:</a:t>
                      </a:r>
                    </a:p>
                    <a:p>
                      <a:pPr algn="ctr"/>
                      <a:r>
                        <a:rPr lang="en-US" sz="2400" i="1" dirty="0"/>
                        <a:t>Discuss Services</a:t>
                      </a:r>
                      <a:r>
                        <a:rPr lang="en-US" sz="2400" i="1" baseline="0" dirty="0"/>
                        <a:t> and Life Sustaining Treatments</a:t>
                      </a:r>
                      <a:endParaRPr lang="en-US" sz="2400" i="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extLst>
                  <a:ext uri="{0D108BD9-81ED-4DB2-BD59-A6C34878D82A}">
                    <a16:rowId xmlns="" xmlns:a16="http://schemas.microsoft.com/office/drawing/2014/main" val="10005"/>
                  </a:ext>
                </a:extLst>
              </a:tr>
              <a:tr h="866882">
                <a:tc>
                  <a:txBody>
                    <a:bodyPr/>
                    <a:lstStyle/>
                    <a:p>
                      <a:pPr algn="ctr"/>
                      <a:r>
                        <a:rPr lang="en-US" sz="2400" b="1" i="0" dirty="0"/>
                        <a:t>Step 6</a:t>
                      </a:r>
                    </a:p>
                    <a:p>
                      <a:pPr algn="ctr"/>
                      <a:r>
                        <a:rPr lang="en-US" sz="2400" b="0" i="1" dirty="0"/>
                        <a:t>Summarize and Discuss Next Steps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3" name="Rectangle 2" title="red rectangle around Step 6"/>
          <p:cNvSpPr/>
          <p:nvPr/>
        </p:nvSpPr>
        <p:spPr>
          <a:xfrm>
            <a:off x="609600" y="5791200"/>
            <a:ext cx="8077200" cy="914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63307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Step 6: Summarize &amp; Discuss Next Steps</a:t>
            </a:r>
          </a:p>
        </p:txBody>
      </p:sp>
      <p:sp>
        <p:nvSpPr>
          <p:cNvPr id="3" name="Content Placeholder 2"/>
          <p:cNvSpPr>
            <a:spLocks noGrp="1"/>
          </p:cNvSpPr>
          <p:nvPr>
            <p:ph idx="1"/>
          </p:nvPr>
        </p:nvSpPr>
        <p:spPr/>
        <p:txBody>
          <a:bodyPr/>
          <a:lstStyle/>
          <a:p>
            <a:r>
              <a:rPr lang="en-US" dirty="0"/>
              <a:t>Summarize what you heard</a:t>
            </a:r>
          </a:p>
          <a:p>
            <a:pPr lvl="1">
              <a:spcAft>
                <a:spcPts val="1800"/>
              </a:spcAft>
            </a:pPr>
            <a:r>
              <a:rPr lang="en-US" sz="2400" dirty="0"/>
              <a:t>Check with the patient for accuracy</a:t>
            </a:r>
          </a:p>
          <a:p>
            <a:r>
              <a:rPr lang="en-US" dirty="0"/>
              <a:t>Discuss next steps</a:t>
            </a:r>
          </a:p>
          <a:p>
            <a:pPr marL="274320" lvl="1" indent="0">
              <a:buNone/>
            </a:pPr>
            <a:r>
              <a:rPr lang="en-US" sz="2400" dirty="0"/>
              <a:t>Might include:</a:t>
            </a:r>
          </a:p>
          <a:p>
            <a:pPr lvl="2"/>
            <a:r>
              <a:rPr lang="en-US" sz="2400" dirty="0"/>
              <a:t>Follow-up appointment with practitioner </a:t>
            </a:r>
          </a:p>
          <a:p>
            <a:pPr lvl="2"/>
            <a:r>
              <a:rPr lang="en-US" sz="2400" dirty="0"/>
              <a:t>Referrals </a:t>
            </a:r>
          </a:p>
          <a:p>
            <a:pPr lvl="2"/>
            <a:r>
              <a:rPr lang="en-US" sz="2400" dirty="0"/>
              <a:t>Help with advance directive </a:t>
            </a:r>
          </a:p>
          <a:p>
            <a:pPr lvl="2"/>
            <a:r>
              <a:rPr lang="en-US" sz="2400" dirty="0"/>
              <a:t>Help with state-authorized portable orders</a:t>
            </a:r>
          </a:p>
        </p:txBody>
      </p:sp>
    </p:spTree>
    <p:extLst>
      <p:ext uri="{BB962C8B-B14F-4D97-AF65-F5344CB8AC3E}">
        <p14:creationId xmlns:p14="http://schemas.microsoft.com/office/powerpoint/2010/main" val="41695176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Follow-up Appointment with Practitioner</a:t>
            </a:r>
          </a:p>
        </p:txBody>
      </p:sp>
      <p:sp>
        <p:nvSpPr>
          <p:cNvPr id="3" name="Content Placeholder 2"/>
          <p:cNvSpPr>
            <a:spLocks noGrp="1"/>
          </p:cNvSpPr>
          <p:nvPr>
            <p:ph idx="1"/>
          </p:nvPr>
        </p:nvSpPr>
        <p:spPr>
          <a:xfrm>
            <a:off x="457200" y="1600200"/>
            <a:ext cx="8229600" cy="2971800"/>
          </a:xfrm>
        </p:spPr>
        <p:txBody>
          <a:bodyPr>
            <a:normAutofit lnSpcReduction="10000"/>
          </a:bodyPr>
          <a:lstStyle/>
          <a:p>
            <a:pPr lvl="1">
              <a:spcAft>
                <a:spcPts val="1800"/>
              </a:spcAft>
            </a:pPr>
            <a:r>
              <a:rPr lang="en-US" sz="2800" dirty="0"/>
              <a:t>To address knowledge gaps about diagnosis, prognosis</a:t>
            </a:r>
          </a:p>
          <a:p>
            <a:pPr lvl="1"/>
            <a:r>
              <a:rPr lang="en-US" sz="2800" dirty="0"/>
              <a:t>To make shared decisions about LSTs and other medical plans that will support the patient’s goals</a:t>
            </a:r>
            <a:endParaRPr lang="en-US" sz="2600" dirty="0"/>
          </a:p>
          <a:p>
            <a:pPr marL="274320" lvl="1" indent="0">
              <a:buNone/>
            </a:pPr>
            <a:r>
              <a:rPr lang="en-US" sz="2800" dirty="0"/>
              <a:t> </a:t>
            </a:r>
          </a:p>
          <a:p>
            <a:endParaRPr lang="en-US" dirty="0"/>
          </a:p>
          <a:p>
            <a:endParaRPr lang="en-US" dirty="0"/>
          </a:p>
        </p:txBody>
      </p:sp>
      <p:sp>
        <p:nvSpPr>
          <p:cNvPr id="4" name="TextBox 3"/>
          <p:cNvSpPr txBox="1"/>
          <p:nvPr/>
        </p:nvSpPr>
        <p:spPr>
          <a:xfrm>
            <a:off x="685800" y="4495800"/>
            <a:ext cx="7543800" cy="1169551"/>
          </a:xfrm>
          <a:prstGeom prst="rect">
            <a:avLst/>
          </a:prstGeom>
          <a:solidFill>
            <a:schemeClr val="accent1">
              <a:lumMod val="20000"/>
              <a:lumOff val="80000"/>
            </a:schemeClr>
          </a:solidFill>
        </p:spPr>
        <p:txBody>
          <a:bodyPr wrap="square" rtlCol="0">
            <a:spAutoFit/>
          </a:bodyPr>
          <a:lstStyle/>
          <a:p>
            <a:pPr algn="ctr">
              <a:spcAft>
                <a:spcPts val="1200"/>
              </a:spcAft>
            </a:pPr>
            <a:r>
              <a:rPr lang="en-US" sz="2000" dirty="0"/>
              <a:t>Practitioners write LST Progress Notes and LST Orders*.  </a:t>
            </a:r>
          </a:p>
          <a:p>
            <a:pPr algn="ctr"/>
            <a:r>
              <a:rPr lang="en-US" sz="2000" b="1" dirty="0"/>
              <a:t>LST Orders must be written to ensure that </a:t>
            </a:r>
          </a:p>
          <a:p>
            <a:pPr algn="ctr"/>
            <a:r>
              <a:rPr lang="en-US" sz="2000" b="1" dirty="0"/>
              <a:t>life-sustaining treatment decisions are honored.</a:t>
            </a:r>
          </a:p>
        </p:txBody>
      </p:sp>
      <p:sp>
        <p:nvSpPr>
          <p:cNvPr id="5" name="TextBox 4"/>
          <p:cNvSpPr txBox="1"/>
          <p:nvPr/>
        </p:nvSpPr>
        <p:spPr>
          <a:xfrm>
            <a:off x="5105400" y="6172200"/>
            <a:ext cx="3352800" cy="369332"/>
          </a:xfrm>
          <a:prstGeom prst="rect">
            <a:avLst/>
          </a:prstGeom>
          <a:noFill/>
        </p:spPr>
        <p:txBody>
          <a:bodyPr wrap="square" rtlCol="0">
            <a:spAutoFit/>
          </a:bodyPr>
          <a:lstStyle/>
          <a:p>
            <a:r>
              <a:rPr lang="en-US" dirty="0"/>
              <a:t>* In use in all VAs by July 2018</a:t>
            </a:r>
          </a:p>
        </p:txBody>
      </p:sp>
    </p:spTree>
    <p:extLst>
      <p:ext uri="{BB962C8B-B14F-4D97-AF65-F5344CB8AC3E}">
        <p14:creationId xmlns:p14="http://schemas.microsoft.com/office/powerpoint/2010/main" val="30275943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Referrals</a:t>
            </a:r>
          </a:p>
        </p:txBody>
      </p:sp>
      <p:sp>
        <p:nvSpPr>
          <p:cNvPr id="3" name="Content Placeholder 2"/>
          <p:cNvSpPr>
            <a:spLocks noGrp="1"/>
          </p:cNvSpPr>
          <p:nvPr>
            <p:ph idx="1"/>
          </p:nvPr>
        </p:nvSpPr>
        <p:spPr/>
        <p:txBody>
          <a:bodyPr/>
          <a:lstStyle/>
          <a:p>
            <a:r>
              <a:rPr lang="en-US" sz="2800" dirty="0"/>
              <a:t>To other team members for information or assistance</a:t>
            </a:r>
          </a:p>
          <a:p>
            <a:r>
              <a:rPr lang="en-US" sz="2800" dirty="0"/>
              <a:t>For new services</a:t>
            </a:r>
          </a:p>
          <a:p>
            <a:pPr marL="0" indent="0">
              <a:buNone/>
            </a:pPr>
            <a:endParaRPr lang="en-US" dirty="0"/>
          </a:p>
        </p:txBody>
      </p:sp>
      <p:pic>
        <p:nvPicPr>
          <p:cNvPr id="1028" name="Picture 4" descr="magnifying glass highlighting one of several people" title="clip 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3519701"/>
            <a:ext cx="3784023" cy="2381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128195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Help With Advance Directive</a:t>
            </a:r>
          </a:p>
        </p:txBody>
      </p:sp>
      <p:sp>
        <p:nvSpPr>
          <p:cNvPr id="3" name="Content Placeholder 2"/>
          <p:cNvSpPr>
            <a:spLocks noGrp="1"/>
          </p:cNvSpPr>
          <p:nvPr>
            <p:ph idx="1"/>
          </p:nvPr>
        </p:nvSpPr>
        <p:spPr>
          <a:xfrm>
            <a:off x="457200" y="1600200"/>
            <a:ext cx="8229600" cy="4648200"/>
          </a:xfrm>
        </p:spPr>
        <p:txBody>
          <a:bodyPr>
            <a:normAutofit/>
          </a:bodyPr>
          <a:lstStyle/>
          <a:p>
            <a:pPr marL="0" indent="0">
              <a:buNone/>
            </a:pPr>
            <a:r>
              <a:rPr lang="en-US" sz="2800" dirty="0"/>
              <a:t>New advance directive needed if:</a:t>
            </a:r>
          </a:p>
          <a:p>
            <a:pPr lvl="1"/>
            <a:r>
              <a:rPr lang="en-US" sz="2400" dirty="0"/>
              <a:t>Patient wants to name a </a:t>
            </a:r>
            <a:r>
              <a:rPr lang="en-US" sz="2400" b="1" dirty="0"/>
              <a:t>health care agent</a:t>
            </a:r>
          </a:p>
          <a:p>
            <a:pPr lvl="2"/>
            <a:r>
              <a:rPr lang="en-US" sz="2200" dirty="0"/>
              <a:t>If they prefer someone other than the person at the top of the VA surrogate hierarchy</a:t>
            </a:r>
          </a:p>
          <a:p>
            <a:pPr lvl="2">
              <a:spcAft>
                <a:spcPts val="1800"/>
              </a:spcAft>
            </a:pPr>
            <a:r>
              <a:rPr lang="en-US" sz="2200" dirty="0"/>
              <a:t>TELLING YOU IS NOT ENOUGH – patient must complete a Durable Power of Attorney for Health Care</a:t>
            </a:r>
          </a:p>
          <a:p>
            <a:pPr lvl="1"/>
            <a:r>
              <a:rPr lang="en-US" sz="2400" dirty="0"/>
              <a:t>Patient wants to document </a:t>
            </a:r>
            <a:r>
              <a:rPr lang="en-US" sz="2400" b="1" dirty="0"/>
              <a:t>preferences for FUTURE medical care </a:t>
            </a:r>
            <a:r>
              <a:rPr lang="en-US" sz="2400" i="1" dirty="0"/>
              <a:t>after</a:t>
            </a:r>
            <a:r>
              <a:rPr lang="en-US" sz="2400" dirty="0"/>
              <a:t> loss of decision-making capacity</a:t>
            </a:r>
          </a:p>
          <a:p>
            <a:pPr lvl="2"/>
            <a:r>
              <a:rPr lang="en-US" sz="2200" dirty="0"/>
              <a:t>Usually best to wait until </a:t>
            </a:r>
            <a:r>
              <a:rPr lang="en-US" sz="2200" b="1" i="1" dirty="0"/>
              <a:t>after</a:t>
            </a:r>
            <a:r>
              <a:rPr lang="en-US" sz="2200" dirty="0"/>
              <a:t> the practitioner has addressed the patient’s questions, discussed risk/benefits of LSTs</a:t>
            </a:r>
            <a:endParaRPr lang="en-US" dirty="0"/>
          </a:p>
          <a:p>
            <a:pPr marL="274320" lvl="1" indent="0">
              <a:buNone/>
            </a:pPr>
            <a:endParaRPr lang="en-US" sz="2800" dirty="0"/>
          </a:p>
        </p:txBody>
      </p:sp>
    </p:spTree>
    <p:extLst>
      <p:ext uri="{BB962C8B-B14F-4D97-AF65-F5344CB8AC3E}">
        <p14:creationId xmlns:p14="http://schemas.microsoft.com/office/powerpoint/2010/main" val="22376884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Help with State-Authorized Portable Orders (SAPO)</a:t>
            </a:r>
          </a:p>
        </p:txBody>
      </p:sp>
      <p:sp>
        <p:nvSpPr>
          <p:cNvPr id="3" name="Content Placeholder 2"/>
          <p:cNvSpPr>
            <a:spLocks noGrp="1"/>
          </p:cNvSpPr>
          <p:nvPr>
            <p:ph idx="1"/>
          </p:nvPr>
        </p:nvSpPr>
        <p:spPr>
          <a:xfrm>
            <a:off x="457200" y="1828800"/>
            <a:ext cx="8229600" cy="4876800"/>
          </a:xfrm>
        </p:spPr>
        <p:txBody>
          <a:bodyPr>
            <a:normAutofit fontScale="92500" lnSpcReduction="20000"/>
          </a:bodyPr>
          <a:lstStyle/>
          <a:p>
            <a:r>
              <a:rPr lang="en-US" sz="3200" b="1" dirty="0"/>
              <a:t>SAPO</a:t>
            </a:r>
          </a:p>
          <a:p>
            <a:pPr lvl="1"/>
            <a:r>
              <a:rPr lang="en-US" sz="2800" dirty="0"/>
              <a:t>Portable medical orders for life-sustaining treatment that are honored in the community </a:t>
            </a:r>
          </a:p>
          <a:p>
            <a:pPr marL="548640" lvl="2" indent="0">
              <a:buNone/>
            </a:pPr>
            <a:r>
              <a:rPr lang="en-US" sz="2600" b="1" dirty="0">
                <a:solidFill>
                  <a:schemeClr val="accent1">
                    <a:lumMod val="75000"/>
                  </a:schemeClr>
                </a:solidFill>
              </a:rPr>
              <a:t>EXAMPLES:</a:t>
            </a:r>
            <a:r>
              <a:rPr lang="en-US" sz="2600" dirty="0"/>
              <a:t>  POLST, MOST, MOLST, DNR bracelets</a:t>
            </a:r>
          </a:p>
          <a:p>
            <a:pPr lvl="1"/>
            <a:r>
              <a:rPr lang="en-US" sz="2800" dirty="0"/>
              <a:t>Since these are STATE forms that are honored in the community, the state defines who is authorized to signs the form</a:t>
            </a:r>
            <a:endParaRPr lang="en-US" sz="3200" dirty="0"/>
          </a:p>
          <a:p>
            <a:pPr lvl="1"/>
            <a:endParaRPr lang="en-US" sz="2800" dirty="0"/>
          </a:p>
          <a:p>
            <a:pPr marL="274320" lvl="1" indent="0">
              <a:buNone/>
            </a:pPr>
            <a:r>
              <a:rPr lang="en-US" sz="2800" b="1" dirty="0"/>
              <a:t>Remember!</a:t>
            </a:r>
          </a:p>
          <a:p>
            <a:pPr lvl="1"/>
            <a:r>
              <a:rPr lang="en-US" sz="2800" dirty="0"/>
              <a:t>SAPO process varies from state to state</a:t>
            </a:r>
          </a:p>
          <a:p>
            <a:pPr lvl="1"/>
            <a:r>
              <a:rPr lang="en-US" sz="2800" dirty="0"/>
              <a:t>When available, </a:t>
            </a:r>
            <a:r>
              <a:rPr lang="en-US" sz="2800" b="1" dirty="0"/>
              <a:t>both</a:t>
            </a:r>
            <a:r>
              <a:rPr lang="en-US" sz="2800" dirty="0"/>
              <a:t> SAPO and VA LST Orders should be completed for patients who live or receive care in the community</a:t>
            </a:r>
          </a:p>
          <a:p>
            <a:pPr lvl="1"/>
            <a:endParaRPr lang="en-US" sz="2800" dirty="0"/>
          </a:p>
        </p:txBody>
      </p:sp>
    </p:spTree>
    <p:extLst>
      <p:ext uri="{BB962C8B-B14F-4D97-AF65-F5344CB8AC3E}">
        <p14:creationId xmlns:p14="http://schemas.microsoft.com/office/powerpoint/2010/main" val="24643948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Document the Conversation</a:t>
            </a:r>
          </a:p>
        </p:txBody>
      </p:sp>
      <p:sp>
        <p:nvSpPr>
          <p:cNvPr id="3" name="Content Placeholder 2"/>
          <p:cNvSpPr>
            <a:spLocks noGrp="1"/>
          </p:cNvSpPr>
          <p:nvPr>
            <p:ph idx="1"/>
          </p:nvPr>
        </p:nvSpPr>
        <p:spPr/>
        <p:txBody>
          <a:bodyPr>
            <a:normAutofit/>
          </a:bodyPr>
          <a:lstStyle/>
          <a:p>
            <a:r>
              <a:rPr lang="en-US" sz="2800" dirty="0"/>
              <a:t>Nurses, Social Workers, Psychologists and Chaplains are to use a special note title</a:t>
            </a:r>
          </a:p>
          <a:p>
            <a:pPr lvl="1"/>
            <a:r>
              <a:rPr lang="en-US" sz="2400" dirty="0"/>
              <a:t>Nationally recommended title:</a:t>
            </a:r>
          </a:p>
          <a:p>
            <a:pPr marL="548640" lvl="2" indent="0">
              <a:buNone/>
            </a:pPr>
            <a:r>
              <a:rPr lang="en-US" sz="2200" b="1" dirty="0"/>
              <a:t>Goals &amp; Preferences </a:t>
            </a:r>
            <a:r>
              <a:rPr lang="en-US" sz="2200" b="1"/>
              <a:t>to Inform </a:t>
            </a:r>
            <a:r>
              <a:rPr lang="en-US" sz="2200" b="1" dirty="0"/>
              <a:t>Life-Sustaining Treatment Plan</a:t>
            </a:r>
            <a:endParaRPr lang="en-US" sz="2200" dirty="0"/>
          </a:p>
          <a:p>
            <a:pPr lvl="1"/>
            <a:r>
              <a:rPr lang="en-US" sz="2400" dirty="0"/>
              <a:t>Facilities may choose to use a different title</a:t>
            </a:r>
          </a:p>
          <a:p>
            <a:pPr lvl="1"/>
            <a:r>
              <a:rPr lang="en-US" sz="2400" dirty="0"/>
              <a:t>Facilities may or may not choose to have this note appear in Postings/CWAD</a:t>
            </a:r>
          </a:p>
          <a:p>
            <a:pPr marL="0" indent="0">
              <a:buNone/>
            </a:pPr>
            <a:endParaRPr lang="en-US" sz="2800" dirty="0"/>
          </a:p>
          <a:p>
            <a:r>
              <a:rPr lang="en-US" sz="2800" dirty="0"/>
              <a:t>Add patient’s primary practitioner as “Additional Signer”</a:t>
            </a:r>
          </a:p>
        </p:txBody>
      </p:sp>
      <p:sp>
        <p:nvSpPr>
          <p:cNvPr id="5" name="TextBox 4"/>
          <p:cNvSpPr txBox="1"/>
          <p:nvPr/>
        </p:nvSpPr>
        <p:spPr>
          <a:xfrm>
            <a:off x="5105400" y="6172200"/>
            <a:ext cx="3352800" cy="369332"/>
          </a:xfrm>
          <a:prstGeom prst="rect">
            <a:avLst/>
          </a:prstGeom>
          <a:noFill/>
        </p:spPr>
        <p:txBody>
          <a:bodyPr wrap="square" rtlCol="0">
            <a:spAutoFit/>
          </a:bodyPr>
          <a:lstStyle/>
          <a:p>
            <a:r>
              <a:rPr lang="en-US" dirty="0"/>
              <a:t>* In use in all VAs by July 2018</a:t>
            </a:r>
          </a:p>
        </p:txBody>
      </p:sp>
    </p:spTree>
    <p:extLst>
      <p:ext uri="{BB962C8B-B14F-4D97-AF65-F5344CB8AC3E}">
        <p14:creationId xmlns:p14="http://schemas.microsoft.com/office/powerpoint/2010/main" val="235901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153400" cy="990600"/>
          </a:xfrm>
        </p:spPr>
        <p:txBody>
          <a:bodyPr>
            <a:noAutofit/>
          </a:bodyPr>
          <a:lstStyle/>
          <a:p>
            <a:r>
              <a:rPr lang="en-US" dirty="0"/>
              <a:t>Document the Conversation</a:t>
            </a:r>
          </a:p>
        </p:txBody>
      </p:sp>
      <p:sp>
        <p:nvSpPr>
          <p:cNvPr id="3" name="Content Placeholder 2"/>
          <p:cNvSpPr>
            <a:spLocks noGrp="1"/>
          </p:cNvSpPr>
          <p:nvPr>
            <p:ph idx="1"/>
          </p:nvPr>
        </p:nvSpPr>
        <p:spPr>
          <a:xfrm>
            <a:off x="571500" y="1676400"/>
            <a:ext cx="6362700" cy="4800600"/>
          </a:xfrm>
        </p:spPr>
        <p:txBody>
          <a:bodyPr>
            <a:normAutofit lnSpcReduction="10000"/>
          </a:bodyPr>
          <a:lstStyle/>
          <a:p>
            <a:pPr marL="457200" indent="-457200">
              <a:spcAft>
                <a:spcPts val="1200"/>
              </a:spcAft>
              <a:buClrTx/>
              <a:buSzPct val="100000"/>
              <a:buFont typeface="+mj-lt"/>
              <a:buAutoNum type="arabicPeriod"/>
            </a:pPr>
            <a:r>
              <a:rPr lang="en-US" sz="2800" dirty="0"/>
              <a:t>Conversation participants</a:t>
            </a:r>
          </a:p>
          <a:p>
            <a:pPr marL="457200" indent="-457200">
              <a:spcAft>
                <a:spcPts val="1200"/>
              </a:spcAft>
              <a:buClrTx/>
              <a:buSzPct val="100000"/>
              <a:buFont typeface="+mj-lt"/>
              <a:buAutoNum type="arabicPeriod"/>
            </a:pPr>
            <a:r>
              <a:rPr lang="en-US" sz="2800" dirty="0"/>
              <a:t>Veteran’s authorized surrogate</a:t>
            </a:r>
          </a:p>
          <a:p>
            <a:pPr marL="457200" indent="-457200">
              <a:spcAft>
                <a:spcPts val="1200"/>
              </a:spcAft>
              <a:buClrTx/>
              <a:buSzPct val="100000"/>
              <a:buFont typeface="+mj-lt"/>
              <a:buAutoNum type="arabicPeriod"/>
            </a:pPr>
            <a:r>
              <a:rPr lang="en-US" sz="2800" dirty="0"/>
              <a:t>Veteran’s understanding of their health</a:t>
            </a:r>
          </a:p>
          <a:p>
            <a:pPr marL="457200" indent="-457200">
              <a:spcAft>
                <a:spcPts val="1200"/>
              </a:spcAft>
              <a:buClrTx/>
              <a:buSzPct val="100000"/>
              <a:buFont typeface="+mj-lt"/>
              <a:buAutoNum type="arabicPeriod"/>
            </a:pPr>
            <a:r>
              <a:rPr lang="en-US" sz="2800" dirty="0"/>
              <a:t>Veteran’s values and goals of care</a:t>
            </a:r>
          </a:p>
          <a:p>
            <a:pPr marL="457200" indent="-457200">
              <a:spcAft>
                <a:spcPts val="1200"/>
              </a:spcAft>
              <a:buClrTx/>
              <a:buSzPct val="100000"/>
              <a:buFont typeface="+mj-lt"/>
              <a:buAutoNum type="arabicPeriod"/>
            </a:pPr>
            <a:r>
              <a:rPr lang="en-US" sz="2800" dirty="0"/>
              <a:t>Discussion of services</a:t>
            </a:r>
          </a:p>
          <a:p>
            <a:pPr marL="457200" indent="-457200">
              <a:spcAft>
                <a:spcPts val="1200"/>
              </a:spcAft>
              <a:buClrTx/>
              <a:buSzPct val="100000"/>
              <a:buFont typeface="+mj-lt"/>
              <a:buAutoNum type="arabicPeriod"/>
            </a:pPr>
            <a:r>
              <a:rPr lang="en-US" sz="2800" dirty="0"/>
              <a:t>Discussion of LSTs</a:t>
            </a:r>
          </a:p>
          <a:p>
            <a:pPr marL="457200" indent="-457200">
              <a:spcAft>
                <a:spcPts val="1200"/>
              </a:spcAft>
              <a:buClrTx/>
              <a:buSzPct val="100000"/>
              <a:buFont typeface="+mj-lt"/>
              <a:buAutoNum type="arabicPeriod"/>
            </a:pPr>
            <a:r>
              <a:rPr lang="en-US" sz="2800" dirty="0"/>
              <a:t>Additional information</a:t>
            </a:r>
          </a:p>
          <a:p>
            <a:endParaRPr lang="en-US" dirty="0"/>
          </a:p>
        </p:txBody>
      </p:sp>
      <p:sp>
        <p:nvSpPr>
          <p:cNvPr id="5" name="TextBox 4"/>
          <p:cNvSpPr txBox="1"/>
          <p:nvPr/>
        </p:nvSpPr>
        <p:spPr>
          <a:xfrm>
            <a:off x="5486400" y="5080337"/>
            <a:ext cx="2971800" cy="1015663"/>
          </a:xfrm>
          <a:prstGeom prst="rect">
            <a:avLst/>
          </a:prstGeom>
          <a:solidFill>
            <a:schemeClr val="accent1">
              <a:lumMod val="20000"/>
              <a:lumOff val="80000"/>
            </a:schemeClr>
          </a:solidFill>
          <a:ln w="19050">
            <a:noFill/>
          </a:ln>
        </p:spPr>
        <p:txBody>
          <a:bodyPr wrap="square" rtlCol="0">
            <a:spAutoFit/>
          </a:bodyPr>
          <a:lstStyle/>
          <a:p>
            <a:pPr algn="ctr"/>
            <a:r>
              <a:rPr lang="en-US" sz="2000" dirty="0"/>
              <a:t>Section headings are similar to the steps of the Talking Map!</a:t>
            </a:r>
          </a:p>
        </p:txBody>
      </p:sp>
    </p:spTree>
    <p:extLst>
      <p:ext uri="{BB962C8B-B14F-4D97-AF65-F5344CB8AC3E}">
        <p14:creationId xmlns:p14="http://schemas.microsoft.com/office/powerpoint/2010/main" val="208485671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Documenting Discussion of LSTs</a:t>
            </a:r>
          </a:p>
        </p:txBody>
      </p:sp>
      <p:sp>
        <p:nvSpPr>
          <p:cNvPr id="3" name="Content Placeholder 2"/>
          <p:cNvSpPr>
            <a:spLocks noGrp="1"/>
          </p:cNvSpPr>
          <p:nvPr>
            <p:ph idx="1"/>
          </p:nvPr>
        </p:nvSpPr>
        <p:spPr/>
        <p:txBody>
          <a:bodyPr/>
          <a:lstStyle/>
          <a:p>
            <a:pPr marL="0" indent="0">
              <a:spcAft>
                <a:spcPts val="1800"/>
              </a:spcAft>
              <a:buNone/>
            </a:pPr>
            <a:r>
              <a:rPr lang="en-US" sz="2800" dirty="0"/>
              <a:t>TIPS</a:t>
            </a:r>
          </a:p>
          <a:p>
            <a:pPr>
              <a:spcAft>
                <a:spcPts val="1800"/>
              </a:spcAft>
            </a:pPr>
            <a:r>
              <a:rPr lang="en-US" sz="2800" dirty="0"/>
              <a:t>Use direct quotes from patient</a:t>
            </a:r>
          </a:p>
          <a:p>
            <a:pPr>
              <a:spcAft>
                <a:spcPts val="1800"/>
              </a:spcAft>
            </a:pPr>
            <a:r>
              <a:rPr lang="en-US" sz="2800" dirty="0"/>
              <a:t>REMEMBER: You are documenting questions and preferences, NOT decisions</a:t>
            </a:r>
          </a:p>
          <a:p>
            <a:pPr>
              <a:spcAft>
                <a:spcPts val="1800"/>
              </a:spcAft>
            </a:pPr>
            <a:r>
              <a:rPr lang="en-US" sz="2800" dirty="0"/>
              <a:t>Document plan to follow-up with practitioner to make decisions and complete LST orders</a:t>
            </a:r>
          </a:p>
          <a:p>
            <a:pPr marL="0" indent="0">
              <a:buNone/>
            </a:pPr>
            <a:r>
              <a:rPr lang="en-US" dirty="0"/>
              <a:t> </a:t>
            </a:r>
          </a:p>
        </p:txBody>
      </p:sp>
    </p:spTree>
    <p:extLst>
      <p:ext uri="{BB962C8B-B14F-4D97-AF65-F5344CB8AC3E}">
        <p14:creationId xmlns:p14="http://schemas.microsoft.com/office/powerpoint/2010/main" val="137192524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Your Reference</a:t>
            </a:r>
          </a:p>
        </p:txBody>
      </p:sp>
      <p:sp>
        <p:nvSpPr>
          <p:cNvPr id="3" name="Content Placeholder 2"/>
          <p:cNvSpPr>
            <a:spLocks noGrp="1"/>
          </p:cNvSpPr>
          <p:nvPr>
            <p:ph idx="1"/>
          </p:nvPr>
        </p:nvSpPr>
        <p:spPr/>
        <p:txBody>
          <a:bodyPr>
            <a:normAutofit/>
          </a:bodyPr>
          <a:lstStyle/>
          <a:p>
            <a:pPr>
              <a:spcAft>
                <a:spcPts val="1800"/>
              </a:spcAft>
            </a:pPr>
            <a:r>
              <a:rPr lang="en-US" sz="2800" dirty="0"/>
              <a:t>Related Progress Notes and Orders</a:t>
            </a:r>
          </a:p>
          <a:p>
            <a:pPr>
              <a:spcAft>
                <a:spcPts val="1800"/>
              </a:spcAft>
            </a:pPr>
            <a:r>
              <a:rPr lang="en-US" sz="2800" dirty="0"/>
              <a:t>Sample Progress Note:  Goals &amp; Preferences to Inform Life-Sustaining Treatment Plan</a:t>
            </a:r>
          </a:p>
        </p:txBody>
      </p:sp>
      <p:sp>
        <p:nvSpPr>
          <p:cNvPr id="6" name="12-Point Star 5" descr="&quot;see handout&quot;" title="graphic"/>
          <p:cNvSpPr/>
          <p:nvPr/>
        </p:nvSpPr>
        <p:spPr>
          <a:xfrm>
            <a:off x="6324600" y="41910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 name="TextBox 6"/>
          <p:cNvSpPr txBox="1"/>
          <p:nvPr/>
        </p:nvSpPr>
        <p:spPr>
          <a:xfrm>
            <a:off x="6665913" y="4800600"/>
            <a:ext cx="1563687" cy="769441"/>
          </a:xfrm>
          <a:prstGeom prst="rect">
            <a:avLst/>
          </a:prstGeom>
          <a:noFill/>
        </p:spPr>
        <p:txBody>
          <a:bodyPr wrap="square" rtlCol="0">
            <a:spAutoFit/>
          </a:bodyPr>
          <a:lstStyle/>
          <a:p>
            <a:pPr algn="ctr"/>
            <a:r>
              <a:rPr lang="en-US" sz="2200" b="1" dirty="0">
                <a:solidFill>
                  <a:schemeClr val="tx2">
                    <a:lumMod val="75000"/>
                  </a:schemeClr>
                </a:solidFill>
              </a:rPr>
              <a:t>See Handouts</a:t>
            </a:r>
          </a:p>
        </p:txBody>
      </p:sp>
    </p:spTree>
    <p:extLst>
      <p:ext uri="{BB962C8B-B14F-4D97-AF65-F5344CB8AC3E}">
        <p14:creationId xmlns:p14="http://schemas.microsoft.com/office/powerpoint/2010/main" val="1750660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Goals of Care Conversations:</a:t>
            </a:r>
            <a:br>
              <a:rPr lang="en-US" dirty="0"/>
            </a:br>
            <a:r>
              <a:rPr lang="en-US" dirty="0"/>
              <a:t>Putting It All Together </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endParaRPr lang="en-US" dirty="0"/>
          </a:p>
          <a:p>
            <a:pPr marL="0" indent="0" algn="ctr">
              <a:buNone/>
            </a:pPr>
            <a:r>
              <a:rPr lang="en-US" sz="4000" dirty="0"/>
              <a:t>Now we’re going to practice!</a:t>
            </a:r>
          </a:p>
        </p:txBody>
      </p:sp>
    </p:spTree>
    <p:extLst>
      <p:ext uri="{BB962C8B-B14F-4D97-AF65-F5344CB8AC3E}">
        <p14:creationId xmlns:p14="http://schemas.microsoft.com/office/powerpoint/2010/main" val="427401658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6212"/>
            <a:ext cx="7467600" cy="1011536"/>
          </a:xfrm>
        </p:spPr>
        <p:txBody>
          <a:bodyPr>
            <a:normAutofit fontScale="90000"/>
          </a:bodyPr>
          <a:lstStyle/>
          <a:p>
            <a:r>
              <a:rPr lang="en-US" sz="4000" dirty="0"/>
              <a:t>Putting It All Together</a:t>
            </a:r>
            <a:br>
              <a:rPr lang="en-US" sz="4000" dirty="0"/>
            </a:br>
            <a:r>
              <a:rPr lang="en-US" sz="4000" dirty="0"/>
              <a:t>Practice Instructions</a:t>
            </a:r>
            <a:r>
              <a:rPr lang="en-US" dirty="0"/>
              <a:t> </a:t>
            </a:r>
            <a:endParaRPr lang="en-US" sz="3100" b="1" dirty="0"/>
          </a:p>
        </p:txBody>
      </p:sp>
      <p:sp>
        <p:nvSpPr>
          <p:cNvPr id="3" name="Content Placeholder 2"/>
          <p:cNvSpPr>
            <a:spLocks noGrp="1"/>
          </p:cNvSpPr>
          <p:nvPr>
            <p:ph idx="1"/>
          </p:nvPr>
        </p:nvSpPr>
        <p:spPr>
          <a:xfrm>
            <a:off x="609599" y="1676400"/>
            <a:ext cx="8168321" cy="4648200"/>
          </a:xfrm>
        </p:spPr>
        <p:txBody>
          <a:bodyPr>
            <a:noAutofit/>
          </a:bodyPr>
          <a:lstStyle/>
          <a:p>
            <a:pPr>
              <a:spcAft>
                <a:spcPts val="1200"/>
              </a:spcAft>
            </a:pPr>
            <a:r>
              <a:rPr lang="en-US" sz="2800" dirty="0"/>
              <a:t>Form groups of three</a:t>
            </a:r>
          </a:p>
          <a:p>
            <a:pPr>
              <a:spcAft>
                <a:spcPts val="1200"/>
              </a:spcAft>
            </a:pPr>
            <a:r>
              <a:rPr lang="en-US" sz="2800" dirty="0"/>
              <a:t>Each person selects a role to start: clinician, patient, or observer</a:t>
            </a:r>
          </a:p>
          <a:p>
            <a:pPr>
              <a:spcAft>
                <a:spcPts val="1200"/>
              </a:spcAft>
            </a:pPr>
            <a:r>
              <a:rPr lang="en-US" sz="2800" dirty="0"/>
              <a:t>Clinician chooses where to start </a:t>
            </a:r>
          </a:p>
          <a:p>
            <a:pPr>
              <a:spcAft>
                <a:spcPts val="1200"/>
              </a:spcAft>
            </a:pPr>
            <a:r>
              <a:rPr lang="en-US" sz="2800" dirty="0"/>
              <a:t>Practice (12 minutes)</a:t>
            </a:r>
          </a:p>
          <a:p>
            <a:pPr>
              <a:spcAft>
                <a:spcPts val="1200"/>
              </a:spcAft>
            </a:pPr>
            <a:r>
              <a:rPr lang="en-US" sz="2800" dirty="0"/>
              <a:t>Self-reflection, partner feedback (3 minutes)</a:t>
            </a:r>
          </a:p>
          <a:p>
            <a:pPr>
              <a:spcAft>
                <a:spcPts val="1200"/>
              </a:spcAft>
            </a:pPr>
            <a:r>
              <a:rPr lang="en-US" sz="2800" dirty="0"/>
              <a:t>Switch roles</a:t>
            </a:r>
          </a:p>
          <a:p>
            <a:pPr>
              <a:spcAft>
                <a:spcPts val="1200"/>
              </a:spcAft>
            </a:pPr>
            <a:r>
              <a:rPr lang="en-US" sz="2800" dirty="0"/>
              <a:t>Repeat</a:t>
            </a:r>
          </a:p>
        </p:txBody>
      </p:sp>
      <p:pic>
        <p:nvPicPr>
          <p:cNvPr id="4" name="Content Placeholder 7" title="Clinician Clipar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6398" y="473350"/>
            <a:ext cx="1072895" cy="1054398"/>
          </a:xfrm>
          <a:prstGeom prst="rect">
            <a:avLst/>
          </a:prstGeom>
        </p:spPr>
      </p:pic>
      <p:pic>
        <p:nvPicPr>
          <p:cNvPr id="5" name="Picture 4" title="Patient Clipart"/>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96200" y="457200"/>
            <a:ext cx="1081721" cy="1066800"/>
          </a:xfrm>
          <a:prstGeom prst="rect">
            <a:avLst/>
          </a:prstGeom>
        </p:spPr>
      </p:pic>
      <p:sp>
        <p:nvSpPr>
          <p:cNvPr id="11" name="12-Point Star 10" descr="&quot;see handout&quot;" title="graphic"/>
          <p:cNvSpPr/>
          <p:nvPr/>
        </p:nvSpPr>
        <p:spPr>
          <a:xfrm>
            <a:off x="6477000" y="2743200"/>
            <a:ext cx="2286000" cy="2133600"/>
          </a:xfrm>
          <a:prstGeom prst="star12">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9" name="TextBox 8"/>
          <p:cNvSpPr txBox="1"/>
          <p:nvPr/>
        </p:nvSpPr>
        <p:spPr>
          <a:xfrm>
            <a:off x="6934200" y="3421559"/>
            <a:ext cx="1411287" cy="769441"/>
          </a:xfrm>
          <a:prstGeom prst="rect">
            <a:avLst/>
          </a:prstGeom>
          <a:noFill/>
        </p:spPr>
        <p:txBody>
          <a:bodyPr wrap="square" rtlCol="0">
            <a:spAutoFit/>
          </a:bodyPr>
          <a:lstStyle/>
          <a:p>
            <a:pPr algn="ctr"/>
            <a:r>
              <a:rPr lang="en-US" sz="2200" b="1" dirty="0">
                <a:solidFill>
                  <a:schemeClr val="tx2">
                    <a:lumMod val="75000"/>
                  </a:schemeClr>
                </a:solidFill>
              </a:rPr>
              <a:t>See Handout</a:t>
            </a:r>
          </a:p>
        </p:txBody>
      </p:sp>
    </p:spTree>
    <p:extLst>
      <p:ext uri="{BB962C8B-B14F-4D97-AF65-F5344CB8AC3E}">
        <p14:creationId xmlns:p14="http://schemas.microsoft.com/office/powerpoint/2010/main" val="289197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077200" cy="1143000"/>
          </a:xfrm>
        </p:spPr>
        <p:txBody>
          <a:bodyPr>
            <a:normAutofit fontScale="90000"/>
          </a:bodyPr>
          <a:lstStyle/>
          <a:p>
            <a:r>
              <a:rPr lang="en-US" dirty="0"/>
              <a:t>After Each Practice:</a:t>
            </a:r>
            <a:br>
              <a:rPr lang="en-US" dirty="0"/>
            </a:br>
            <a:r>
              <a:rPr lang="en-US" dirty="0"/>
              <a:t>Self-Reflection and Partner Feedback</a:t>
            </a:r>
          </a:p>
        </p:txBody>
      </p:sp>
      <p:sp>
        <p:nvSpPr>
          <p:cNvPr id="3" name="Content Placeholder 2"/>
          <p:cNvSpPr>
            <a:spLocks noGrp="1"/>
          </p:cNvSpPr>
          <p:nvPr>
            <p:ph sz="half" idx="1"/>
          </p:nvPr>
        </p:nvSpPr>
        <p:spPr>
          <a:xfrm>
            <a:off x="457200" y="1905000"/>
            <a:ext cx="7696200" cy="3810000"/>
          </a:xfrm>
          <a:ln>
            <a:noFill/>
          </a:ln>
        </p:spPr>
        <p:txBody>
          <a:bodyPr>
            <a:normAutofit/>
          </a:bodyPr>
          <a:lstStyle/>
          <a:p>
            <a:r>
              <a:rPr lang="en-US" i="1" dirty="0"/>
              <a:t>“One thing that went well that I (or you) should continue doing is..”</a:t>
            </a:r>
          </a:p>
          <a:p>
            <a:endParaRPr lang="en-US" i="1" dirty="0"/>
          </a:p>
          <a:p>
            <a:r>
              <a:rPr lang="en-US" i="1" dirty="0"/>
              <a:t>“One thing that I (or you) may want to do differently in the future is…”</a:t>
            </a:r>
          </a:p>
        </p:txBody>
      </p:sp>
    </p:spTree>
    <p:extLst>
      <p:ext uri="{BB962C8B-B14F-4D97-AF65-F5344CB8AC3E}">
        <p14:creationId xmlns:p14="http://schemas.microsoft.com/office/powerpoint/2010/main" val="89988146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90600"/>
          </a:xfrm>
        </p:spPr>
        <p:txBody>
          <a:bodyPr>
            <a:normAutofit/>
          </a:bodyPr>
          <a:lstStyle/>
          <a:p>
            <a:r>
              <a:rPr lang="en-US" dirty="0"/>
              <a:t>Debriefing</a:t>
            </a:r>
          </a:p>
        </p:txBody>
      </p:sp>
      <p:sp>
        <p:nvSpPr>
          <p:cNvPr id="3" name="Content Placeholder 2"/>
          <p:cNvSpPr>
            <a:spLocks noGrp="1"/>
          </p:cNvSpPr>
          <p:nvPr>
            <p:ph idx="1"/>
          </p:nvPr>
        </p:nvSpPr>
        <p:spPr>
          <a:xfrm>
            <a:off x="609600" y="1600200"/>
            <a:ext cx="8305800" cy="4419600"/>
          </a:xfrm>
        </p:spPr>
        <p:txBody>
          <a:bodyPr>
            <a:normAutofit/>
          </a:bodyPr>
          <a:lstStyle/>
          <a:p>
            <a:pPr>
              <a:spcAft>
                <a:spcPts val="1800"/>
              </a:spcAft>
            </a:pPr>
            <a:r>
              <a:rPr lang="en-US" sz="2800" dirty="0"/>
              <a:t>What’s one thing you noticed as the clinician?</a:t>
            </a:r>
          </a:p>
          <a:p>
            <a:pPr>
              <a:spcAft>
                <a:spcPts val="1800"/>
              </a:spcAft>
            </a:pPr>
            <a:r>
              <a:rPr lang="en-US" sz="2800" dirty="0"/>
              <a:t>What’s one thing you noticed as the patient?</a:t>
            </a:r>
          </a:p>
          <a:p>
            <a:pPr>
              <a:spcAft>
                <a:spcPts val="1800"/>
              </a:spcAft>
            </a:pPr>
            <a:r>
              <a:rPr lang="en-US" sz="2800" dirty="0"/>
              <a:t>What’s one thing you noticed at the observer?</a:t>
            </a:r>
          </a:p>
          <a:p>
            <a:pPr marL="0" indent="0">
              <a:buNone/>
            </a:pPr>
            <a:endParaRPr lang="en-US" sz="3200" dirty="0"/>
          </a:p>
        </p:txBody>
      </p:sp>
    </p:spTree>
    <p:extLst>
      <p:ext uri="{BB962C8B-B14F-4D97-AF65-F5344CB8AC3E}">
        <p14:creationId xmlns:p14="http://schemas.microsoft.com/office/powerpoint/2010/main" val="12721590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US" dirty="0"/>
              <a:t>Writing Exercise – Part 1</a:t>
            </a:r>
          </a:p>
        </p:txBody>
      </p:sp>
      <p:sp>
        <p:nvSpPr>
          <p:cNvPr id="3" name="Content Placeholder 2"/>
          <p:cNvSpPr>
            <a:spLocks noGrp="1"/>
          </p:cNvSpPr>
          <p:nvPr>
            <p:ph idx="1"/>
          </p:nvPr>
        </p:nvSpPr>
        <p:spPr/>
        <p:txBody>
          <a:bodyPr>
            <a:normAutofit/>
          </a:bodyPr>
          <a:lstStyle/>
          <a:p>
            <a:pPr marL="0" indent="0" algn="ctr">
              <a:buNone/>
            </a:pPr>
            <a:endParaRPr lang="en-US" sz="6600"/>
          </a:p>
          <a:p>
            <a:pPr marL="0" indent="0" algn="ctr">
              <a:buNone/>
            </a:pPr>
            <a:r>
              <a:rPr lang="en-US" sz="3600"/>
              <a:t>What surprised you?</a:t>
            </a:r>
          </a:p>
          <a:p>
            <a:pPr marL="0" indent="0" algn="ctr">
              <a:buNone/>
            </a:pPr>
            <a:r>
              <a:rPr lang="en-US" sz="3600"/>
              <a:t>What do you want to take forward?</a:t>
            </a:r>
          </a:p>
          <a:p>
            <a:pPr marL="0" indent="0" algn="ctr">
              <a:buNone/>
            </a:pPr>
            <a:r>
              <a:rPr lang="en-US" sz="3600"/>
              <a:t>Anywhere you might get stuck?</a:t>
            </a:r>
            <a:endParaRPr lang="en-US" sz="3600" dirty="0"/>
          </a:p>
        </p:txBody>
      </p:sp>
      <p:pic>
        <p:nvPicPr>
          <p:cNvPr id="1030" name="Picture 6" title="clip art pencil"/>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9831478">
            <a:off x="3799243" y="787626"/>
            <a:ext cx="1172048" cy="1782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8748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sp>
        <p:nvSpPr>
          <p:cNvPr id="3" name="Content Placeholder 2"/>
          <p:cNvSpPr>
            <a:spLocks noGrp="1"/>
          </p:cNvSpPr>
          <p:nvPr>
            <p:ph idx="1"/>
          </p:nvPr>
        </p:nvSpPr>
        <p:spPr/>
        <p:txBody>
          <a:bodyPr>
            <a:normAutofit/>
          </a:bodyPr>
          <a:lstStyle/>
          <a:p>
            <a:r>
              <a:rPr lang="en-US" sz="2800" dirty="0"/>
              <a:t>Steps of a Goals of Care Conversation</a:t>
            </a:r>
          </a:p>
          <a:p>
            <a:pPr lvl="1"/>
            <a:r>
              <a:rPr lang="en-US" sz="2400" dirty="0"/>
              <a:t>Introduce the conversation</a:t>
            </a:r>
          </a:p>
          <a:p>
            <a:pPr lvl="1"/>
            <a:r>
              <a:rPr lang="en-US" sz="2400" dirty="0"/>
              <a:t>Identify the surrogate</a:t>
            </a:r>
          </a:p>
          <a:p>
            <a:pPr lvl="1"/>
            <a:r>
              <a:rPr lang="en-US" sz="2400" dirty="0"/>
              <a:t>Assess understanding of health</a:t>
            </a:r>
          </a:p>
          <a:p>
            <a:pPr lvl="1"/>
            <a:r>
              <a:rPr lang="en-US" sz="2400" dirty="0"/>
              <a:t>Elicit goals of care</a:t>
            </a:r>
          </a:p>
          <a:p>
            <a:pPr lvl="1"/>
            <a:r>
              <a:rPr lang="en-US" sz="2400" dirty="0"/>
              <a:t>Support the patient’s goals – discuss services and LSTs</a:t>
            </a:r>
          </a:p>
          <a:p>
            <a:pPr lvl="1">
              <a:spcAft>
                <a:spcPts val="1800"/>
              </a:spcAft>
            </a:pPr>
            <a:r>
              <a:rPr lang="en-US" sz="2400" dirty="0"/>
              <a:t>Summarize &amp; discuss next steps</a:t>
            </a:r>
          </a:p>
          <a:p>
            <a:pPr>
              <a:spcAft>
                <a:spcPts val="1800"/>
              </a:spcAft>
            </a:pPr>
            <a:r>
              <a:rPr lang="en-US" sz="2800" dirty="0"/>
              <a:t>Follow-up is </a:t>
            </a:r>
            <a:r>
              <a:rPr lang="en-US" sz="2800" b="1" dirty="0"/>
              <a:t>very</a:t>
            </a:r>
            <a:r>
              <a:rPr lang="en-US" sz="2800" dirty="0"/>
              <a:t> important</a:t>
            </a:r>
          </a:p>
          <a:p>
            <a:pPr>
              <a:spcAft>
                <a:spcPts val="1800"/>
              </a:spcAft>
            </a:pPr>
            <a:r>
              <a:rPr lang="en-US" sz="2800" dirty="0"/>
              <a:t>Document the conversation</a:t>
            </a:r>
          </a:p>
        </p:txBody>
      </p:sp>
    </p:spTree>
    <p:extLst>
      <p:ext uri="{BB962C8B-B14F-4D97-AF65-F5344CB8AC3E}">
        <p14:creationId xmlns:p14="http://schemas.microsoft.com/office/powerpoint/2010/main" val="115596754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FFFFFF"/>
                </a:solidFill>
              </a:rPr>
              <a:t>Goals of Care Conversations </a:t>
            </a:r>
          </a:p>
        </p:txBody>
      </p:sp>
      <p:sp>
        <p:nvSpPr>
          <p:cNvPr id="3" name="Content Placeholder 2"/>
          <p:cNvSpPr>
            <a:spLocks noGrp="1"/>
          </p:cNvSpPr>
          <p:nvPr>
            <p:ph idx="1"/>
          </p:nvPr>
        </p:nvSpPr>
        <p:spPr>
          <a:xfrm>
            <a:off x="609600" y="978580"/>
            <a:ext cx="7848600" cy="4525963"/>
          </a:xfrm>
        </p:spPr>
        <p:txBody>
          <a:bodyPr>
            <a:normAutofit/>
          </a:bodyPr>
          <a:lstStyle/>
          <a:p>
            <a:pPr marL="0" indent="0">
              <a:buNone/>
            </a:pPr>
            <a:endParaRPr lang="en-US" dirty="0"/>
          </a:p>
          <a:p>
            <a:pPr marL="0" indent="0" algn="ctr">
              <a:lnSpc>
                <a:spcPct val="120000"/>
              </a:lnSpc>
              <a:buNone/>
            </a:pPr>
            <a:r>
              <a:rPr lang="en-US" dirty="0"/>
              <a:t>Goals of Care Conversations training materials were             developed and made available for public use through                       U.S. Department of Veterans Affairs.</a:t>
            </a:r>
          </a:p>
          <a:p>
            <a:pPr marL="0" indent="0" algn="ctr">
              <a:lnSpc>
                <a:spcPct val="120000"/>
              </a:lnSpc>
              <a:buNone/>
            </a:pPr>
            <a:endParaRPr lang="en-US" sz="2300" dirty="0"/>
          </a:p>
          <a:p>
            <a:pPr marL="0" indent="0" algn="ctr">
              <a:buNone/>
            </a:pPr>
            <a:r>
              <a:rPr lang="en-US" dirty="0"/>
              <a:t>Materials are available for download from </a:t>
            </a:r>
          </a:p>
          <a:p>
            <a:pPr marL="0" indent="0" algn="ctr">
              <a:buNone/>
            </a:pPr>
            <a:r>
              <a:rPr lang="en-US" dirty="0"/>
              <a:t>VA National Center for Ethics in Health Care at</a:t>
            </a:r>
          </a:p>
          <a:p>
            <a:pPr marL="0" indent="0" algn="ctr">
              <a:buNone/>
            </a:pPr>
            <a:r>
              <a:rPr lang="en-US" dirty="0"/>
              <a:t>www.ethics.va.gov/goalsofcaretraining.asp.</a:t>
            </a:r>
            <a:endParaRPr lang="en-US" u="sng" dirty="0">
              <a:hlinkClick r:id="rId3"/>
            </a:endParaRPr>
          </a:p>
          <a:p>
            <a:pPr marL="0" indent="0">
              <a:buNone/>
            </a:pPr>
            <a:endParaRPr lang="en-US" dirty="0"/>
          </a:p>
        </p:txBody>
      </p:sp>
      <p:pic>
        <p:nvPicPr>
          <p:cNvPr id="4" name="Picture 3" descr="VA National Center for Ethics in Health Care logo" title="logo"/>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05125" y="5120150"/>
            <a:ext cx="6519675" cy="1280650"/>
          </a:xfrm>
          <a:prstGeom prst="rect">
            <a:avLst/>
          </a:prstGeom>
        </p:spPr>
      </p:pic>
    </p:spTree>
    <p:extLst>
      <p:ext uri="{BB962C8B-B14F-4D97-AF65-F5344CB8AC3E}">
        <p14:creationId xmlns:p14="http://schemas.microsoft.com/office/powerpoint/2010/main" val="2204384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1_Clarity">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26273</TotalTime>
  <Words>6647</Words>
  <Application>Microsoft Office PowerPoint</Application>
  <PresentationFormat>On-screen Show (4:3)</PresentationFormat>
  <Paragraphs>979</Paragraphs>
  <Slides>68</Slides>
  <Notes>68</Notes>
  <HiddenSlides>0</HiddenSlides>
  <MMClips>6</MMClips>
  <ScaleCrop>false</ScaleCrop>
  <HeadingPairs>
    <vt:vector size="4" baseType="variant">
      <vt:variant>
        <vt:lpstr>Theme</vt:lpstr>
      </vt:variant>
      <vt:variant>
        <vt:i4>2</vt:i4>
      </vt:variant>
      <vt:variant>
        <vt:lpstr>Slide Titles</vt:lpstr>
      </vt:variant>
      <vt:variant>
        <vt:i4>68</vt:i4>
      </vt:variant>
    </vt:vector>
  </HeadingPairs>
  <TitlesOfParts>
    <vt:vector size="70" baseType="lpstr">
      <vt:lpstr>Clarity</vt:lpstr>
      <vt:lpstr>1_Clarity</vt:lpstr>
      <vt:lpstr>Goals of Care Conversations Training</vt:lpstr>
      <vt:lpstr>What We Learned in Part 1</vt:lpstr>
      <vt:lpstr>Part 2:  What We Will Learn</vt:lpstr>
      <vt:lpstr>Part 2:  How We Will Learn</vt:lpstr>
      <vt:lpstr>Before You Talk to the Patient, Prepare</vt:lpstr>
      <vt:lpstr>Before You Talk to the Patient, Prepare </vt:lpstr>
      <vt:lpstr>Goals of Care Conversations    Talking  Map</vt:lpstr>
      <vt:lpstr>Talking Map</vt:lpstr>
      <vt:lpstr>Using the Talking Map</vt:lpstr>
      <vt:lpstr>Step 1: Introduce the Conversation</vt:lpstr>
      <vt:lpstr>Step 1: Introduce the Conversation Demonstration</vt:lpstr>
      <vt:lpstr>Step 1:  Introduce the Conversation Debriefing</vt:lpstr>
      <vt:lpstr>Step 2: Identify Authorized Surrogate</vt:lpstr>
      <vt:lpstr>VA Surrogate Hierarchy</vt:lpstr>
      <vt:lpstr> Role of the Surrogate</vt:lpstr>
      <vt:lpstr>Step 2:  Identify Authorized Surrogate Demonstration</vt:lpstr>
      <vt:lpstr>Step 2:  Identify Authorized Surrogate Debriefing</vt:lpstr>
      <vt:lpstr>Step 3: Assess Understanding of Health</vt:lpstr>
      <vt:lpstr>Step 3:  Assess Understanding of Health Demonstration</vt:lpstr>
      <vt:lpstr>Step 3:  Assess Understanding of Health Debriefing</vt:lpstr>
      <vt:lpstr>Step 4: Elicit Values &amp; Goals of Care</vt:lpstr>
      <vt:lpstr>Cultural Sensitivity &amp; Personal Preference</vt:lpstr>
      <vt:lpstr>Eliciting, Exploring Values and Goals</vt:lpstr>
      <vt:lpstr>Eliciting, Exploring Values and Goals</vt:lpstr>
      <vt:lpstr>Step 4:  Elicit Values and Goals of Care Demonstration</vt:lpstr>
      <vt:lpstr>Step 4:  Elicit Values and Goals Debriefing</vt:lpstr>
      <vt:lpstr>Steps 1 – 4 </vt:lpstr>
      <vt:lpstr>After Each Practice: Self-Reflection and Partner Feedback</vt:lpstr>
      <vt:lpstr>Practice Instructions </vt:lpstr>
      <vt:lpstr>Large Group Debriefing</vt:lpstr>
      <vt:lpstr>Writing Exercise – Part 1</vt:lpstr>
      <vt:lpstr>Break</vt:lpstr>
      <vt:lpstr>Talking Map – Step 5</vt:lpstr>
      <vt:lpstr>Guidelines for Discussing Services          and LSTs</vt:lpstr>
      <vt:lpstr>Step 5:  Support Goals Discussion Framework</vt:lpstr>
      <vt:lpstr>What services might support goals of patients with serious illness?</vt:lpstr>
      <vt:lpstr>Step 5: Support Goals – Discuss Services Demonstration</vt:lpstr>
      <vt:lpstr>Step 5: Support Goals – Discuss Services Debriefing</vt:lpstr>
      <vt:lpstr>What is a life-sustaining treatment?</vt:lpstr>
      <vt:lpstr>Use Patient Education Materials to:</vt:lpstr>
      <vt:lpstr>Information Gaps</vt:lpstr>
      <vt:lpstr>Information and Decisions Beyond Scope</vt:lpstr>
      <vt:lpstr>Step 5: Support Goals – Discuss LST Demonstration</vt:lpstr>
      <vt:lpstr>Step 5: Support Goals – Discuss LST Debriefing</vt:lpstr>
      <vt:lpstr>Step 5: Support Goals</vt:lpstr>
      <vt:lpstr>Practice Instructions</vt:lpstr>
      <vt:lpstr>Debriefing</vt:lpstr>
      <vt:lpstr>Discussing LST  Practice</vt:lpstr>
      <vt:lpstr>Discussing LST Practice</vt:lpstr>
      <vt:lpstr>Discussing LST Practice</vt:lpstr>
      <vt:lpstr>Break #2</vt:lpstr>
      <vt:lpstr>Talking Map – Step 6</vt:lpstr>
      <vt:lpstr>Step 6: Summarize &amp; Discuss Next Steps</vt:lpstr>
      <vt:lpstr>Follow-up Appointment with Practitioner</vt:lpstr>
      <vt:lpstr>Referrals</vt:lpstr>
      <vt:lpstr>Help With Advance Directive</vt:lpstr>
      <vt:lpstr>Help with State-Authorized Portable Orders (SAPO)</vt:lpstr>
      <vt:lpstr>Document the Conversation</vt:lpstr>
      <vt:lpstr>Document the Conversation</vt:lpstr>
      <vt:lpstr>When Documenting Discussion of LSTs</vt:lpstr>
      <vt:lpstr>For Your Reference</vt:lpstr>
      <vt:lpstr>Goals of Care Conversations: Putting It All Together </vt:lpstr>
      <vt:lpstr>Putting It All Together Practice Instructions </vt:lpstr>
      <vt:lpstr>After Each Practice: Self-Reflection and Partner Feedback</vt:lpstr>
      <vt:lpstr>Debriefing</vt:lpstr>
      <vt:lpstr>Writing Exercise – Part 1</vt:lpstr>
      <vt:lpstr>Summary</vt:lpstr>
      <vt:lpstr>Goals of Care Conversations </vt:lpstr>
    </vt:vector>
  </TitlesOfParts>
  <Company>Veteran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Department of Veterans Affairs</dc:creator>
  <cp:lastModifiedBy>Steve Tokar</cp:lastModifiedBy>
  <cp:revision>563</cp:revision>
  <cp:lastPrinted>2016-09-01T21:06:16Z</cp:lastPrinted>
  <dcterms:created xsi:type="dcterms:W3CDTF">2016-08-03T19:24:46Z</dcterms:created>
  <dcterms:modified xsi:type="dcterms:W3CDTF">2017-08-14T16:17:30Z</dcterms:modified>
</cp:coreProperties>
</file>